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298" r:id="rId2"/>
    <p:sldId id="257" r:id="rId3"/>
    <p:sldId id="336" r:id="rId4"/>
    <p:sldId id="259" r:id="rId5"/>
    <p:sldId id="339" r:id="rId6"/>
    <p:sldId id="340" r:id="rId7"/>
    <p:sldId id="341" r:id="rId8"/>
    <p:sldId id="342" r:id="rId9"/>
    <p:sldId id="260" r:id="rId10"/>
    <p:sldId id="263" r:id="rId11"/>
    <p:sldId id="264" r:id="rId12"/>
    <p:sldId id="265" r:id="rId13"/>
    <p:sldId id="344" r:id="rId14"/>
    <p:sldId id="266" r:id="rId15"/>
    <p:sldId id="267" r:id="rId16"/>
    <p:sldId id="433" r:id="rId17"/>
    <p:sldId id="428" r:id="rId18"/>
    <p:sldId id="347" r:id="rId19"/>
    <p:sldId id="349" r:id="rId20"/>
    <p:sldId id="350" r:id="rId21"/>
    <p:sldId id="351" r:id="rId22"/>
    <p:sldId id="359" r:id="rId23"/>
    <p:sldId id="269" r:id="rId24"/>
    <p:sldId id="270" r:id="rId25"/>
    <p:sldId id="271" r:id="rId26"/>
    <p:sldId id="301" r:id="rId27"/>
    <p:sldId id="272" r:id="rId28"/>
    <p:sldId id="352" r:id="rId29"/>
    <p:sldId id="353" r:id="rId30"/>
    <p:sldId id="354" r:id="rId31"/>
    <p:sldId id="360" r:id="rId32"/>
    <p:sldId id="358" r:id="rId33"/>
    <p:sldId id="273" r:id="rId34"/>
    <p:sldId id="274" r:id="rId35"/>
    <p:sldId id="361" r:id="rId36"/>
    <p:sldId id="275" r:id="rId37"/>
    <p:sldId id="362" r:id="rId38"/>
    <p:sldId id="363" r:id="rId39"/>
    <p:sldId id="276" r:id="rId40"/>
    <p:sldId id="364" r:id="rId41"/>
    <p:sldId id="310" r:id="rId42"/>
    <p:sldId id="279" r:id="rId43"/>
    <p:sldId id="365" r:id="rId44"/>
    <p:sldId id="280" r:id="rId45"/>
    <p:sldId id="366" r:id="rId46"/>
    <p:sldId id="367" r:id="rId47"/>
    <p:sldId id="434" r:id="rId48"/>
    <p:sldId id="368" r:id="rId49"/>
    <p:sldId id="369" r:id="rId50"/>
    <p:sldId id="370" r:id="rId51"/>
    <p:sldId id="371" r:id="rId52"/>
    <p:sldId id="317" r:id="rId53"/>
    <p:sldId id="373" r:id="rId54"/>
    <p:sldId id="372" r:id="rId55"/>
    <p:sldId id="413" r:id="rId56"/>
    <p:sldId id="281" r:id="rId57"/>
    <p:sldId id="282" r:id="rId58"/>
    <p:sldId id="374" r:id="rId59"/>
    <p:sldId id="283" r:id="rId60"/>
    <p:sldId id="297" r:id="rId61"/>
    <p:sldId id="284" r:id="rId62"/>
    <p:sldId id="285" r:id="rId63"/>
    <p:sldId id="375" r:id="rId64"/>
    <p:sldId id="376" r:id="rId65"/>
    <p:sldId id="377" r:id="rId66"/>
    <p:sldId id="378" r:id="rId67"/>
    <p:sldId id="414" r:id="rId68"/>
    <p:sldId id="415" r:id="rId69"/>
    <p:sldId id="416" r:id="rId70"/>
    <p:sldId id="381" r:id="rId71"/>
    <p:sldId id="382" r:id="rId72"/>
    <p:sldId id="417" r:id="rId73"/>
    <p:sldId id="384" r:id="rId74"/>
    <p:sldId id="385" r:id="rId75"/>
    <p:sldId id="386" r:id="rId76"/>
    <p:sldId id="418" r:id="rId77"/>
    <p:sldId id="387" r:id="rId78"/>
    <p:sldId id="388" r:id="rId79"/>
    <p:sldId id="389" r:id="rId80"/>
    <p:sldId id="286" r:id="rId81"/>
    <p:sldId id="287" r:id="rId82"/>
    <p:sldId id="288" r:id="rId83"/>
    <p:sldId id="289" r:id="rId84"/>
    <p:sldId id="390" r:id="rId85"/>
    <p:sldId id="334" r:id="rId86"/>
    <p:sldId id="290" r:id="rId87"/>
    <p:sldId id="291" r:id="rId88"/>
    <p:sldId id="292" r:id="rId89"/>
    <p:sldId id="392" r:id="rId90"/>
    <p:sldId id="419" r:id="rId91"/>
    <p:sldId id="393" r:id="rId92"/>
    <p:sldId id="394" r:id="rId93"/>
    <p:sldId id="420" r:id="rId94"/>
    <p:sldId id="421" r:id="rId95"/>
    <p:sldId id="395" r:id="rId96"/>
    <p:sldId id="422" r:id="rId97"/>
    <p:sldId id="397" r:id="rId98"/>
    <p:sldId id="398" r:id="rId99"/>
    <p:sldId id="399" r:id="rId100"/>
    <p:sldId id="400" r:id="rId101"/>
    <p:sldId id="293" r:id="rId102"/>
    <p:sldId id="295" r:id="rId103"/>
    <p:sldId id="294" r:id="rId104"/>
    <p:sldId id="296" r:id="rId105"/>
    <p:sldId id="401" r:id="rId106"/>
    <p:sldId id="402" r:id="rId107"/>
    <p:sldId id="403" r:id="rId108"/>
    <p:sldId id="404" r:id="rId109"/>
    <p:sldId id="405" r:id="rId110"/>
    <p:sldId id="406" r:id="rId111"/>
    <p:sldId id="407" r:id="rId112"/>
    <p:sldId id="411" r:id="rId113"/>
    <p:sldId id="412" r:id="rId114"/>
    <p:sldId id="318" r:id="rId115"/>
    <p:sldId id="319" r:id="rId116"/>
    <p:sldId id="328" r:id="rId117"/>
    <p:sldId id="329" r:id="rId118"/>
    <p:sldId id="330" r:id="rId119"/>
    <p:sldId id="314" r:id="rId120"/>
  </p:sldIdLst>
  <p:sldSz cx="12192000" cy="6858000"/>
  <p:notesSz cx="6807200" cy="9939338"/>
  <p:embeddedFontLst>
    <p:embeddedFont>
      <p:font typeface="맑은 고딕" panose="020B0503020000020004" pitchFamily="50" charset="-127"/>
      <p:regular r:id="rId123"/>
      <p:bold r:id="rId124"/>
    </p:embeddedFont>
    <p:embeddedFont>
      <p:font typeface="휴먼엑스포" panose="02030504000101010101" pitchFamily="18" charset="-127"/>
      <p:regular r:id="rId125"/>
    </p:embeddedFont>
    <p:embeddedFont>
      <p:font typeface="G마켓 산스 TTF Bold" panose="02000000000000000000" pitchFamily="2" charset="-127"/>
      <p:bold r:id="rId126"/>
    </p:embeddedFont>
    <p:embeddedFont>
      <p:font typeface="KoPub돋움체 Medium" panose="02020603020101020101" pitchFamily="18" charset="-127"/>
      <p:regular r:id="rId127"/>
    </p:embeddedFont>
    <p:embeddedFont>
      <p:font typeface="휴먼둥근헤드라인" panose="02030504000101010101" pitchFamily="18" charset="-127"/>
      <p:regular r:id="rId128"/>
    </p:embeddedFont>
    <p:embeddedFont>
      <p:font typeface="나눔명조 ExtraBold" panose="02020603020101020101" pitchFamily="18" charset="-127"/>
      <p:bold r:id="rId129"/>
    </p:embeddedFont>
    <p:embeddedFont>
      <p:font typeface="KoPub돋움체 Bold" panose="02020603020101020101" pitchFamily="18" charset="-127"/>
      <p:regular r:id="rId1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11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임정옥" initials="임" lastIdx="1" clrIdx="0">
    <p:extLst>
      <p:ext uri="{19B8F6BF-5375-455C-9EA6-DF929625EA0E}">
        <p15:presenceInfo xmlns:p15="http://schemas.microsoft.com/office/powerpoint/2012/main" userId="임정옥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1FF"/>
    <a:srgbClr val="456996"/>
    <a:srgbClr val="0D3C77"/>
    <a:srgbClr val="FFFFFF"/>
    <a:srgbClr val="595DA7"/>
    <a:srgbClr val="4E5194"/>
    <a:srgbClr val="A97FB5"/>
    <a:srgbClr val="5B5FA9"/>
    <a:srgbClr val="9D84B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9B4DD-CF1D-45A9-B60A-0706B946436B}" v="219" dt="2021-12-28T13:13:17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5" autoAdjust="0"/>
    <p:restoredTop sz="94192" autoAdjust="0"/>
  </p:normalViewPr>
  <p:slideViewPr>
    <p:cSldViewPr showGuides="1">
      <p:cViewPr varScale="1">
        <p:scale>
          <a:sx n="109" d="100"/>
          <a:sy n="109" d="100"/>
        </p:scale>
        <p:origin x="810" y="114"/>
      </p:cViewPr>
      <p:guideLst>
        <p:guide pos="4611"/>
        <p:guide orient="horz" pos="3294"/>
      </p:guideLst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2610" y="23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.fntdata"/><Relationship Id="rId128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139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2.fntdata"/><Relationship Id="rId129" Type="http://schemas.openxmlformats.org/officeDocument/2006/relationships/font" Target="fonts/font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8.fnt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상은 정" userId="94125b1523e85bf1" providerId="LiveId" clId="{0A01991C-CBC9-47D3-9DF7-CA86511BCFF9}"/>
    <pc:docChg chg="undo custSel addSld delSld modSld sldOrd">
      <pc:chgData name="상은 정" userId="94125b1523e85bf1" providerId="LiveId" clId="{0A01991C-CBC9-47D3-9DF7-CA86511BCFF9}" dt="2021-09-25T15:18:46.321" v="22"/>
      <pc:docMkLst>
        <pc:docMk/>
      </pc:docMkLst>
      <pc:sldChg chg="del">
        <pc:chgData name="상은 정" userId="94125b1523e85bf1" providerId="LiveId" clId="{0A01991C-CBC9-47D3-9DF7-CA86511BCFF9}" dt="2021-09-25T14:40:42.955" v="0" actId="2696"/>
        <pc:sldMkLst>
          <pc:docMk/>
          <pc:sldMk cId="4214135005" sldId="302"/>
        </pc:sldMkLst>
      </pc:sldChg>
      <pc:sldChg chg="del">
        <pc:chgData name="상은 정" userId="94125b1523e85bf1" providerId="LiveId" clId="{0A01991C-CBC9-47D3-9DF7-CA86511BCFF9}" dt="2021-09-25T14:54:21.613" v="1" actId="47"/>
        <pc:sldMkLst>
          <pc:docMk/>
          <pc:sldMk cId="1621357955" sldId="308"/>
        </pc:sldMkLst>
      </pc:sldChg>
      <pc:sldChg chg="add del">
        <pc:chgData name="상은 정" userId="94125b1523e85bf1" providerId="LiveId" clId="{0A01991C-CBC9-47D3-9DF7-CA86511BCFF9}" dt="2021-09-25T15:12:53.843" v="13" actId="47"/>
        <pc:sldMkLst>
          <pc:docMk/>
          <pc:sldMk cId="163637488" sldId="318"/>
        </pc:sldMkLst>
      </pc:sldChg>
      <pc:sldChg chg="add del">
        <pc:chgData name="상은 정" userId="94125b1523e85bf1" providerId="LiveId" clId="{0A01991C-CBC9-47D3-9DF7-CA86511BCFF9}" dt="2021-09-25T15:14:22.622" v="15" actId="47"/>
        <pc:sldMkLst>
          <pc:docMk/>
          <pc:sldMk cId="4272856097" sldId="319"/>
        </pc:sldMkLst>
      </pc:sldChg>
      <pc:sldChg chg="add del">
        <pc:chgData name="상은 정" userId="94125b1523e85bf1" providerId="LiveId" clId="{0A01991C-CBC9-47D3-9DF7-CA86511BCFF9}" dt="2021-09-25T15:12:29.001" v="8" actId="47"/>
        <pc:sldMkLst>
          <pc:docMk/>
          <pc:sldMk cId="3805837855" sldId="330"/>
        </pc:sldMkLst>
      </pc:sldChg>
      <pc:sldChg chg="add del">
        <pc:chgData name="상은 정" userId="94125b1523e85bf1" providerId="LiveId" clId="{0A01991C-CBC9-47D3-9DF7-CA86511BCFF9}" dt="2021-09-25T15:17:22.996" v="16" actId="47"/>
        <pc:sldMkLst>
          <pc:docMk/>
          <pc:sldMk cId="2470131691" sldId="331"/>
        </pc:sldMkLst>
      </pc:sldChg>
      <pc:sldChg chg="add del">
        <pc:chgData name="상은 정" userId="94125b1523e85bf1" providerId="LiveId" clId="{0A01991C-CBC9-47D3-9DF7-CA86511BCFF9}" dt="2021-09-25T15:17:29.590" v="17" actId="47"/>
        <pc:sldMkLst>
          <pc:docMk/>
          <pc:sldMk cId="3343742481" sldId="332"/>
        </pc:sldMkLst>
      </pc:sldChg>
      <pc:sldChg chg="add del">
        <pc:chgData name="상은 정" userId="94125b1523e85bf1" providerId="LiveId" clId="{0A01991C-CBC9-47D3-9DF7-CA86511BCFF9}" dt="2021-09-25T15:17:40.279" v="18" actId="47"/>
        <pc:sldMkLst>
          <pc:docMk/>
          <pc:sldMk cId="1262621828" sldId="333"/>
        </pc:sldMkLst>
      </pc:sldChg>
      <pc:sldChg chg="add del ord">
        <pc:chgData name="상은 정" userId="94125b1523e85bf1" providerId="LiveId" clId="{0A01991C-CBC9-47D3-9DF7-CA86511BCFF9}" dt="2021-09-25T15:18:46.321" v="22"/>
        <pc:sldMkLst>
          <pc:docMk/>
          <pc:sldMk cId="2773506510" sldId="334"/>
        </pc:sldMkLst>
      </pc:sldChg>
    </pc:docChg>
  </pc:docChgLst>
  <pc:docChgLst>
    <pc:chgData name="정 상은" userId="94125b1523e85bf1" providerId="LiveId" clId="{0469B4DD-CF1D-45A9-B60A-0706B946436B}"/>
    <pc:docChg chg="undo custSel addSld delSld modSld sldOrd modShowInfo">
      <pc:chgData name="정 상은" userId="94125b1523e85bf1" providerId="LiveId" clId="{0469B4DD-CF1D-45A9-B60A-0706B946436B}" dt="2021-12-28T13:16:47.509" v="2880" actId="47"/>
      <pc:docMkLst>
        <pc:docMk/>
      </pc:docMkLst>
      <pc:sldChg chg="modSp mod">
        <pc:chgData name="정 상은" userId="94125b1523e85bf1" providerId="LiveId" clId="{0469B4DD-CF1D-45A9-B60A-0706B946436B}" dt="2021-12-28T11:44:41.618" v="812" actId="20577"/>
        <pc:sldMkLst>
          <pc:docMk/>
          <pc:sldMk cId="431929207" sldId="257"/>
        </pc:sldMkLst>
        <pc:spChg chg="mod">
          <ac:chgData name="정 상은" userId="94125b1523e85bf1" providerId="LiveId" clId="{0469B4DD-CF1D-45A9-B60A-0706B946436B}" dt="2021-12-28T11:44:41.618" v="812" actId="20577"/>
          <ac:spMkLst>
            <pc:docMk/>
            <pc:sldMk cId="431929207" sldId="257"/>
            <ac:spMk id="3" creationId="{DD6B25FC-223C-48D6-9CC0-F5EBCD5D77E0}"/>
          </ac:spMkLst>
        </pc:spChg>
        <pc:picChg chg="mod">
          <ac:chgData name="정 상은" userId="94125b1523e85bf1" providerId="LiveId" clId="{0469B4DD-CF1D-45A9-B60A-0706B946436B}" dt="2021-12-28T11:03:44.231" v="4" actId="1036"/>
          <ac:picMkLst>
            <pc:docMk/>
            <pc:sldMk cId="431929207" sldId="257"/>
            <ac:picMk id="39" creationId="{C1F634A8-674A-4E13-B804-C1CE776B3944}"/>
          </ac:picMkLst>
        </pc:picChg>
      </pc:sldChg>
      <pc:sldChg chg="del">
        <pc:chgData name="정 상은" userId="94125b1523e85bf1" providerId="LiveId" clId="{0469B4DD-CF1D-45A9-B60A-0706B946436B}" dt="2021-12-28T11:20:40.996" v="146" actId="47"/>
        <pc:sldMkLst>
          <pc:docMk/>
          <pc:sldMk cId="3655536513" sldId="258"/>
        </pc:sldMkLst>
      </pc:sldChg>
      <pc:sldChg chg="ord">
        <pc:chgData name="정 상은" userId="94125b1523e85bf1" providerId="LiveId" clId="{0469B4DD-CF1D-45A9-B60A-0706B946436B}" dt="2021-12-28T11:21:37.047" v="151"/>
        <pc:sldMkLst>
          <pc:docMk/>
          <pc:sldMk cId="882705387" sldId="259"/>
        </pc:sldMkLst>
      </pc:sldChg>
      <pc:sldChg chg="addSp delSp modSp mod">
        <pc:chgData name="정 상은" userId="94125b1523e85bf1" providerId="LiveId" clId="{0469B4DD-CF1D-45A9-B60A-0706B946436B}" dt="2021-12-28T11:38:59.951" v="772" actId="1076"/>
        <pc:sldMkLst>
          <pc:docMk/>
          <pc:sldMk cId="2032621281" sldId="260"/>
        </pc:sldMkLst>
        <pc:spChg chg="del">
          <ac:chgData name="정 상은" userId="94125b1523e85bf1" providerId="LiveId" clId="{0469B4DD-CF1D-45A9-B60A-0706B946436B}" dt="2021-12-28T11:23:59.412" v="158" actId="478"/>
          <ac:spMkLst>
            <pc:docMk/>
            <pc:sldMk cId="2032621281" sldId="260"/>
            <ac:spMk id="10" creationId="{4784E831-9164-4AA7-8A8D-795002CCEC85}"/>
          </ac:spMkLst>
        </pc:spChg>
        <pc:spChg chg="del">
          <ac:chgData name="정 상은" userId="94125b1523e85bf1" providerId="LiveId" clId="{0469B4DD-CF1D-45A9-B60A-0706B946436B}" dt="2021-12-28T11:23:43.437" v="153" actId="478"/>
          <ac:spMkLst>
            <pc:docMk/>
            <pc:sldMk cId="2032621281" sldId="260"/>
            <ac:spMk id="11" creationId="{092DCB31-38FF-432A-8E20-C34296F967C2}"/>
          </ac:spMkLst>
        </pc:spChg>
        <pc:spChg chg="del mod">
          <ac:chgData name="정 상은" userId="94125b1523e85bf1" providerId="LiveId" clId="{0469B4DD-CF1D-45A9-B60A-0706B946436B}" dt="2021-12-28T11:23:53.362" v="156" actId="478"/>
          <ac:spMkLst>
            <pc:docMk/>
            <pc:sldMk cId="2032621281" sldId="260"/>
            <ac:spMk id="12" creationId="{C4DCA27F-1A7E-4C41-A50C-272ABDE84865}"/>
          </ac:spMkLst>
        </pc:spChg>
        <pc:spChg chg="mod">
          <ac:chgData name="정 상은" userId="94125b1523e85bf1" providerId="LiveId" clId="{0469B4DD-CF1D-45A9-B60A-0706B946436B}" dt="2021-12-28T11:29:52.320" v="299" actId="1076"/>
          <ac:spMkLst>
            <pc:docMk/>
            <pc:sldMk cId="2032621281" sldId="260"/>
            <ac:spMk id="13" creationId="{C0BF967D-4DDC-45AB-BC54-D794FF9BDA94}"/>
          </ac:spMkLst>
        </pc:spChg>
        <pc:spChg chg="mod">
          <ac:chgData name="정 상은" userId="94125b1523e85bf1" providerId="LiveId" clId="{0469B4DD-CF1D-45A9-B60A-0706B946436B}" dt="2021-12-28T11:31:54.306" v="371" actId="1076"/>
          <ac:spMkLst>
            <pc:docMk/>
            <pc:sldMk cId="2032621281" sldId="260"/>
            <ac:spMk id="14" creationId="{E540CC1A-4E54-44A8-A5F7-2E48B3020BEC}"/>
          </ac:spMkLst>
        </pc:spChg>
        <pc:spChg chg="mod">
          <ac:chgData name="정 상은" userId="94125b1523e85bf1" providerId="LiveId" clId="{0469B4DD-CF1D-45A9-B60A-0706B946436B}" dt="2021-12-28T11:35:56.709" v="526" actId="1076"/>
          <ac:spMkLst>
            <pc:docMk/>
            <pc:sldMk cId="2032621281" sldId="260"/>
            <ac:spMk id="15" creationId="{83F390E2-4D52-490D-86A8-1D1E85C18280}"/>
          </ac:spMkLst>
        </pc:spChg>
        <pc:spChg chg="mod">
          <ac:chgData name="정 상은" userId="94125b1523e85bf1" providerId="LiveId" clId="{0469B4DD-CF1D-45A9-B60A-0706B946436B}" dt="2021-12-28T11:30:56.258" v="356"/>
          <ac:spMkLst>
            <pc:docMk/>
            <pc:sldMk cId="2032621281" sldId="260"/>
            <ac:spMk id="17" creationId="{B4B533D2-C3C2-4F20-9E26-E2CE7373741C}"/>
          </ac:spMkLst>
        </pc:spChg>
        <pc:spChg chg="del">
          <ac:chgData name="정 상은" userId="94125b1523e85bf1" providerId="LiveId" clId="{0469B4DD-CF1D-45A9-B60A-0706B946436B}" dt="2021-12-28T11:26:29.017" v="180" actId="478"/>
          <ac:spMkLst>
            <pc:docMk/>
            <pc:sldMk cId="2032621281" sldId="260"/>
            <ac:spMk id="18" creationId="{9198E319-13D7-424B-8281-10820DEE248A}"/>
          </ac:spMkLst>
        </pc:spChg>
        <pc:spChg chg="mod">
          <ac:chgData name="정 상은" userId="94125b1523e85bf1" providerId="LiveId" clId="{0469B4DD-CF1D-45A9-B60A-0706B946436B}" dt="2021-12-28T11:33:21.129" v="461" actId="20577"/>
          <ac:spMkLst>
            <pc:docMk/>
            <pc:sldMk cId="2032621281" sldId="260"/>
            <ac:spMk id="19" creationId="{F540B202-2618-4852-ABFE-F187164553B9}"/>
          </ac:spMkLst>
        </pc:spChg>
        <pc:spChg chg="del mod">
          <ac:chgData name="정 상은" userId="94125b1523e85bf1" providerId="LiveId" clId="{0469B4DD-CF1D-45A9-B60A-0706B946436B}" dt="2021-12-28T11:27:13.844" v="192" actId="478"/>
          <ac:spMkLst>
            <pc:docMk/>
            <pc:sldMk cId="2032621281" sldId="260"/>
            <ac:spMk id="20" creationId="{2185D0C0-1878-4C84-890C-382FD0A958C9}"/>
          </ac:spMkLst>
        </pc:spChg>
        <pc:spChg chg="add del mod">
          <ac:chgData name="정 상은" userId="94125b1523e85bf1" providerId="LiveId" clId="{0469B4DD-CF1D-45A9-B60A-0706B946436B}" dt="2021-12-28T11:37:23.330" v="652"/>
          <ac:spMkLst>
            <pc:docMk/>
            <pc:sldMk cId="2032621281" sldId="260"/>
            <ac:spMk id="21" creationId="{3BD922FB-15CF-4375-93AC-573403045FDC}"/>
          </ac:spMkLst>
        </pc:spChg>
        <pc:spChg chg="del mod">
          <ac:chgData name="정 상은" userId="94125b1523e85bf1" providerId="LiveId" clId="{0469B4DD-CF1D-45A9-B60A-0706B946436B}" dt="2021-12-28T11:27:36.833" v="198" actId="478"/>
          <ac:spMkLst>
            <pc:docMk/>
            <pc:sldMk cId="2032621281" sldId="260"/>
            <ac:spMk id="22" creationId="{67749E1F-746B-4199-8CE1-B5A993F33B40}"/>
          </ac:spMkLst>
        </pc:spChg>
        <pc:spChg chg="mod">
          <ac:chgData name="정 상은" userId="94125b1523e85bf1" providerId="LiveId" clId="{0469B4DD-CF1D-45A9-B60A-0706B946436B}" dt="2021-12-28T11:38:12.432" v="732"/>
          <ac:spMkLst>
            <pc:docMk/>
            <pc:sldMk cId="2032621281" sldId="260"/>
            <ac:spMk id="23" creationId="{DE0A63DA-7770-4AF4-9CA2-CF83B484A1AE}"/>
          </ac:spMkLst>
        </pc:spChg>
        <pc:spChg chg="del">
          <ac:chgData name="정 상은" userId="94125b1523e85bf1" providerId="LiveId" clId="{0469B4DD-CF1D-45A9-B60A-0706B946436B}" dt="2021-12-28T11:28:11.871" v="202" actId="478"/>
          <ac:spMkLst>
            <pc:docMk/>
            <pc:sldMk cId="2032621281" sldId="260"/>
            <ac:spMk id="24" creationId="{8C6B2195-58D4-43EC-8B8A-D49A80026174}"/>
          </ac:spMkLst>
        </pc:spChg>
        <pc:spChg chg="del mod">
          <ac:chgData name="정 상은" userId="94125b1523e85bf1" providerId="LiveId" clId="{0469B4DD-CF1D-45A9-B60A-0706B946436B}" dt="2021-12-28T11:24:03.472" v="160" actId="478"/>
          <ac:spMkLst>
            <pc:docMk/>
            <pc:sldMk cId="2032621281" sldId="260"/>
            <ac:spMk id="27" creationId="{3680085F-00D4-43D7-8F56-C58FCA27BB4B}"/>
          </ac:spMkLst>
        </pc:spChg>
        <pc:spChg chg="mod">
          <ac:chgData name="정 상은" userId="94125b1523e85bf1" providerId="LiveId" clId="{0469B4DD-CF1D-45A9-B60A-0706B946436B}" dt="2021-12-28T11:29:39.214" v="297" actId="1076"/>
          <ac:spMkLst>
            <pc:docMk/>
            <pc:sldMk cId="2032621281" sldId="260"/>
            <ac:spMk id="28" creationId="{EBF5D49B-A63F-433D-AC43-0ADA8610F345}"/>
          </ac:spMkLst>
        </pc:spChg>
        <pc:spChg chg="del">
          <ac:chgData name="정 상은" userId="94125b1523e85bf1" providerId="LiveId" clId="{0469B4DD-CF1D-45A9-B60A-0706B946436B}" dt="2021-12-28T11:23:41.701" v="152" actId="478"/>
          <ac:spMkLst>
            <pc:docMk/>
            <pc:sldMk cId="2032621281" sldId="260"/>
            <ac:spMk id="42" creationId="{5CB3A236-A190-4DAC-A5F1-14F958296992}"/>
          </ac:spMkLst>
        </pc:spChg>
        <pc:spChg chg="add del mod">
          <ac:chgData name="정 상은" userId="94125b1523e85bf1" providerId="LiveId" clId="{0469B4DD-CF1D-45A9-B60A-0706B946436B}" dt="2021-12-28T11:33:44.133" v="462" actId="14100"/>
          <ac:spMkLst>
            <pc:docMk/>
            <pc:sldMk cId="2032621281" sldId="260"/>
            <ac:spMk id="43" creationId="{2F203F38-C469-42AF-8519-046E973631C4}"/>
          </ac:spMkLst>
        </pc:spChg>
        <pc:spChg chg="add del mod">
          <ac:chgData name="정 상은" userId="94125b1523e85bf1" providerId="LiveId" clId="{0469B4DD-CF1D-45A9-B60A-0706B946436B}" dt="2021-12-28T11:31:14.112" v="366" actId="1076"/>
          <ac:spMkLst>
            <pc:docMk/>
            <pc:sldMk cId="2032621281" sldId="260"/>
            <ac:spMk id="44" creationId="{F2DCCDE9-BE92-457C-B911-5BD08BDC0E26}"/>
          </ac:spMkLst>
        </pc:spChg>
        <pc:spChg chg="mod">
          <ac:chgData name="정 상은" userId="94125b1523e85bf1" providerId="LiveId" clId="{0469B4DD-CF1D-45A9-B60A-0706B946436B}" dt="2021-12-28T11:35:10.332" v="463" actId="1076"/>
          <ac:spMkLst>
            <pc:docMk/>
            <pc:sldMk cId="2032621281" sldId="260"/>
            <ac:spMk id="45" creationId="{59C1D388-6299-4D37-B2F2-ACDD55E3EAE1}"/>
          </ac:spMkLst>
        </pc:spChg>
        <pc:spChg chg="mod">
          <ac:chgData name="정 상은" userId="94125b1523e85bf1" providerId="LiveId" clId="{0469B4DD-CF1D-45A9-B60A-0706B946436B}" dt="2021-12-28T11:38:40.398" v="761" actId="20577"/>
          <ac:spMkLst>
            <pc:docMk/>
            <pc:sldMk cId="2032621281" sldId="260"/>
            <ac:spMk id="58" creationId="{6EDFC0C1-98CB-45F8-B5C7-88860BFB3EF2}"/>
          </ac:spMkLst>
        </pc:spChg>
        <pc:spChg chg="mod">
          <ac:chgData name="정 상은" userId="94125b1523e85bf1" providerId="LiveId" clId="{0469B4DD-CF1D-45A9-B60A-0706B946436B}" dt="2021-12-28T11:31:59.443" v="372" actId="1076"/>
          <ac:spMkLst>
            <pc:docMk/>
            <pc:sldMk cId="2032621281" sldId="260"/>
            <ac:spMk id="59" creationId="{487DBC38-71F0-48CE-8E50-560ED7D45916}"/>
          </ac:spMkLst>
        </pc:spChg>
        <pc:spChg chg="mod">
          <ac:chgData name="정 상은" userId="94125b1523e85bf1" providerId="LiveId" clId="{0469B4DD-CF1D-45A9-B60A-0706B946436B}" dt="2021-12-28T11:30:16.152" v="303" actId="1076"/>
          <ac:spMkLst>
            <pc:docMk/>
            <pc:sldMk cId="2032621281" sldId="260"/>
            <ac:spMk id="60" creationId="{08909A81-E195-4C31-A8D3-9E6EBF8128E4}"/>
          </ac:spMkLst>
        </pc:spChg>
        <pc:spChg chg="mod">
          <ac:chgData name="정 상은" userId="94125b1523e85bf1" providerId="LiveId" clId="{0469B4DD-CF1D-45A9-B60A-0706B946436B}" dt="2021-12-28T11:38:59.951" v="772" actId="1076"/>
          <ac:spMkLst>
            <pc:docMk/>
            <pc:sldMk cId="2032621281" sldId="260"/>
            <ac:spMk id="61" creationId="{58BF6D40-BB47-41B5-9270-E5522A3C74F8}"/>
          </ac:spMkLst>
        </pc:spChg>
        <pc:spChg chg="del">
          <ac:chgData name="정 상은" userId="94125b1523e85bf1" providerId="LiveId" clId="{0469B4DD-CF1D-45A9-B60A-0706B946436B}" dt="2021-12-28T11:23:49.574" v="154" actId="478"/>
          <ac:spMkLst>
            <pc:docMk/>
            <pc:sldMk cId="2032621281" sldId="260"/>
            <ac:spMk id="63" creationId="{E6B276E6-8FDB-4C17-A18D-0278983C081D}"/>
          </ac:spMkLst>
        </pc:spChg>
        <pc:spChg chg="del">
          <ac:chgData name="정 상은" userId="94125b1523e85bf1" providerId="LiveId" clId="{0469B4DD-CF1D-45A9-B60A-0706B946436B}" dt="2021-12-28T11:23:54.738" v="157" actId="478"/>
          <ac:spMkLst>
            <pc:docMk/>
            <pc:sldMk cId="2032621281" sldId="260"/>
            <ac:spMk id="64" creationId="{5A5197CF-8CAF-4E9E-8046-EBA89818BB64}"/>
          </ac:spMkLst>
        </pc:spChg>
        <pc:spChg chg="add mod">
          <ac:chgData name="정 상은" userId="94125b1523e85bf1" providerId="LiveId" clId="{0469B4DD-CF1D-45A9-B60A-0706B946436B}" dt="2021-12-28T11:35:49.307" v="524"/>
          <ac:spMkLst>
            <pc:docMk/>
            <pc:sldMk cId="2032621281" sldId="260"/>
            <ac:spMk id="85" creationId="{9FA884B6-D614-4E71-A747-CDF6CE4673AB}"/>
          </ac:spMkLst>
        </pc:spChg>
        <pc:spChg chg="add mod">
          <ac:chgData name="정 상은" userId="94125b1523e85bf1" providerId="LiveId" clId="{0469B4DD-CF1D-45A9-B60A-0706B946436B}" dt="2021-12-28T11:38:55.605" v="771"/>
          <ac:spMkLst>
            <pc:docMk/>
            <pc:sldMk cId="2032621281" sldId="260"/>
            <ac:spMk id="116" creationId="{AC3AC618-1D76-4FC7-BC00-07B40CA465C4}"/>
          </ac:spMkLst>
        </pc:spChg>
        <pc:grpChg chg="del">
          <ac:chgData name="정 상은" userId="94125b1523e85bf1" providerId="LiveId" clId="{0469B4DD-CF1D-45A9-B60A-0706B946436B}" dt="2021-12-28T11:26:30.529" v="181" actId="478"/>
          <ac:grpSpMkLst>
            <pc:docMk/>
            <pc:sldMk cId="2032621281" sldId="260"/>
            <ac:grpSpMk id="65" creationId="{89C3D228-C9CE-498B-A686-FA8B5E3EE34D}"/>
          </ac:grpSpMkLst>
        </pc:grpChg>
        <pc:grpChg chg="del">
          <ac:chgData name="정 상은" userId="94125b1523e85bf1" providerId="LiveId" clId="{0469B4DD-CF1D-45A9-B60A-0706B946436B}" dt="2021-12-28T11:26:55.003" v="187" actId="478"/>
          <ac:grpSpMkLst>
            <pc:docMk/>
            <pc:sldMk cId="2032621281" sldId="260"/>
            <ac:grpSpMk id="86" creationId="{329DE4D9-7BEE-4F2C-AE95-6581A34ABAA8}"/>
          </ac:grpSpMkLst>
        </pc:grpChg>
        <pc:grpChg chg="del">
          <ac:chgData name="정 상은" userId="94125b1523e85bf1" providerId="LiveId" clId="{0469B4DD-CF1D-45A9-B60A-0706B946436B}" dt="2021-12-28T11:27:28.770" v="196" actId="478"/>
          <ac:grpSpMkLst>
            <pc:docMk/>
            <pc:sldMk cId="2032621281" sldId="260"/>
            <ac:grpSpMk id="96" creationId="{98218397-F8D5-4BA3-817C-4013257A87DB}"/>
          </ac:grpSpMkLst>
        </pc:grpChg>
        <pc:grpChg chg="del">
          <ac:chgData name="정 상은" userId="94125b1523e85bf1" providerId="LiveId" clId="{0469B4DD-CF1D-45A9-B60A-0706B946436B}" dt="2021-12-28T11:28:05.995" v="201" actId="478"/>
          <ac:grpSpMkLst>
            <pc:docMk/>
            <pc:sldMk cId="2032621281" sldId="260"/>
            <ac:grpSpMk id="106" creationId="{37951C4D-3833-4671-8B35-8B21C3A07F82}"/>
          </ac:grpSpMkLst>
        </pc:grpChg>
      </pc:sldChg>
      <pc:sldChg chg="del">
        <pc:chgData name="정 상은" userId="94125b1523e85bf1" providerId="LiveId" clId="{0469B4DD-CF1D-45A9-B60A-0706B946436B}" dt="2021-12-28T11:40:24.137" v="775" actId="47"/>
        <pc:sldMkLst>
          <pc:docMk/>
          <pc:sldMk cId="2718815598" sldId="262"/>
        </pc:sldMkLst>
      </pc:sldChg>
      <pc:sldChg chg="ord">
        <pc:chgData name="정 상은" userId="94125b1523e85bf1" providerId="LiveId" clId="{0469B4DD-CF1D-45A9-B60A-0706B946436B}" dt="2021-12-28T12:41:19.898" v="2513"/>
        <pc:sldMkLst>
          <pc:docMk/>
          <pc:sldMk cId="2064680862" sldId="267"/>
        </pc:sldMkLst>
      </pc:sldChg>
      <pc:sldChg chg="ord">
        <pc:chgData name="정 상은" userId="94125b1523e85bf1" providerId="LiveId" clId="{0469B4DD-CF1D-45A9-B60A-0706B946436B}" dt="2021-12-28T13:16:02.727" v="2878"/>
        <pc:sldMkLst>
          <pc:docMk/>
          <pc:sldMk cId="1003841797" sldId="272"/>
        </pc:sldMkLst>
      </pc:sldChg>
      <pc:sldChg chg="modSp mod">
        <pc:chgData name="정 상은" userId="94125b1523e85bf1" providerId="LiveId" clId="{0469B4DD-CF1D-45A9-B60A-0706B946436B}" dt="2021-12-28T10:14:52.677" v="1" actId="1036"/>
        <pc:sldMkLst>
          <pc:docMk/>
          <pc:sldMk cId="3168446100" sldId="298"/>
        </pc:sldMkLst>
        <pc:picChg chg="mod">
          <ac:chgData name="정 상은" userId="94125b1523e85bf1" providerId="LiveId" clId="{0469B4DD-CF1D-45A9-B60A-0706B946436B}" dt="2021-12-28T10:14:52.677" v="1" actId="1036"/>
          <ac:picMkLst>
            <pc:docMk/>
            <pc:sldMk cId="3168446100" sldId="298"/>
            <ac:picMk id="5" creationId="{0B780E62-9E75-4504-924C-5066E1A67243}"/>
          </ac:picMkLst>
        </pc:picChg>
      </pc:sldChg>
      <pc:sldChg chg="del">
        <pc:chgData name="정 상은" userId="94125b1523e85bf1" providerId="LiveId" clId="{0469B4DD-CF1D-45A9-B60A-0706B946436B}" dt="2021-12-28T11:05:07.344" v="9" actId="2696"/>
        <pc:sldMkLst>
          <pc:docMk/>
          <pc:sldMk cId="1299409390" sldId="299"/>
        </pc:sldMkLst>
      </pc:sldChg>
      <pc:sldChg chg="del">
        <pc:chgData name="정 상은" userId="94125b1523e85bf1" providerId="LiveId" clId="{0469B4DD-CF1D-45A9-B60A-0706B946436B}" dt="2021-12-28T13:04:44.667" v="2697" actId="47"/>
        <pc:sldMkLst>
          <pc:docMk/>
          <pc:sldMk cId="527299230" sldId="300"/>
        </pc:sldMkLst>
      </pc:sldChg>
      <pc:sldChg chg="ord">
        <pc:chgData name="정 상은" userId="94125b1523e85bf1" providerId="LiveId" clId="{0469B4DD-CF1D-45A9-B60A-0706B946436B}" dt="2021-12-28T13:15:53.402" v="2876"/>
        <pc:sldMkLst>
          <pc:docMk/>
          <pc:sldMk cId="2301646639" sldId="301"/>
        </pc:sldMkLst>
      </pc:sldChg>
      <pc:sldChg chg="del">
        <pc:chgData name="정 상은" userId="94125b1523e85bf1" providerId="LiveId" clId="{0469B4DD-CF1D-45A9-B60A-0706B946436B}" dt="2021-12-28T13:16:45.278" v="2879" actId="47"/>
        <pc:sldMkLst>
          <pc:docMk/>
          <pc:sldMk cId="1434977181" sldId="316"/>
        </pc:sldMkLst>
      </pc:sldChg>
      <pc:sldChg chg="del">
        <pc:chgData name="정 상은" userId="94125b1523e85bf1" providerId="LiveId" clId="{0469B4DD-CF1D-45A9-B60A-0706B946436B}" dt="2021-12-28T13:16:47.509" v="2880" actId="47"/>
        <pc:sldMkLst>
          <pc:docMk/>
          <pc:sldMk cId="2241637505" sldId="327"/>
        </pc:sldMkLst>
      </pc:sldChg>
      <pc:sldChg chg="add del">
        <pc:chgData name="정 상은" userId="94125b1523e85bf1" providerId="LiveId" clId="{0469B4DD-CF1D-45A9-B60A-0706B946436B}" dt="2021-12-28T11:06:09.315" v="11" actId="47"/>
        <pc:sldMkLst>
          <pc:docMk/>
          <pc:sldMk cId="1678854153" sldId="335"/>
        </pc:sldMkLst>
      </pc:sldChg>
      <pc:sldChg chg="addSp delSp add mod ord">
        <pc:chgData name="정 상은" userId="94125b1523e85bf1" providerId="LiveId" clId="{0469B4DD-CF1D-45A9-B60A-0706B946436B}" dt="2021-12-28T11:41:22.281" v="780" actId="20578"/>
        <pc:sldMkLst>
          <pc:docMk/>
          <pc:sldMk cId="3291714529" sldId="336"/>
        </pc:sldMkLst>
        <pc:picChg chg="add del">
          <ac:chgData name="정 상은" userId="94125b1523e85bf1" providerId="LiveId" clId="{0469B4DD-CF1D-45A9-B60A-0706B946436B}" dt="2021-12-28T11:19:14.159" v="138" actId="22"/>
          <ac:picMkLst>
            <pc:docMk/>
            <pc:sldMk cId="3291714529" sldId="336"/>
            <ac:picMk id="6" creationId="{1CDED3C2-BE6E-4346-9395-B4D7EAEB0EF3}"/>
          </ac:picMkLst>
        </pc:picChg>
      </pc:sldChg>
      <pc:sldChg chg="add del">
        <pc:chgData name="정 상은" userId="94125b1523e85bf1" providerId="LiveId" clId="{0469B4DD-CF1D-45A9-B60A-0706B946436B}" dt="2021-12-28T11:20:39.708" v="145" actId="47"/>
        <pc:sldMkLst>
          <pc:docMk/>
          <pc:sldMk cId="2366988991" sldId="337"/>
        </pc:sldMkLst>
      </pc:sldChg>
      <pc:sldChg chg="add del">
        <pc:chgData name="정 상은" userId="94125b1523e85bf1" providerId="LiveId" clId="{0469B4DD-CF1D-45A9-B60A-0706B946436B}" dt="2021-12-28T11:20:43.527" v="147" actId="47"/>
        <pc:sldMkLst>
          <pc:docMk/>
          <pc:sldMk cId="1496640643" sldId="338"/>
        </pc:sldMkLst>
      </pc:sldChg>
      <pc:sldChg chg="addSp delSp modSp add mod">
        <pc:chgData name="정 상은" userId="94125b1523e85bf1" providerId="LiveId" clId="{0469B4DD-CF1D-45A9-B60A-0706B946436B}" dt="2021-12-28T11:15:57.621" v="128" actId="1076"/>
        <pc:sldMkLst>
          <pc:docMk/>
          <pc:sldMk cId="3080282905" sldId="339"/>
        </pc:sldMkLst>
        <pc:spChg chg="mod">
          <ac:chgData name="정 상은" userId="94125b1523e85bf1" providerId="LiveId" clId="{0469B4DD-CF1D-45A9-B60A-0706B946436B}" dt="2021-12-28T11:09:09.458" v="121" actId="14100"/>
          <ac:spMkLst>
            <pc:docMk/>
            <pc:sldMk cId="3080282905" sldId="339"/>
            <ac:spMk id="2" creationId="{5276C3F0-7858-46A3-B3C9-ACE7E8FE3156}"/>
          </ac:spMkLst>
        </pc:spChg>
        <pc:spChg chg="mod">
          <ac:chgData name="정 상은" userId="94125b1523e85bf1" providerId="LiveId" clId="{0469B4DD-CF1D-45A9-B60A-0706B946436B}" dt="2021-12-28T11:07:38.744" v="52" actId="1076"/>
          <ac:spMkLst>
            <pc:docMk/>
            <pc:sldMk cId="3080282905" sldId="339"/>
            <ac:spMk id="3" creationId="{072A507D-7976-452C-9318-6C5BD5AD4786}"/>
          </ac:spMkLst>
        </pc:spChg>
        <pc:spChg chg="del mod">
          <ac:chgData name="정 상은" userId="94125b1523e85bf1" providerId="LiveId" clId="{0469B4DD-CF1D-45A9-B60A-0706B946436B}" dt="2021-12-28T11:14:16.768" v="123" actId="478"/>
          <ac:spMkLst>
            <pc:docMk/>
            <pc:sldMk cId="3080282905" sldId="339"/>
            <ac:spMk id="5" creationId="{5C412D62-C0FE-4E7F-B139-611BC8ED2199}"/>
          </ac:spMkLst>
        </pc:spChg>
        <pc:picChg chg="add mod">
          <ac:chgData name="정 상은" userId="94125b1523e85bf1" providerId="LiveId" clId="{0469B4DD-CF1D-45A9-B60A-0706B946436B}" dt="2021-12-28T11:15:57.621" v="128" actId="1076"/>
          <ac:picMkLst>
            <pc:docMk/>
            <pc:sldMk cId="3080282905" sldId="339"/>
            <ac:picMk id="8" creationId="{46C3C4A6-6750-4B62-9F18-BE2CE0C08864}"/>
          </ac:picMkLst>
        </pc:picChg>
      </pc:sldChg>
      <pc:sldChg chg="addSp delSp modSp add mod">
        <pc:chgData name="정 상은" userId="94125b1523e85bf1" providerId="LiveId" clId="{0469B4DD-CF1D-45A9-B60A-0706B946436B}" dt="2021-12-28T11:39:35.522" v="773"/>
        <pc:sldMkLst>
          <pc:docMk/>
          <pc:sldMk cId="3704606188" sldId="340"/>
        </pc:sldMkLst>
        <pc:spChg chg="add mod">
          <ac:chgData name="정 상은" userId="94125b1523e85bf1" providerId="LiveId" clId="{0469B4DD-CF1D-45A9-B60A-0706B946436B}" dt="2021-12-28T11:39:35.522" v="773"/>
          <ac:spMkLst>
            <pc:docMk/>
            <pc:sldMk cId="3704606188" sldId="340"/>
            <ac:spMk id="10" creationId="{D720C07D-613E-4EA3-A8B8-791850DC5652}"/>
          </ac:spMkLst>
        </pc:spChg>
        <pc:picChg chg="add mod">
          <ac:chgData name="정 상은" userId="94125b1523e85bf1" providerId="LiveId" clId="{0469B4DD-CF1D-45A9-B60A-0706B946436B}" dt="2021-12-28T11:16:24.817" v="134" actId="14100"/>
          <ac:picMkLst>
            <pc:docMk/>
            <pc:sldMk cId="3704606188" sldId="340"/>
            <ac:picMk id="6" creationId="{B04EF6B5-BC34-4E88-B7DB-485AEC9A1EC2}"/>
          </ac:picMkLst>
        </pc:picChg>
        <pc:picChg chg="del">
          <ac:chgData name="정 상은" userId="94125b1523e85bf1" providerId="LiveId" clId="{0469B4DD-CF1D-45A9-B60A-0706B946436B}" dt="2021-12-28T11:16:10.237" v="130" actId="478"/>
          <ac:picMkLst>
            <pc:docMk/>
            <pc:sldMk cId="3704606188" sldId="340"/>
            <ac:picMk id="8" creationId="{46C3C4A6-6750-4B62-9F18-BE2CE0C08864}"/>
          </ac:picMkLst>
        </pc:picChg>
      </pc:sldChg>
      <pc:sldChg chg="addSp delSp modSp add del mod">
        <pc:chgData name="정 상은" userId="94125b1523e85bf1" providerId="LiveId" clId="{0469B4DD-CF1D-45A9-B60A-0706B946436B}" dt="2021-12-28T11:19:35.204" v="144" actId="1036"/>
        <pc:sldMkLst>
          <pc:docMk/>
          <pc:sldMk cId="1479992519" sldId="341"/>
        </pc:sldMkLst>
        <pc:picChg chg="add mod">
          <ac:chgData name="정 상은" userId="94125b1523e85bf1" providerId="LiveId" clId="{0469B4DD-CF1D-45A9-B60A-0706B946436B}" dt="2021-12-28T11:19:35.204" v="144" actId="1036"/>
          <ac:picMkLst>
            <pc:docMk/>
            <pc:sldMk cId="1479992519" sldId="341"/>
            <ac:picMk id="6" creationId="{DF42226C-29E6-45C3-AE86-8E9BBE0DFF51}"/>
          </ac:picMkLst>
        </pc:picChg>
        <pc:picChg chg="del">
          <ac:chgData name="정 상은" userId="94125b1523e85bf1" providerId="LiveId" clId="{0469B4DD-CF1D-45A9-B60A-0706B946436B}" dt="2021-12-28T11:19:17.234" v="140" actId="478"/>
          <ac:picMkLst>
            <pc:docMk/>
            <pc:sldMk cId="1479992519" sldId="341"/>
            <ac:picMk id="8" creationId="{46C3C4A6-6750-4B62-9F18-BE2CE0C08864}"/>
          </ac:picMkLst>
        </pc:picChg>
      </pc:sldChg>
      <pc:sldChg chg="addSp delSp modSp add del mod chgLayout">
        <pc:chgData name="정 상은" userId="94125b1523e85bf1" providerId="LiveId" clId="{0469B4DD-CF1D-45A9-B60A-0706B946436B}" dt="2021-12-28T12:21:04.931" v="2411" actId="1076"/>
        <pc:sldMkLst>
          <pc:docMk/>
          <pc:sldMk cId="1545473510" sldId="342"/>
        </pc:sldMkLst>
        <pc:spChg chg="mod ord">
          <ac:chgData name="정 상은" userId="94125b1523e85bf1" providerId="LiveId" clId="{0469B4DD-CF1D-45A9-B60A-0706B946436B}" dt="2021-12-28T12:21:04.931" v="2411" actId="1076"/>
          <ac:spMkLst>
            <pc:docMk/>
            <pc:sldMk cId="1545473510" sldId="342"/>
            <ac:spMk id="2" creationId="{5276C3F0-7858-46A3-B3C9-ACE7E8FE3156}"/>
          </ac:spMkLst>
        </pc:spChg>
        <pc:spChg chg="mod ord">
          <ac:chgData name="정 상은" userId="94125b1523e85bf1" providerId="LiveId" clId="{0469B4DD-CF1D-45A9-B60A-0706B946436B}" dt="2021-12-28T12:07:55.365" v="1495" actId="6264"/>
          <ac:spMkLst>
            <pc:docMk/>
            <pc:sldMk cId="1545473510" sldId="342"/>
            <ac:spMk id="4" creationId="{715C8B29-6A4B-4379-94C7-BDF3373893AD}"/>
          </ac:spMkLst>
        </pc:spChg>
        <pc:spChg chg="mod">
          <ac:chgData name="정 상은" userId="94125b1523e85bf1" providerId="LiveId" clId="{0469B4DD-CF1D-45A9-B60A-0706B946436B}" dt="2021-12-28T12:20:40.219" v="2400" actId="6549"/>
          <ac:spMkLst>
            <pc:docMk/>
            <pc:sldMk cId="1545473510" sldId="342"/>
            <ac:spMk id="5" creationId="{5C412D62-C0FE-4E7F-B139-611BC8ED2199}"/>
          </ac:spMkLst>
        </pc:spChg>
        <pc:spChg chg="add del mod">
          <ac:chgData name="정 상은" userId="94125b1523e85bf1" providerId="LiveId" clId="{0469B4DD-CF1D-45A9-B60A-0706B946436B}" dt="2021-12-28T12:07:55.365" v="1495" actId="6264"/>
          <ac:spMkLst>
            <pc:docMk/>
            <pc:sldMk cId="1545473510" sldId="342"/>
            <ac:spMk id="6" creationId="{30619003-DDDF-48E1-8178-1028BCEE4B71}"/>
          </ac:spMkLst>
        </pc:spChg>
      </pc:sldChg>
      <pc:sldChg chg="add del ord">
        <pc:chgData name="정 상은" userId="94125b1523e85bf1" providerId="LiveId" clId="{0469B4DD-CF1D-45A9-B60A-0706B946436B}" dt="2021-12-28T12:41:31.751" v="2516" actId="47"/>
        <pc:sldMkLst>
          <pc:docMk/>
          <pc:sldMk cId="536334194" sldId="343"/>
        </pc:sldMkLst>
      </pc:sldChg>
      <pc:sldChg chg="addSp delSp modSp add mod">
        <pc:chgData name="정 상은" userId="94125b1523e85bf1" providerId="LiveId" clId="{0469B4DD-CF1D-45A9-B60A-0706B946436B}" dt="2021-12-28T12:36:24.632" v="2483" actId="14100"/>
        <pc:sldMkLst>
          <pc:docMk/>
          <pc:sldMk cId="3465012409" sldId="344"/>
        </pc:sldMkLst>
        <pc:spChg chg="del">
          <ac:chgData name="정 상은" userId="94125b1523e85bf1" providerId="LiveId" clId="{0469B4DD-CF1D-45A9-B60A-0706B946436B}" dt="2021-12-28T12:33:52.861" v="2468" actId="478"/>
          <ac:spMkLst>
            <pc:docMk/>
            <pc:sldMk cId="3465012409" sldId="344"/>
            <ac:spMk id="11" creationId="{6325DF37-AD90-4690-B47A-10D17250C61B}"/>
          </ac:spMkLst>
        </pc:spChg>
        <pc:spChg chg="del">
          <ac:chgData name="정 상은" userId="94125b1523e85bf1" providerId="LiveId" clId="{0469B4DD-CF1D-45A9-B60A-0706B946436B}" dt="2021-12-28T12:33:57.997" v="2471" actId="478"/>
          <ac:spMkLst>
            <pc:docMk/>
            <pc:sldMk cId="3465012409" sldId="344"/>
            <ac:spMk id="12" creationId="{09C1A470-53CB-48FE-BECA-6F333608FB7E}"/>
          </ac:spMkLst>
        </pc:spChg>
        <pc:spChg chg="del">
          <ac:chgData name="정 상은" userId="94125b1523e85bf1" providerId="LiveId" clId="{0469B4DD-CF1D-45A9-B60A-0706B946436B}" dt="2021-12-28T12:33:48.709" v="2465" actId="478"/>
          <ac:spMkLst>
            <pc:docMk/>
            <pc:sldMk cId="3465012409" sldId="344"/>
            <ac:spMk id="13" creationId="{20554C32-DDE4-4EE5-B1B1-BEC106B24C8B}"/>
          </ac:spMkLst>
        </pc:spChg>
        <pc:spChg chg="del mod">
          <ac:chgData name="정 상은" userId="94125b1523e85bf1" providerId="LiveId" clId="{0469B4DD-CF1D-45A9-B60A-0706B946436B}" dt="2021-12-28T12:34:00.999" v="2473" actId="478"/>
          <ac:spMkLst>
            <pc:docMk/>
            <pc:sldMk cId="3465012409" sldId="344"/>
            <ac:spMk id="22" creationId="{942DEDE6-5BE1-4EAB-AD97-8CE56D88346B}"/>
          </ac:spMkLst>
        </pc:spChg>
        <pc:spChg chg="mod">
          <ac:chgData name="정 상은" userId="94125b1523e85bf1" providerId="LiveId" clId="{0469B4DD-CF1D-45A9-B60A-0706B946436B}" dt="2021-12-28T12:36:16.016" v="2482" actId="1076"/>
          <ac:spMkLst>
            <pc:docMk/>
            <pc:sldMk cId="3465012409" sldId="344"/>
            <ac:spMk id="71" creationId="{10DD1F61-3D08-4FEB-BB87-C8354CA81C5A}"/>
          </ac:spMkLst>
        </pc:spChg>
        <pc:grpChg chg="del">
          <ac:chgData name="정 상은" userId="94125b1523e85bf1" providerId="LiveId" clId="{0469B4DD-CF1D-45A9-B60A-0706B946436B}" dt="2021-12-28T12:33:47.257" v="2464" actId="478"/>
          <ac:grpSpMkLst>
            <pc:docMk/>
            <pc:sldMk cId="3465012409" sldId="344"/>
            <ac:grpSpMk id="5" creationId="{21090503-C34D-42B5-B3CF-C113D222C1FD}"/>
          </ac:grpSpMkLst>
        </pc:grpChg>
        <pc:grpChg chg="del">
          <ac:chgData name="정 상은" userId="94125b1523e85bf1" providerId="LiveId" clId="{0469B4DD-CF1D-45A9-B60A-0706B946436B}" dt="2021-12-28T12:33:49.495" v="2466" actId="478"/>
          <ac:grpSpMkLst>
            <pc:docMk/>
            <pc:sldMk cId="3465012409" sldId="344"/>
            <ac:grpSpMk id="23" creationId="{2A895AED-4D83-4236-A6BB-76C94529EA46}"/>
          </ac:grpSpMkLst>
        </pc:grpChg>
        <pc:grpChg chg="del">
          <ac:chgData name="정 상은" userId="94125b1523e85bf1" providerId="LiveId" clId="{0469B4DD-CF1D-45A9-B60A-0706B946436B}" dt="2021-12-28T12:33:50.909" v="2467" actId="478"/>
          <ac:grpSpMkLst>
            <pc:docMk/>
            <pc:sldMk cId="3465012409" sldId="344"/>
            <ac:grpSpMk id="44" creationId="{AEADD3C7-5F5B-4C46-AC73-EF266E2E4024}"/>
          </ac:grpSpMkLst>
        </pc:grpChg>
        <pc:grpChg chg="del">
          <ac:chgData name="정 상은" userId="94125b1523e85bf1" providerId="LiveId" clId="{0469B4DD-CF1D-45A9-B60A-0706B946436B}" dt="2021-12-28T12:33:54.629" v="2469" actId="478"/>
          <ac:grpSpMkLst>
            <pc:docMk/>
            <pc:sldMk cId="3465012409" sldId="344"/>
            <ac:grpSpMk id="55" creationId="{2843B609-A891-4CC5-99B5-4D0D1F6320ED}"/>
          </ac:grpSpMkLst>
        </pc:grpChg>
        <pc:grpChg chg="del">
          <ac:chgData name="정 상은" userId="94125b1523e85bf1" providerId="LiveId" clId="{0469B4DD-CF1D-45A9-B60A-0706B946436B}" dt="2021-12-28T12:33:56.166" v="2470" actId="478"/>
          <ac:grpSpMkLst>
            <pc:docMk/>
            <pc:sldMk cId="3465012409" sldId="344"/>
            <ac:grpSpMk id="59" creationId="{02165F6E-8C2D-484F-9233-FD1D6312E06D}"/>
          </ac:grpSpMkLst>
        </pc:grpChg>
        <pc:picChg chg="add del mod">
          <ac:chgData name="정 상은" userId="94125b1523e85bf1" providerId="LiveId" clId="{0469B4DD-CF1D-45A9-B60A-0706B946436B}" dt="2021-12-28T12:35:34.350" v="2477" actId="478"/>
          <ac:picMkLst>
            <pc:docMk/>
            <pc:sldMk cId="3465012409" sldId="344"/>
            <ac:picMk id="4" creationId="{B4D736E2-D289-470D-B0AB-C51BAE28B2B0}"/>
          </ac:picMkLst>
        </pc:picChg>
        <pc:picChg chg="add mod">
          <ac:chgData name="정 상은" userId="94125b1523e85bf1" providerId="LiveId" clId="{0469B4DD-CF1D-45A9-B60A-0706B946436B}" dt="2021-12-28T12:36:24.632" v="2483" actId="14100"/>
          <ac:picMkLst>
            <pc:docMk/>
            <pc:sldMk cId="3465012409" sldId="344"/>
            <ac:picMk id="9" creationId="{352F1706-2304-44EF-9937-EFBA20759571}"/>
          </ac:picMkLst>
        </pc:picChg>
      </pc:sldChg>
      <pc:sldChg chg="addSp delSp modSp add mod">
        <pc:chgData name="정 상은" userId="94125b1523e85bf1" providerId="LiveId" clId="{0469B4DD-CF1D-45A9-B60A-0706B946436B}" dt="2021-12-28T12:48:48.401" v="2606" actId="1076"/>
        <pc:sldMkLst>
          <pc:docMk/>
          <pc:sldMk cId="127488315" sldId="345"/>
        </pc:sldMkLst>
        <pc:spChg chg="mod">
          <ac:chgData name="정 상은" userId="94125b1523e85bf1" providerId="LiveId" clId="{0469B4DD-CF1D-45A9-B60A-0706B946436B}" dt="2021-12-28T12:47:39.070" v="2598"/>
          <ac:spMkLst>
            <pc:docMk/>
            <pc:sldMk cId="127488315" sldId="345"/>
            <ac:spMk id="2" creationId="{67C118F9-DB91-463F-91AD-5496AFE038BC}"/>
          </ac:spMkLst>
        </pc:spChg>
        <pc:spChg chg="del">
          <ac:chgData name="정 상은" userId="94125b1523e85bf1" providerId="LiveId" clId="{0469B4DD-CF1D-45A9-B60A-0706B946436B}" dt="2021-12-28T12:41:45.797" v="2517" actId="478"/>
          <ac:spMkLst>
            <pc:docMk/>
            <pc:sldMk cId="127488315" sldId="345"/>
            <ac:spMk id="12" creationId="{FD2CAAF4-2D0E-4BAD-BE34-E5A4ED30B3C7}"/>
          </ac:spMkLst>
        </pc:spChg>
        <pc:spChg chg="del">
          <ac:chgData name="정 상은" userId="94125b1523e85bf1" providerId="LiveId" clId="{0469B4DD-CF1D-45A9-B60A-0706B946436B}" dt="2021-12-28T12:39:10.639" v="2493" actId="478"/>
          <ac:spMkLst>
            <pc:docMk/>
            <pc:sldMk cId="127488315" sldId="345"/>
            <ac:spMk id="15" creationId="{A32B795E-C0D1-4B83-845D-6B3EB2A85331}"/>
          </ac:spMkLst>
        </pc:spChg>
        <pc:spChg chg="del">
          <ac:chgData name="정 상은" userId="94125b1523e85bf1" providerId="LiveId" clId="{0469B4DD-CF1D-45A9-B60A-0706B946436B}" dt="2021-12-28T12:39:14.506" v="2495" actId="478"/>
          <ac:spMkLst>
            <pc:docMk/>
            <pc:sldMk cId="127488315" sldId="345"/>
            <ac:spMk id="16" creationId="{0DE1B2DE-E1BC-464D-B29D-3501417E396C}"/>
          </ac:spMkLst>
        </pc:spChg>
        <pc:spChg chg="del mod">
          <ac:chgData name="정 상은" userId="94125b1523e85bf1" providerId="LiveId" clId="{0469B4DD-CF1D-45A9-B60A-0706B946436B}" dt="2021-12-28T12:38:59.878" v="2488" actId="478"/>
          <ac:spMkLst>
            <pc:docMk/>
            <pc:sldMk cId="127488315" sldId="345"/>
            <ac:spMk id="36" creationId="{9FF63B3D-8DDA-4701-B450-5C6683D6CD6E}"/>
          </ac:spMkLst>
        </pc:spChg>
        <pc:spChg chg="del mod">
          <ac:chgData name="정 상은" userId="94125b1523e85bf1" providerId="LiveId" clId="{0469B4DD-CF1D-45A9-B60A-0706B946436B}" dt="2021-12-28T12:39:06.617" v="2492" actId="478"/>
          <ac:spMkLst>
            <pc:docMk/>
            <pc:sldMk cId="127488315" sldId="345"/>
            <ac:spMk id="40" creationId="{3ACFC614-0B27-4FD7-97B1-8AFBED15E591}"/>
          </ac:spMkLst>
        </pc:spChg>
        <pc:spChg chg="del">
          <ac:chgData name="정 상은" userId="94125b1523e85bf1" providerId="LiveId" clId="{0469B4DD-CF1D-45A9-B60A-0706B946436B}" dt="2021-12-28T12:39:18.915" v="2497" actId="478"/>
          <ac:spMkLst>
            <pc:docMk/>
            <pc:sldMk cId="127488315" sldId="345"/>
            <ac:spMk id="42" creationId="{AF3EAA9A-F907-4F55-8378-42B176CAB290}"/>
          </ac:spMkLst>
        </pc:spChg>
        <pc:spChg chg="del">
          <ac:chgData name="정 상은" userId="94125b1523e85bf1" providerId="LiveId" clId="{0469B4DD-CF1D-45A9-B60A-0706B946436B}" dt="2021-12-28T12:39:20.565" v="2498" actId="478"/>
          <ac:spMkLst>
            <pc:docMk/>
            <pc:sldMk cId="127488315" sldId="345"/>
            <ac:spMk id="46" creationId="{E54418EE-6EC2-4296-803C-7A3E234A6BFD}"/>
          </ac:spMkLst>
        </pc:spChg>
        <pc:spChg chg="del">
          <ac:chgData name="정 상은" userId="94125b1523e85bf1" providerId="LiveId" clId="{0469B4DD-CF1D-45A9-B60A-0706B946436B}" dt="2021-12-28T12:38:54.704" v="2485" actId="478"/>
          <ac:spMkLst>
            <pc:docMk/>
            <pc:sldMk cId="127488315" sldId="345"/>
            <ac:spMk id="48" creationId="{B21F8C11-F2B5-4D61-8CCE-D4F4E13EF3BB}"/>
          </ac:spMkLst>
        </pc:spChg>
        <pc:spChg chg="del">
          <ac:chgData name="정 상은" userId="94125b1523e85bf1" providerId="LiveId" clId="{0469B4DD-CF1D-45A9-B60A-0706B946436B}" dt="2021-12-28T12:39:01.705" v="2489" actId="478"/>
          <ac:spMkLst>
            <pc:docMk/>
            <pc:sldMk cId="127488315" sldId="345"/>
            <ac:spMk id="50" creationId="{B85E6F18-072F-4994-B932-10677A45866B}"/>
          </ac:spMkLst>
        </pc:spChg>
        <pc:grpChg chg="del">
          <ac:chgData name="정 상은" userId="94125b1523e85bf1" providerId="LiveId" clId="{0469B4DD-CF1D-45A9-B60A-0706B946436B}" dt="2021-12-28T12:39:11.961" v="2494" actId="478"/>
          <ac:grpSpMkLst>
            <pc:docMk/>
            <pc:sldMk cId="127488315" sldId="345"/>
            <ac:grpSpMk id="69" creationId="{E48099C5-F40F-4718-A2C9-B2EB474A8B96}"/>
          </ac:grpSpMkLst>
        </pc:grpChg>
        <pc:grpChg chg="del">
          <ac:chgData name="정 상은" userId="94125b1523e85bf1" providerId="LiveId" clId="{0469B4DD-CF1D-45A9-B60A-0706B946436B}" dt="2021-12-28T12:39:16.425" v="2496" actId="478"/>
          <ac:grpSpMkLst>
            <pc:docMk/>
            <pc:sldMk cId="127488315" sldId="345"/>
            <ac:grpSpMk id="72" creationId="{C6759383-4DE3-4C37-9C5B-7EAE2E8178F3}"/>
          </ac:grpSpMkLst>
        </pc:grpChg>
        <pc:grpChg chg="del">
          <ac:chgData name="정 상은" userId="94125b1523e85bf1" providerId="LiveId" clId="{0469B4DD-CF1D-45A9-B60A-0706B946436B}" dt="2021-12-28T12:38:56.097" v="2486" actId="478"/>
          <ac:grpSpMkLst>
            <pc:docMk/>
            <pc:sldMk cId="127488315" sldId="345"/>
            <ac:grpSpMk id="106" creationId="{D1A5C178-751F-42B8-87A5-2079C6495C87}"/>
          </ac:grpSpMkLst>
        </pc:grpChg>
        <pc:grpChg chg="del">
          <ac:chgData name="정 상은" userId="94125b1523e85bf1" providerId="LiveId" clId="{0469B4DD-CF1D-45A9-B60A-0706B946436B}" dt="2021-12-28T12:39:03.180" v="2490" actId="478"/>
          <ac:grpSpMkLst>
            <pc:docMk/>
            <pc:sldMk cId="127488315" sldId="345"/>
            <ac:grpSpMk id="107" creationId="{73AD4976-7184-417D-9B37-1E0E3F4F70A1}"/>
          </ac:grpSpMkLst>
        </pc:grpChg>
        <pc:picChg chg="add del mod">
          <ac:chgData name="정 상은" userId="94125b1523e85bf1" providerId="LiveId" clId="{0469B4DD-CF1D-45A9-B60A-0706B946436B}" dt="2021-12-28T12:48:37.700" v="2602" actId="478"/>
          <ac:picMkLst>
            <pc:docMk/>
            <pc:sldMk cId="127488315" sldId="345"/>
            <ac:picMk id="5" creationId="{535903BE-F7E8-43C3-A99F-6C373C5DA660}"/>
          </ac:picMkLst>
        </pc:picChg>
        <pc:picChg chg="add mod">
          <ac:chgData name="정 상은" userId="94125b1523e85bf1" providerId="LiveId" clId="{0469B4DD-CF1D-45A9-B60A-0706B946436B}" dt="2021-12-28T12:48:48.401" v="2606" actId="1076"/>
          <ac:picMkLst>
            <pc:docMk/>
            <pc:sldMk cId="127488315" sldId="345"/>
            <ac:picMk id="7" creationId="{419A43B9-C0C6-4E39-BE6C-F3B127957E1A}"/>
          </ac:picMkLst>
        </pc:picChg>
      </pc:sldChg>
      <pc:sldChg chg="addSp modSp add del mod">
        <pc:chgData name="정 상은" userId="94125b1523e85bf1" providerId="LiveId" clId="{0469B4DD-CF1D-45A9-B60A-0706B946436B}" dt="2021-12-28T12:47:46.166" v="2601" actId="47"/>
        <pc:sldMkLst>
          <pc:docMk/>
          <pc:sldMk cId="2446223518" sldId="346"/>
        </pc:sldMkLst>
        <pc:picChg chg="add mod">
          <ac:chgData name="정 상은" userId="94125b1523e85bf1" providerId="LiveId" clId="{0469B4DD-CF1D-45A9-B60A-0706B946436B}" dt="2021-12-28T12:41:07.095" v="2511" actId="1076"/>
          <ac:picMkLst>
            <pc:docMk/>
            <pc:sldMk cId="2446223518" sldId="346"/>
            <ac:picMk id="5" creationId="{31DE262E-3A16-47B1-829E-F31C1A934FA8}"/>
          </ac:picMkLst>
        </pc:picChg>
      </pc:sldChg>
      <pc:sldChg chg="add ord">
        <pc:chgData name="정 상은" userId="94125b1523e85bf1" providerId="LiveId" clId="{0469B4DD-CF1D-45A9-B60A-0706B946436B}" dt="2021-12-28T12:56:40.616" v="2619"/>
        <pc:sldMkLst>
          <pc:docMk/>
          <pc:sldMk cId="4195156907" sldId="347"/>
        </pc:sldMkLst>
      </pc:sldChg>
      <pc:sldChg chg="addSp delSp modSp add mod">
        <pc:chgData name="정 상은" userId="94125b1523e85bf1" providerId="LiveId" clId="{0469B4DD-CF1D-45A9-B60A-0706B946436B}" dt="2021-12-28T12:49:47.816" v="2612" actId="1076"/>
        <pc:sldMkLst>
          <pc:docMk/>
          <pc:sldMk cId="2171179470" sldId="348"/>
        </pc:sldMkLst>
        <pc:picChg chg="del">
          <ac:chgData name="정 상은" userId="94125b1523e85bf1" providerId="LiveId" clId="{0469B4DD-CF1D-45A9-B60A-0706B946436B}" dt="2021-12-28T12:49:34.216" v="2607" actId="478"/>
          <ac:picMkLst>
            <pc:docMk/>
            <pc:sldMk cId="2171179470" sldId="348"/>
            <ac:picMk id="5" creationId="{535903BE-F7E8-43C3-A99F-6C373C5DA660}"/>
          </ac:picMkLst>
        </pc:picChg>
        <pc:picChg chg="add mod">
          <ac:chgData name="정 상은" userId="94125b1523e85bf1" providerId="LiveId" clId="{0469B4DD-CF1D-45A9-B60A-0706B946436B}" dt="2021-12-28T12:49:47.816" v="2612" actId="1076"/>
          <ac:picMkLst>
            <pc:docMk/>
            <pc:sldMk cId="2171179470" sldId="348"/>
            <ac:picMk id="6" creationId="{58ECE556-C3F0-4A7C-9155-F6916DA7B26C}"/>
          </ac:picMkLst>
        </pc:picChg>
      </pc:sldChg>
      <pc:sldChg chg="addSp delSp modSp add mod">
        <pc:chgData name="정 상은" userId="94125b1523e85bf1" providerId="LiveId" clId="{0469B4DD-CF1D-45A9-B60A-0706B946436B}" dt="2021-12-28T12:57:47.355" v="2625" actId="1076"/>
        <pc:sldMkLst>
          <pc:docMk/>
          <pc:sldMk cId="109608666" sldId="349"/>
        </pc:sldMkLst>
        <pc:picChg chg="add mod">
          <ac:chgData name="정 상은" userId="94125b1523e85bf1" providerId="LiveId" clId="{0469B4DD-CF1D-45A9-B60A-0706B946436B}" dt="2021-12-28T12:57:47.355" v="2625" actId="1076"/>
          <ac:picMkLst>
            <pc:docMk/>
            <pc:sldMk cId="109608666" sldId="349"/>
            <ac:picMk id="5" creationId="{9860B61F-021C-4F7C-9927-9562A133D39F}"/>
          </ac:picMkLst>
        </pc:picChg>
        <pc:picChg chg="del">
          <ac:chgData name="정 상은" userId="94125b1523e85bf1" providerId="LiveId" clId="{0469B4DD-CF1D-45A9-B60A-0706B946436B}" dt="2021-12-28T12:57:23.211" v="2620" actId="478"/>
          <ac:picMkLst>
            <pc:docMk/>
            <pc:sldMk cId="109608666" sldId="349"/>
            <ac:picMk id="6" creationId="{58ECE556-C3F0-4A7C-9155-F6916DA7B26C}"/>
          </ac:picMkLst>
        </pc:picChg>
      </pc:sldChg>
      <pc:sldChg chg="addSp delSp modSp add mod">
        <pc:chgData name="정 상은" userId="94125b1523e85bf1" providerId="LiveId" clId="{0469B4DD-CF1D-45A9-B60A-0706B946436B}" dt="2021-12-28T12:59:31.158" v="2635" actId="1076"/>
        <pc:sldMkLst>
          <pc:docMk/>
          <pc:sldMk cId="1229396344" sldId="350"/>
        </pc:sldMkLst>
        <pc:picChg chg="add mod">
          <ac:chgData name="정 상은" userId="94125b1523e85bf1" providerId="LiveId" clId="{0469B4DD-CF1D-45A9-B60A-0706B946436B}" dt="2021-12-28T12:59:31.158" v="2635" actId="1076"/>
          <ac:picMkLst>
            <pc:docMk/>
            <pc:sldMk cId="1229396344" sldId="350"/>
            <ac:picMk id="5" creationId="{04914899-E6E6-4857-AEBF-D08EE8ED17F3}"/>
          </ac:picMkLst>
        </pc:picChg>
        <pc:picChg chg="del">
          <ac:chgData name="정 상은" userId="94125b1523e85bf1" providerId="LiveId" clId="{0469B4DD-CF1D-45A9-B60A-0706B946436B}" dt="2021-12-28T12:58:22.064" v="2626" actId="478"/>
          <ac:picMkLst>
            <pc:docMk/>
            <pc:sldMk cId="1229396344" sldId="350"/>
            <ac:picMk id="6" creationId="{58ECE556-C3F0-4A7C-9155-F6916DA7B26C}"/>
          </ac:picMkLst>
        </pc:picChg>
      </pc:sldChg>
      <pc:sldChg chg="addSp delSp modSp add mod">
        <pc:chgData name="정 상은" userId="94125b1523e85bf1" providerId="LiveId" clId="{0469B4DD-CF1D-45A9-B60A-0706B946436B}" dt="2021-12-28T13:12:58.296" v="2826" actId="20577"/>
        <pc:sldMkLst>
          <pc:docMk/>
          <pc:sldMk cId="2495218105" sldId="351"/>
        </pc:sldMkLst>
        <pc:spChg chg="mod">
          <ac:chgData name="정 상은" userId="94125b1523e85bf1" providerId="LiveId" clId="{0469B4DD-CF1D-45A9-B60A-0706B946436B}" dt="2021-12-28T13:12:58.296" v="2826" actId="20577"/>
          <ac:spMkLst>
            <pc:docMk/>
            <pc:sldMk cId="2495218105" sldId="351"/>
            <ac:spMk id="2" creationId="{67C118F9-DB91-463F-91AD-5496AFE038BC}"/>
          </ac:spMkLst>
        </pc:spChg>
        <pc:picChg chg="add mod">
          <ac:chgData name="정 상은" userId="94125b1523e85bf1" providerId="LiveId" clId="{0469B4DD-CF1D-45A9-B60A-0706B946436B}" dt="2021-12-28T13:02:35.384" v="2696" actId="1076"/>
          <ac:picMkLst>
            <pc:docMk/>
            <pc:sldMk cId="2495218105" sldId="351"/>
            <ac:picMk id="5" creationId="{827233C4-6C19-4CB7-A62D-C9F822F8F281}"/>
          </ac:picMkLst>
        </pc:picChg>
        <pc:picChg chg="del">
          <ac:chgData name="정 상은" userId="94125b1523e85bf1" providerId="LiveId" clId="{0469B4DD-CF1D-45A9-B60A-0706B946436B}" dt="2021-12-28T12:58:26.495" v="2627" actId="478"/>
          <ac:picMkLst>
            <pc:docMk/>
            <pc:sldMk cId="2495218105" sldId="351"/>
            <ac:picMk id="6" creationId="{58ECE556-C3F0-4A7C-9155-F6916DA7B26C}"/>
          </ac:picMkLst>
        </pc:picChg>
        <pc:picChg chg="add mod">
          <ac:chgData name="정 상은" userId="94125b1523e85bf1" providerId="LiveId" clId="{0469B4DD-CF1D-45A9-B60A-0706B946436B}" dt="2021-12-28T13:02:33.157" v="2695" actId="1076"/>
          <ac:picMkLst>
            <pc:docMk/>
            <pc:sldMk cId="2495218105" sldId="351"/>
            <ac:picMk id="8" creationId="{5BD24446-9AC2-46C6-A48F-E5002D549C96}"/>
          </ac:picMkLst>
        </pc:picChg>
      </pc:sldChg>
      <pc:sldChg chg="addSp delSp modSp add mod">
        <pc:chgData name="정 상은" userId="94125b1523e85bf1" providerId="LiveId" clId="{0469B4DD-CF1D-45A9-B60A-0706B946436B}" dt="2021-12-28T13:08:45.311" v="2775" actId="1076"/>
        <pc:sldMkLst>
          <pc:docMk/>
          <pc:sldMk cId="718868864" sldId="352"/>
        </pc:sldMkLst>
        <pc:spChg chg="mod">
          <ac:chgData name="정 상은" userId="94125b1523e85bf1" providerId="LiveId" clId="{0469B4DD-CF1D-45A9-B60A-0706B946436B}" dt="2021-12-28T13:05:52.856" v="2722"/>
          <ac:spMkLst>
            <pc:docMk/>
            <pc:sldMk cId="718868864" sldId="352"/>
            <ac:spMk id="2" creationId="{67C118F9-DB91-463F-91AD-5496AFE038BC}"/>
          </ac:spMkLst>
        </pc:spChg>
        <pc:spChg chg="mod">
          <ac:chgData name="정 상은" userId="94125b1523e85bf1" providerId="LiveId" clId="{0469B4DD-CF1D-45A9-B60A-0706B946436B}" dt="2021-12-28T13:06:10.442" v="2747"/>
          <ac:spMkLst>
            <pc:docMk/>
            <pc:sldMk cId="718868864" sldId="352"/>
            <ac:spMk id="10" creationId="{B8BE5DA3-C069-4595-B738-B60CDEB13329}"/>
          </ac:spMkLst>
        </pc:spChg>
        <pc:picChg chg="add mod">
          <ac:chgData name="정 상은" userId="94125b1523e85bf1" providerId="LiveId" clId="{0469B4DD-CF1D-45A9-B60A-0706B946436B}" dt="2021-12-28T13:08:37.156" v="2772" actId="1076"/>
          <ac:picMkLst>
            <pc:docMk/>
            <pc:sldMk cId="718868864" sldId="352"/>
            <ac:picMk id="5" creationId="{53C80CD7-68B2-4BC1-ABCA-D03526268444}"/>
          </ac:picMkLst>
        </pc:picChg>
        <pc:picChg chg="del">
          <ac:chgData name="정 상은" userId="94125b1523e85bf1" providerId="LiveId" clId="{0469B4DD-CF1D-45A9-B60A-0706B946436B}" dt="2021-12-28T13:05:39.322" v="2699" actId="478"/>
          <ac:picMkLst>
            <pc:docMk/>
            <pc:sldMk cId="718868864" sldId="352"/>
            <ac:picMk id="7" creationId="{419A43B9-C0C6-4E39-BE6C-F3B127957E1A}"/>
          </ac:picMkLst>
        </pc:picChg>
        <pc:picChg chg="add mod">
          <ac:chgData name="정 상은" userId="94125b1523e85bf1" providerId="LiveId" clId="{0469B4DD-CF1D-45A9-B60A-0706B946436B}" dt="2021-12-28T13:08:45.311" v="2775" actId="1076"/>
          <ac:picMkLst>
            <pc:docMk/>
            <pc:sldMk cId="718868864" sldId="352"/>
            <ac:picMk id="8" creationId="{199F8EA3-392E-4D99-B4F2-6C33EFCA013A}"/>
          </ac:picMkLst>
        </pc:picChg>
      </pc:sldChg>
      <pc:sldChg chg="delSp add del mod">
        <pc:chgData name="정 상은" userId="94125b1523e85bf1" providerId="LiveId" clId="{0469B4DD-CF1D-45A9-B60A-0706B946436B}" dt="2021-12-28T12:59:47.474" v="2637" actId="47"/>
        <pc:sldMkLst>
          <pc:docMk/>
          <pc:sldMk cId="2752206632" sldId="352"/>
        </pc:sldMkLst>
        <pc:picChg chg="del">
          <ac:chgData name="정 상은" userId="94125b1523e85bf1" providerId="LiveId" clId="{0469B4DD-CF1D-45A9-B60A-0706B946436B}" dt="2021-12-28T12:58:28.682" v="2628" actId="478"/>
          <ac:picMkLst>
            <pc:docMk/>
            <pc:sldMk cId="2752206632" sldId="352"/>
            <ac:picMk id="6" creationId="{58ECE556-C3F0-4A7C-9155-F6916DA7B26C}"/>
          </ac:picMkLst>
        </pc:picChg>
      </pc:sldChg>
      <pc:sldChg chg="delSp add del mod">
        <pc:chgData name="정 상은" userId="94125b1523e85bf1" providerId="LiveId" clId="{0469B4DD-CF1D-45A9-B60A-0706B946436B}" dt="2021-12-28T12:59:45.674" v="2636" actId="47"/>
        <pc:sldMkLst>
          <pc:docMk/>
          <pc:sldMk cId="2207966813" sldId="353"/>
        </pc:sldMkLst>
        <pc:picChg chg="del">
          <ac:chgData name="정 상은" userId="94125b1523e85bf1" providerId="LiveId" clId="{0469B4DD-CF1D-45A9-B60A-0706B946436B}" dt="2021-12-28T12:58:32.507" v="2629" actId="478"/>
          <ac:picMkLst>
            <pc:docMk/>
            <pc:sldMk cId="2207966813" sldId="353"/>
            <ac:picMk id="6" creationId="{58ECE556-C3F0-4A7C-9155-F6916DA7B26C}"/>
          </ac:picMkLst>
        </pc:picChg>
      </pc:sldChg>
      <pc:sldChg chg="addSp modSp add mod">
        <pc:chgData name="정 상은" userId="94125b1523e85bf1" providerId="LiveId" clId="{0469B4DD-CF1D-45A9-B60A-0706B946436B}" dt="2021-12-28T13:09:58.814" v="2779" actId="1076"/>
        <pc:sldMkLst>
          <pc:docMk/>
          <pc:sldMk cId="4016145737" sldId="353"/>
        </pc:sldMkLst>
        <pc:picChg chg="add mod">
          <ac:chgData name="정 상은" userId="94125b1523e85bf1" providerId="LiveId" clId="{0469B4DD-CF1D-45A9-B60A-0706B946436B}" dt="2021-12-28T13:09:58.814" v="2779" actId="1076"/>
          <ac:picMkLst>
            <pc:docMk/>
            <pc:sldMk cId="4016145737" sldId="353"/>
            <ac:picMk id="5" creationId="{6BF20E93-652B-441A-891E-004198D574DA}"/>
          </ac:picMkLst>
        </pc:picChg>
      </pc:sldChg>
      <pc:sldChg chg="addSp modSp add mod">
        <pc:chgData name="정 상은" userId="94125b1523e85bf1" providerId="LiveId" clId="{0469B4DD-CF1D-45A9-B60A-0706B946436B}" dt="2021-12-28T13:11:15.829" v="2819" actId="20577"/>
        <pc:sldMkLst>
          <pc:docMk/>
          <pc:sldMk cId="1249348646" sldId="354"/>
        </pc:sldMkLst>
        <pc:spChg chg="mod">
          <ac:chgData name="정 상은" userId="94125b1523e85bf1" providerId="LiveId" clId="{0469B4DD-CF1D-45A9-B60A-0706B946436B}" dt="2021-12-28T13:11:15.829" v="2819" actId="20577"/>
          <ac:spMkLst>
            <pc:docMk/>
            <pc:sldMk cId="1249348646" sldId="354"/>
            <ac:spMk id="2" creationId="{67C118F9-DB91-463F-91AD-5496AFE038BC}"/>
          </ac:spMkLst>
        </pc:spChg>
        <pc:picChg chg="add mod">
          <ac:chgData name="정 상은" userId="94125b1523e85bf1" providerId="LiveId" clId="{0469B4DD-CF1D-45A9-B60A-0706B946436B}" dt="2021-12-28T13:10:49.786" v="2783" actId="1076"/>
          <ac:picMkLst>
            <pc:docMk/>
            <pc:sldMk cId="1249348646" sldId="354"/>
            <ac:picMk id="5" creationId="{31E97C2C-C0BD-4363-8D6A-2F48235ABE8A}"/>
          </ac:picMkLst>
        </pc:picChg>
      </pc:sldChg>
      <pc:sldChg chg="addSp modSp add mod">
        <pc:chgData name="정 상은" userId="94125b1523e85bf1" providerId="LiveId" clId="{0469B4DD-CF1D-45A9-B60A-0706B946436B}" dt="2021-12-28T13:12:15.260" v="2823" actId="14100"/>
        <pc:sldMkLst>
          <pc:docMk/>
          <pc:sldMk cId="1159646607" sldId="355"/>
        </pc:sldMkLst>
        <pc:picChg chg="add mod">
          <ac:chgData name="정 상은" userId="94125b1523e85bf1" providerId="LiveId" clId="{0469B4DD-CF1D-45A9-B60A-0706B946436B}" dt="2021-12-28T13:12:15.260" v="2823" actId="14100"/>
          <ac:picMkLst>
            <pc:docMk/>
            <pc:sldMk cId="1159646607" sldId="355"/>
            <ac:picMk id="5" creationId="{97BCB49B-AD33-4C8E-ACEE-55D753480A32}"/>
          </ac:picMkLst>
        </pc:picChg>
      </pc:sldChg>
      <pc:sldChg chg="add del">
        <pc:chgData name="정 상은" userId="94125b1523e85bf1" providerId="LiveId" clId="{0469B4DD-CF1D-45A9-B60A-0706B946436B}" dt="2021-12-28T13:14:24.323" v="2873" actId="47"/>
        <pc:sldMkLst>
          <pc:docMk/>
          <pc:sldMk cId="1511708232" sldId="356"/>
        </pc:sldMkLst>
      </pc:sldChg>
      <pc:sldChg chg="addSp delSp add del mod">
        <pc:chgData name="정 상은" userId="94125b1523e85bf1" providerId="LiveId" clId="{0469B4DD-CF1D-45A9-B60A-0706B946436B}" dt="2021-12-28T13:14:25.923" v="2874" actId="47"/>
        <pc:sldMkLst>
          <pc:docMk/>
          <pc:sldMk cId="948795199" sldId="357"/>
        </pc:sldMkLst>
        <pc:picChg chg="add del">
          <ac:chgData name="정 상은" userId="94125b1523e85bf1" providerId="LiveId" clId="{0469B4DD-CF1D-45A9-B60A-0706B946436B}" dt="2021-12-28T13:06:42.092" v="2754" actId="22"/>
          <ac:picMkLst>
            <pc:docMk/>
            <pc:sldMk cId="948795199" sldId="357"/>
            <ac:picMk id="5" creationId="{3383D83C-1F83-419C-B749-AD0681FE88A7}"/>
          </ac:picMkLst>
        </pc:picChg>
      </pc:sldChg>
      <pc:sldChg chg="addSp delSp modSp add mod">
        <pc:chgData name="정 상은" userId="94125b1523e85bf1" providerId="LiveId" clId="{0469B4DD-CF1D-45A9-B60A-0706B946436B}" dt="2021-12-28T13:13:45.246" v="2872" actId="14100"/>
        <pc:sldMkLst>
          <pc:docMk/>
          <pc:sldMk cId="3687706491" sldId="358"/>
        </pc:sldMkLst>
        <pc:spChg chg="mod">
          <ac:chgData name="정 상은" userId="94125b1523e85bf1" providerId="LiveId" clId="{0469B4DD-CF1D-45A9-B60A-0706B946436B}" dt="2021-12-28T13:13:17.320" v="2867"/>
          <ac:spMkLst>
            <pc:docMk/>
            <pc:sldMk cId="3687706491" sldId="358"/>
            <ac:spMk id="2" creationId="{67C118F9-DB91-463F-91AD-5496AFE038BC}"/>
          </ac:spMkLst>
        </pc:spChg>
        <pc:picChg chg="del">
          <ac:chgData name="정 상은" userId="94125b1523e85bf1" providerId="LiveId" clId="{0469B4DD-CF1D-45A9-B60A-0706B946436B}" dt="2021-12-28T13:13:19.486" v="2868" actId="478"/>
          <ac:picMkLst>
            <pc:docMk/>
            <pc:sldMk cId="3687706491" sldId="358"/>
            <ac:picMk id="5" creationId="{827233C4-6C19-4CB7-A62D-C9F822F8F281}"/>
          </ac:picMkLst>
        </pc:picChg>
        <pc:picChg chg="add mod">
          <ac:chgData name="정 상은" userId="94125b1523e85bf1" providerId="LiveId" clId="{0469B4DD-CF1D-45A9-B60A-0706B946436B}" dt="2021-12-28T13:13:45.246" v="2872" actId="14100"/>
          <ac:picMkLst>
            <pc:docMk/>
            <pc:sldMk cId="3687706491" sldId="358"/>
            <ac:picMk id="6" creationId="{BFBFF0E6-BCC3-42F8-89FC-5337973FF430}"/>
          </ac:picMkLst>
        </pc:picChg>
        <pc:picChg chg="del">
          <ac:chgData name="정 상은" userId="94125b1523e85bf1" providerId="LiveId" clId="{0469B4DD-CF1D-45A9-B60A-0706B946436B}" dt="2021-12-28T13:13:21.517" v="2869" actId="478"/>
          <ac:picMkLst>
            <pc:docMk/>
            <pc:sldMk cId="3687706491" sldId="358"/>
            <ac:picMk id="8" creationId="{5BD24446-9AC2-46C6-A48F-E5002D549C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15FDF531-C512-4719-BB3A-B8186D03F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BC6901A3-7C2E-4074-9873-B5B83AF0B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E393-2988-4928-9E48-9CD16667A51A}" type="datetimeFigureOut">
              <a:rPr lang="ko-KR" altLang="en-US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pPr/>
              <a:t>2022-01-18</a:t>
            </a:fld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DF7E640A-6F4C-4FDA-951C-F9BCA079FB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1C3F325F-4CBF-4EBE-9B0A-1D7F9D10C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18D18-D3A2-4E4F-B4FC-2F9118440D6B}" type="slidenum">
              <a:rPr lang="ko-KR" altLang="en-US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pPr/>
              <a:t>‹#›</a:t>
            </a:fld>
            <a:endParaRPr lang="ko-KR" altLang="en-US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8756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fld id="{7837F9A2-0A7A-4DF6-9EDE-BFEC156D5D55}" type="datetimeFigureOut">
              <a:rPr lang="ko-KR" altLang="en-US" smtClean="0"/>
              <a:pPr/>
              <a:t>2022-01-18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fld id="{4CF5B31F-C38C-4D4A-8F9A-7386A6B3221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90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KoPub돋움체 Bold" panose="02020603020101020101" pitchFamily="18" charset="-127"/>
        <a:ea typeface="KoPub돋움체 Bold" panose="0202060302010102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916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163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63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260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934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72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429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55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76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62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8341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B31F-C38C-4D4A-8F9A-7386A6B32217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279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8C2049C-4D97-4C0F-9913-552A3C71D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B6077FB3-F866-4D1C-9DF2-A48CEE38B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78D7BD2-7AF8-4BAA-BAAD-582C6343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6CEC4F2-03C7-4327-8F24-2064B160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1C143C9-17AF-4DB7-B1E8-FA5AF6AB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8562" y="6615127"/>
            <a:ext cx="383438" cy="237757"/>
          </a:xfrm>
          <a:prstGeom prst="rect">
            <a:avLst/>
          </a:prstGeom>
        </p:spPr>
        <p:txBody>
          <a:bodyPr/>
          <a:lstStyle>
            <a:lvl1pPr>
              <a:defRPr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fld id="{6380429C-01BB-4C30-92AF-DC5F120CAA73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272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D39BFF6-8417-40C8-BD79-A873E3BE2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3524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C471E54-69C2-473D-B16C-22D26D1CC774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슬라이드 번호 개체 틀 5">
            <a:extLst>
              <a:ext uri="{FF2B5EF4-FFF2-40B4-BE49-F238E27FC236}">
                <a16:creationId xmlns:a16="http://schemas.microsoft.com/office/drawing/2014/main" xmlns="" id="{92BDCCA5-7269-4F9A-A687-919C74675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88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83DC984-4E3C-4400-8872-0ADB6D27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3284983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xmlns="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627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6666447"/>
          </a:xfrm>
          <a:prstGeom prst="rect">
            <a:avLst/>
          </a:prstGeom>
          <a:solidFill>
            <a:srgbClr val="005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DAD71503-9F94-43BA-A5D1-072B7D4BB650}"/>
              </a:ext>
            </a:extLst>
          </p:cNvPr>
          <p:cNvSpPr/>
          <p:nvPr userDrawn="1"/>
        </p:nvSpPr>
        <p:spPr>
          <a:xfrm>
            <a:off x="695400" y="260648"/>
            <a:ext cx="10894832" cy="1491571"/>
          </a:xfrm>
          <a:prstGeom prst="roundRect">
            <a:avLst>
              <a:gd name="adj" fmla="val 696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xmlns="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9636" y="6684743"/>
            <a:ext cx="412292" cy="2204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9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3AC9B1BE-7516-41DC-B2A0-37D90DF69587}"/>
              </a:ext>
            </a:extLst>
          </p:cNvPr>
          <p:cNvGrpSpPr/>
          <p:nvPr userDrawn="1"/>
        </p:nvGrpSpPr>
        <p:grpSpPr>
          <a:xfrm>
            <a:off x="409984" y="1024465"/>
            <a:ext cx="11446656" cy="490489"/>
            <a:chOff x="409984" y="1344816"/>
            <a:chExt cx="11446656" cy="49048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4D054CF3-3D89-4820-938D-3856D1CB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984" y="1449656"/>
              <a:ext cx="3322376" cy="38564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B1F9654A-FDA6-4EBC-96E1-25FFDF5C0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913" y="1449656"/>
              <a:ext cx="3322376" cy="38564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2002C61C-E227-494C-AE2B-F519DAE1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1042" y="1449656"/>
              <a:ext cx="3322376" cy="385649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5AB335F2-DFBC-4B87-B3A6-19540833C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7185" r="45332" b="-1"/>
            <a:stretch/>
          </p:blipFill>
          <p:spPr>
            <a:xfrm>
              <a:off x="10040375" y="1344816"/>
              <a:ext cx="1816265" cy="490489"/>
            </a:xfrm>
            <a:prstGeom prst="rect">
              <a:avLst/>
            </a:prstGeom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03F8FDC3-F366-4EBF-8239-206364257E0C}"/>
              </a:ext>
            </a:extLst>
          </p:cNvPr>
          <p:cNvSpPr/>
          <p:nvPr userDrawn="1"/>
        </p:nvSpPr>
        <p:spPr>
          <a:xfrm>
            <a:off x="409984" y="1478868"/>
            <a:ext cx="11446656" cy="5406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6CAD02E-C81D-4583-8210-2CB371728732}"/>
              </a:ext>
            </a:extLst>
          </p:cNvPr>
          <p:cNvSpPr txBox="1"/>
          <p:nvPr userDrawn="1"/>
        </p:nvSpPr>
        <p:spPr>
          <a:xfrm>
            <a:off x="880945" y="340544"/>
            <a:ext cx="144016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우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수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사</a:t>
            </a:r>
            <a:r>
              <a:rPr lang="en-US" altLang="ko-KR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례</a:t>
            </a:r>
            <a:endParaRPr lang="ko-KR" altLang="en-US" sz="1100" b="1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190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ED5D709-8292-40EB-9269-FA746DE4E328}"/>
              </a:ext>
            </a:extLst>
          </p:cNvPr>
          <p:cNvSpPr/>
          <p:nvPr userDrawn="1"/>
        </p:nvSpPr>
        <p:spPr>
          <a:xfrm>
            <a:off x="-2" y="0"/>
            <a:ext cx="2795958" cy="6898758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xmlns="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중대재해처벌법 시행 준비를 위한 안전보건관리체계 구축 가이드</a:t>
            </a:r>
            <a:endParaRPr lang="ko-KR" alt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490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83DC984-4E3C-4400-8872-0ADB6D27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ED5D709-8292-40EB-9269-FA746DE4E328}"/>
              </a:ext>
            </a:extLst>
          </p:cNvPr>
          <p:cNvSpPr/>
          <p:nvPr userDrawn="1"/>
        </p:nvSpPr>
        <p:spPr>
          <a:xfrm>
            <a:off x="-3" y="0"/>
            <a:ext cx="12192003" cy="6666447"/>
          </a:xfrm>
          <a:prstGeom prst="rect">
            <a:avLst/>
          </a:prstGeom>
          <a:solidFill>
            <a:srgbClr val="005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D899AB3-CC38-445F-BD09-504746F3DF87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xmlns="" id="{A52490B6-523B-49D5-83DC-D7FC62F03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9636" y="6684743"/>
            <a:ext cx="412292" cy="22044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9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346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xmlns="" id="{40DBB281-6918-4B4D-B457-6F0DF7222548}"/>
              </a:ext>
            </a:extLst>
          </p:cNvPr>
          <p:cNvSpPr/>
          <p:nvPr userDrawn="1"/>
        </p:nvSpPr>
        <p:spPr>
          <a:xfrm rot="5400000">
            <a:off x="324624" y="590306"/>
            <a:ext cx="490488" cy="113974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E441BC-7AF3-45FC-A5F2-C6325607B91A}"/>
              </a:ext>
            </a:extLst>
          </p:cNvPr>
          <p:cNvSpPr txBox="1"/>
          <p:nvPr userDrawn="1"/>
        </p:nvSpPr>
        <p:spPr>
          <a:xfrm>
            <a:off x="0" y="1131382"/>
            <a:ext cx="747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실행전략</a:t>
            </a:r>
            <a:endParaRPr lang="ko-KR" altLang="en-US" sz="1100" b="1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836712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093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241839" y="6661944"/>
            <a:ext cx="347402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E441BC-7AF3-45FC-A5F2-C6325607B91A}"/>
              </a:ext>
            </a:extLst>
          </p:cNvPr>
          <p:cNvSpPr txBox="1"/>
          <p:nvPr userDrawn="1"/>
        </p:nvSpPr>
        <p:spPr>
          <a:xfrm>
            <a:off x="444536" y="205550"/>
            <a:ext cx="747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자체점검</a:t>
            </a:r>
            <a:endParaRPr lang="ko-KR" altLang="en-US" sz="1100" b="1" dirty="0">
              <a:solidFill>
                <a:srgbClr val="0D3C77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0" y="0"/>
            <a:ext cx="444536" cy="405874"/>
          </a:xfrm>
          <a:prstGeom prst="rect">
            <a:avLst/>
          </a:prstGeom>
          <a:solidFill>
            <a:srgbClr val="0D3C77"/>
          </a:solidFill>
          <a:ln w="28575">
            <a:solidFill>
              <a:srgbClr val="0D3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20" name="직선 연결선 19"/>
          <p:cNvCxnSpPr/>
          <p:nvPr userDrawn="1"/>
        </p:nvCxnSpPr>
        <p:spPr>
          <a:xfrm>
            <a:off x="444536" y="405874"/>
            <a:ext cx="475462" cy="358830"/>
          </a:xfrm>
          <a:prstGeom prst="line">
            <a:avLst/>
          </a:prstGeom>
          <a:ln>
            <a:solidFill>
              <a:srgbClr val="0D3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8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28" name="갈매기형 수장 3"/>
          <p:cNvSpPr/>
          <p:nvPr userDrawn="1"/>
        </p:nvSpPr>
        <p:spPr>
          <a:xfrm rot="16200000">
            <a:off x="286091" y="129814"/>
            <a:ext cx="935100" cy="675467"/>
          </a:xfrm>
          <a:custGeom>
            <a:avLst/>
            <a:gdLst>
              <a:gd name="connsiteX0" fmla="*/ 0 w 1728192"/>
              <a:gd name="connsiteY0" fmla="*/ 0 h 675467"/>
              <a:gd name="connsiteX1" fmla="*/ 1524275 w 1728192"/>
              <a:gd name="connsiteY1" fmla="*/ 0 h 675467"/>
              <a:gd name="connsiteX2" fmla="*/ 1728192 w 1728192"/>
              <a:gd name="connsiteY2" fmla="*/ 337734 h 675467"/>
              <a:gd name="connsiteX3" fmla="*/ 1524275 w 1728192"/>
              <a:gd name="connsiteY3" fmla="*/ 675467 h 675467"/>
              <a:gd name="connsiteX4" fmla="*/ 0 w 1728192"/>
              <a:gd name="connsiteY4" fmla="*/ 675467 h 675467"/>
              <a:gd name="connsiteX5" fmla="*/ 203917 w 1728192"/>
              <a:gd name="connsiteY5" fmla="*/ 337734 h 675467"/>
              <a:gd name="connsiteX6" fmla="*/ 0 w 1728192"/>
              <a:gd name="connsiteY6" fmla="*/ 0 h 675467"/>
              <a:gd name="connsiteX0" fmla="*/ 0 w 1524275"/>
              <a:gd name="connsiteY0" fmla="*/ 0 h 675467"/>
              <a:gd name="connsiteX1" fmla="*/ 1524275 w 1524275"/>
              <a:gd name="connsiteY1" fmla="*/ 0 h 675467"/>
              <a:gd name="connsiteX2" fmla="*/ 1524275 w 1524275"/>
              <a:gd name="connsiteY2" fmla="*/ 675467 h 675467"/>
              <a:gd name="connsiteX3" fmla="*/ 0 w 1524275"/>
              <a:gd name="connsiteY3" fmla="*/ 675467 h 675467"/>
              <a:gd name="connsiteX4" fmla="*/ 203917 w 1524275"/>
              <a:gd name="connsiteY4" fmla="*/ 337734 h 675467"/>
              <a:gd name="connsiteX5" fmla="*/ 0 w 1524275"/>
              <a:gd name="connsiteY5" fmla="*/ 0 h 67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275" h="675467">
                <a:moveTo>
                  <a:pt x="0" y="0"/>
                </a:moveTo>
                <a:lnTo>
                  <a:pt x="1524275" y="0"/>
                </a:lnTo>
                <a:lnTo>
                  <a:pt x="1524275" y="675467"/>
                </a:lnTo>
                <a:lnTo>
                  <a:pt x="0" y="675467"/>
                </a:lnTo>
                <a:lnTo>
                  <a:pt x="203917" y="337734"/>
                </a:lnTo>
                <a:lnTo>
                  <a:pt x="0" y="0"/>
                </a:lnTo>
                <a:close/>
              </a:path>
            </a:pathLst>
          </a:custGeom>
          <a:solidFill>
            <a:srgbClr val="45699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E441BC-7AF3-45FC-A5F2-C6325607B91A}"/>
              </a:ext>
            </a:extLst>
          </p:cNvPr>
          <p:cNvSpPr txBox="1"/>
          <p:nvPr userDrawn="1"/>
        </p:nvSpPr>
        <p:spPr>
          <a:xfrm>
            <a:off x="379834" y="300735"/>
            <a:ext cx="7476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kern="1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참고</a:t>
            </a:r>
            <a:endParaRPr lang="ko-KR" altLang="en-US" sz="1100" b="1" kern="1200" dirty="0">
              <a:solidFill>
                <a:schemeClr val="tx2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317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544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 userDrawn="1"/>
        </p:nvSpPr>
        <p:spPr>
          <a:xfrm>
            <a:off x="-262593" y="692696"/>
            <a:ext cx="1296144" cy="12961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3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61A1BF-9DD9-4FAF-A470-375CC6FEA5F7}"/>
              </a:ext>
            </a:extLst>
          </p:cNvPr>
          <p:cNvSpPr txBox="1"/>
          <p:nvPr userDrawn="1"/>
        </p:nvSpPr>
        <p:spPr>
          <a:xfrm>
            <a:off x="-370683" y="1060268"/>
            <a:ext cx="1512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참고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34079"/>
            <a:ext cx="11018353" cy="584775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42252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3B83BEA-5752-43B9-AC97-5E874F95EBD2}"/>
              </a:ext>
            </a:extLst>
          </p:cNvPr>
          <p:cNvSpPr/>
          <p:nvPr userDrawn="1"/>
        </p:nvSpPr>
        <p:spPr>
          <a:xfrm>
            <a:off x="-3" y="1671938"/>
            <a:ext cx="12192003" cy="5186061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EFEFFB92-6AE2-4419-8C61-906C50C7CBBC}"/>
              </a:ext>
            </a:extLst>
          </p:cNvPr>
          <p:cNvSpPr/>
          <p:nvPr userDrawn="1"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xmlns="" id="{BA9D8E3A-2CEF-4715-8C90-C1C6B1D2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24" y="795482"/>
            <a:ext cx="11018353" cy="584775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defRPr sz="3200" spc="-15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577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C6D1633-E050-4A2B-BCC7-6E59EA056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89E6BCA-79A8-4D31-B1E2-2F73F270438B}"/>
              </a:ext>
            </a:extLst>
          </p:cNvPr>
          <p:cNvSpPr/>
          <p:nvPr userDrawn="1"/>
        </p:nvSpPr>
        <p:spPr>
          <a:xfrm>
            <a:off x="-3" y="6669359"/>
            <a:ext cx="12192003" cy="229399"/>
          </a:xfrm>
          <a:prstGeom prst="rect">
            <a:avLst/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8" name="슬라이드 번호 개체 틀 5">
            <a:extLst>
              <a:ext uri="{FF2B5EF4-FFF2-40B4-BE49-F238E27FC236}">
                <a16:creationId xmlns:a16="http://schemas.microsoft.com/office/drawing/2014/main" xmlns="" id="{D092BF18-5981-48DC-9010-07FBF0D18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 userDrawn="1"/>
        </p:nvSpPr>
        <p:spPr>
          <a:xfrm>
            <a:off x="191344" y="6661944"/>
            <a:ext cx="3575018" cy="23775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 spc="-15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 준비를 위한 안전보건관리체계 구축 가이드</a:t>
            </a:r>
            <a:endParaRPr lang="ko-KR" altLang="en-US" sz="1050" spc="-150" dirty="0">
              <a:solidFill>
                <a:schemeClr val="accent1">
                  <a:lumMod val="60000"/>
                  <a:lumOff val="4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778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FEDCC3F3-E7C3-4F19-B00F-3ED29D25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8F8F3AE6-76D1-47D1-8A59-9071B5569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530873D-5EA9-454B-B121-921592D84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3E23B7D-8E39-4E41-AE0C-B22218A8B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xmlns="" id="{61B5F983-77BC-4DB1-96B4-23304736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884" y="6666447"/>
            <a:ext cx="797013" cy="2417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105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‹#›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82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0" r:id="rId4"/>
    <p:sldLayoutId id="2147483662" r:id="rId5"/>
    <p:sldLayoutId id="2147483664" r:id="rId6"/>
    <p:sldLayoutId id="2147483663" r:id="rId7"/>
    <p:sldLayoutId id="2147483661" r:id="rId8"/>
    <p:sldLayoutId id="2147483654" r:id="rId9"/>
    <p:sldLayoutId id="2147483655" r:id="rId10"/>
    <p:sldLayoutId id="2147483656" r:id="rId11"/>
    <p:sldLayoutId id="2147483657" r:id="rId12"/>
    <p:sldLayoutId id="2147483659" r:id="rId13"/>
    <p:sldLayoutId id="214748365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맑은 고딕" pitchFamily="50" charset="-127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itchFamily="50" charset="-127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jpeg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0B780E62-9E75-4504-924C-5066E1A67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3575720" y="2420888"/>
              <a:ext cx="7920880" cy="1584176"/>
            </a:xfrm>
            <a:prstGeom prst="rect">
              <a:avLst/>
            </a:prstGeom>
            <a:solidFill>
              <a:srgbClr val="002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287688" y="2924944"/>
            <a:ext cx="88024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안전보건관리체계 구축 가이드</a:t>
            </a:r>
            <a:endParaRPr lang="ko-KR" altLang="en-US" sz="4800" dirty="0">
              <a:solidFill>
                <a:schemeClr val="bg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471104" y="1844824"/>
            <a:ext cx="1025496" cy="288032"/>
          </a:xfrm>
          <a:prstGeom prst="rect">
            <a:avLst/>
          </a:prstGeom>
          <a:solidFill>
            <a:srgbClr val="C8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US" altLang="ko-KR" dirty="0" smtClean="0">
                <a:solidFill>
                  <a:srgbClr val="17439C"/>
                </a:solidFill>
                <a:latin typeface="맑은 고딕" pitchFamily="50" charset="-127"/>
              </a:rPr>
              <a:t>2022. 1</a:t>
            </a:r>
            <a:endParaRPr lang="ko-KR" altLang="en-US" dirty="0">
              <a:solidFill>
                <a:srgbClr val="17439C"/>
              </a:solidFill>
              <a:latin typeface="맑은 고딕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D9CD09D-2BCE-364D-831F-F8AD0C99EB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6280" y="5517232"/>
            <a:ext cx="3348679" cy="58469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9336" y="6453336"/>
            <a:ext cx="1584176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2022-</a:t>
            </a:r>
            <a:r>
              <a:rPr lang="ko-KR" altLang="en-US" sz="12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교육혁신실</a:t>
            </a:r>
            <a:r>
              <a:rPr lang="en-US" altLang="ko-KR" sz="12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-34</a:t>
            </a:r>
            <a:endParaRPr lang="ko-KR" altLang="en-US" sz="12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327A8505-71AB-6947-A25F-90C78EBB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8" y="6457416"/>
            <a:ext cx="1085273" cy="32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4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5">
            <a:extLst>
              <a:ext uri="{FF2B5EF4-FFF2-40B4-BE49-F238E27FC236}">
                <a16:creationId xmlns:a16="http://schemas.microsoft.com/office/drawing/2014/main" xmlns="" id="{5E28F78A-2C51-42EA-9B7C-2DADC19A67A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384720" y="1807627"/>
            <a:ext cx="11989337" cy="345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30EA1C1B-4FF9-4F31-A6BF-50B9022B596E}"/>
              </a:ext>
            </a:extLst>
          </p:cNvPr>
          <p:cNvSpPr/>
          <p:nvPr/>
        </p:nvSpPr>
        <p:spPr>
          <a:xfrm>
            <a:off x="7261289" y="706231"/>
            <a:ext cx="3396568" cy="6065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C678606C-CE5B-4697-B8CE-3BBD5B42E842}"/>
              </a:ext>
            </a:extLst>
          </p:cNvPr>
          <p:cNvGrpSpPr/>
          <p:nvPr/>
        </p:nvGrpSpPr>
        <p:grpSpPr>
          <a:xfrm>
            <a:off x="1882380" y="2082705"/>
            <a:ext cx="9048636" cy="3831336"/>
            <a:chOff x="2871894" y="2353809"/>
            <a:chExt cx="9048636" cy="3831336"/>
          </a:xfrm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xmlns="" id="{2E1BF7EE-DAA2-4079-B4F2-2D358FC7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894" y="2697250"/>
              <a:ext cx="1802525" cy="1805528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xmlns="" id="{51E279B1-A828-48CE-AA95-72F9231FA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249" y="2353809"/>
              <a:ext cx="1885816" cy="1888958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565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7BEC558C-C6C6-4718-9DBE-1F732C2BA172}"/>
                </a:ext>
              </a:extLst>
            </p:cNvPr>
            <p:cNvSpPr>
              <a:spLocks/>
            </p:cNvSpPr>
            <p:nvPr/>
          </p:nvSpPr>
          <p:spPr bwMode="auto">
            <a:xfrm rot="1180723">
              <a:off x="4696985" y="2629253"/>
              <a:ext cx="1782166" cy="1785135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xmlns="" id="{22911C7D-D93E-409B-9B43-8B3BB3C69505}"/>
                </a:ext>
              </a:extLst>
            </p:cNvPr>
            <p:cNvSpPr>
              <a:spLocks/>
            </p:cNvSpPr>
            <p:nvPr/>
          </p:nvSpPr>
          <p:spPr bwMode="auto">
            <a:xfrm rot="196566">
              <a:off x="7981695" y="3480852"/>
              <a:ext cx="2362195" cy="2366130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EE661A26-FA6D-4CDB-9DB6-652D971101BD}"/>
                </a:ext>
              </a:extLst>
            </p:cNvPr>
            <p:cNvSpPr>
              <a:spLocks/>
            </p:cNvSpPr>
            <p:nvPr/>
          </p:nvSpPr>
          <p:spPr bwMode="auto">
            <a:xfrm rot="440164">
              <a:off x="4122786" y="4304062"/>
              <a:ext cx="1762849" cy="1765786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565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2BA1703B-5F75-4D9E-AABC-1F0D2D426319}"/>
                </a:ext>
              </a:extLst>
            </p:cNvPr>
            <p:cNvSpPr>
              <a:spLocks/>
            </p:cNvSpPr>
            <p:nvPr/>
          </p:nvSpPr>
          <p:spPr bwMode="auto">
            <a:xfrm rot="21097716">
              <a:off x="9947903" y="2690305"/>
              <a:ext cx="1673094" cy="1675882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7109E913-E763-4BD0-A15C-01FD9F8D0EAC}"/>
                </a:ext>
              </a:extLst>
            </p:cNvPr>
            <p:cNvSpPr>
              <a:spLocks/>
            </p:cNvSpPr>
            <p:nvPr/>
          </p:nvSpPr>
          <p:spPr bwMode="auto">
            <a:xfrm rot="19340353">
              <a:off x="5905011" y="4115667"/>
              <a:ext cx="2066036" cy="2069478"/>
            </a:xfrm>
            <a:custGeom>
              <a:avLst/>
              <a:gdLst>
                <a:gd name="T0" fmla="*/ 66 w 729"/>
                <a:gd name="T1" fmla="*/ 154 h 731"/>
                <a:gd name="T2" fmla="*/ 88 w 729"/>
                <a:gd name="T3" fmla="*/ 232 h 731"/>
                <a:gd name="T4" fmla="*/ 12 w 729"/>
                <a:gd name="T5" fmla="*/ 269 h 731"/>
                <a:gd name="T6" fmla="*/ 59 w 729"/>
                <a:gd name="T7" fmla="*/ 334 h 731"/>
                <a:gd name="T8" fmla="*/ 58 w 729"/>
                <a:gd name="T9" fmla="*/ 379 h 731"/>
                <a:gd name="T10" fmla="*/ 7 w 729"/>
                <a:gd name="T11" fmla="*/ 441 h 731"/>
                <a:gd name="T12" fmla="*/ 81 w 729"/>
                <a:gd name="T13" fmla="*/ 483 h 731"/>
                <a:gd name="T14" fmla="*/ 54 w 729"/>
                <a:gd name="T15" fmla="*/ 558 h 731"/>
                <a:gd name="T16" fmla="*/ 138 w 729"/>
                <a:gd name="T17" fmla="*/ 573 h 731"/>
                <a:gd name="T18" fmla="*/ 139 w 729"/>
                <a:gd name="T19" fmla="*/ 653 h 731"/>
                <a:gd name="T20" fmla="*/ 223 w 729"/>
                <a:gd name="T21" fmla="*/ 638 h 731"/>
                <a:gd name="T22" fmla="*/ 251 w 729"/>
                <a:gd name="T23" fmla="*/ 713 h 731"/>
                <a:gd name="T24" fmla="*/ 324 w 729"/>
                <a:gd name="T25" fmla="*/ 670 h 731"/>
                <a:gd name="T26" fmla="*/ 376 w 729"/>
                <a:gd name="T27" fmla="*/ 731 h 731"/>
                <a:gd name="T28" fmla="*/ 431 w 729"/>
                <a:gd name="T29" fmla="*/ 665 h 731"/>
                <a:gd name="T30" fmla="*/ 501 w 729"/>
                <a:gd name="T31" fmla="*/ 705 h 731"/>
                <a:gd name="T32" fmla="*/ 529 w 729"/>
                <a:gd name="T33" fmla="*/ 625 h 731"/>
                <a:gd name="T34" fmla="*/ 608 w 729"/>
                <a:gd name="T35" fmla="*/ 638 h 731"/>
                <a:gd name="T36" fmla="*/ 608 w 729"/>
                <a:gd name="T37" fmla="*/ 553 h 731"/>
                <a:gd name="T38" fmla="*/ 687 w 729"/>
                <a:gd name="T39" fmla="*/ 538 h 731"/>
                <a:gd name="T40" fmla="*/ 657 w 729"/>
                <a:gd name="T41" fmla="*/ 458 h 731"/>
                <a:gd name="T42" fmla="*/ 726 w 729"/>
                <a:gd name="T43" fmla="*/ 418 h 731"/>
                <a:gd name="T44" fmla="*/ 671 w 729"/>
                <a:gd name="T45" fmla="*/ 375 h 731"/>
                <a:gd name="T46" fmla="*/ 729 w 729"/>
                <a:gd name="T47" fmla="*/ 336 h 731"/>
                <a:gd name="T48" fmla="*/ 662 w 729"/>
                <a:gd name="T49" fmla="*/ 291 h 731"/>
                <a:gd name="T50" fmla="*/ 697 w 729"/>
                <a:gd name="T51" fmla="*/ 213 h 731"/>
                <a:gd name="T52" fmla="*/ 619 w 729"/>
                <a:gd name="T53" fmla="*/ 194 h 731"/>
                <a:gd name="T54" fmla="*/ 624 w 729"/>
                <a:gd name="T55" fmla="*/ 109 h 731"/>
                <a:gd name="T56" fmla="*/ 545 w 729"/>
                <a:gd name="T57" fmla="*/ 117 h 731"/>
                <a:gd name="T58" fmla="*/ 521 w 729"/>
                <a:gd name="T59" fmla="*/ 35 h 731"/>
                <a:gd name="T60" fmla="*/ 449 w 729"/>
                <a:gd name="T61" fmla="*/ 70 h 731"/>
                <a:gd name="T62" fmla="*/ 398 w 729"/>
                <a:gd name="T63" fmla="*/ 2 h 731"/>
                <a:gd name="T64" fmla="*/ 343 w 729"/>
                <a:gd name="T65" fmla="*/ 59 h 731"/>
                <a:gd name="T66" fmla="*/ 272 w 729"/>
                <a:gd name="T67" fmla="*/ 12 h 731"/>
                <a:gd name="T68" fmla="*/ 239 w 729"/>
                <a:gd name="T69" fmla="*/ 85 h 731"/>
                <a:gd name="T70" fmla="*/ 157 w 729"/>
                <a:gd name="T71" fmla="*/ 65 h 731"/>
                <a:gd name="T72" fmla="*/ 151 w 729"/>
                <a:gd name="T73" fmla="*/ 145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29" h="731">
                  <a:moveTo>
                    <a:pt x="121" y="179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42" y="193"/>
                    <a:pt x="42" y="193"/>
                    <a:pt x="42" y="193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2" y="245"/>
                    <a:pt x="77" y="259"/>
                    <a:pt x="72" y="273"/>
                  </a:cubicBezTo>
                  <a:cubicBezTo>
                    <a:pt x="12" y="269"/>
                    <a:pt x="12" y="269"/>
                    <a:pt x="12" y="269"/>
                  </a:cubicBezTo>
                  <a:cubicBezTo>
                    <a:pt x="3" y="314"/>
                    <a:pt x="3" y="314"/>
                    <a:pt x="3" y="314"/>
                  </a:cubicBezTo>
                  <a:cubicBezTo>
                    <a:pt x="59" y="334"/>
                    <a:pt x="59" y="334"/>
                    <a:pt x="59" y="334"/>
                  </a:cubicBezTo>
                  <a:cubicBezTo>
                    <a:pt x="59" y="341"/>
                    <a:pt x="58" y="349"/>
                    <a:pt x="58" y="356"/>
                  </a:cubicBezTo>
                  <a:cubicBezTo>
                    <a:pt x="58" y="364"/>
                    <a:pt x="58" y="371"/>
                    <a:pt x="58" y="37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7" y="441"/>
                    <a:pt x="7" y="441"/>
                    <a:pt x="7" y="441"/>
                  </a:cubicBezTo>
                  <a:cubicBezTo>
                    <a:pt x="67" y="440"/>
                    <a:pt x="67" y="440"/>
                    <a:pt x="67" y="440"/>
                  </a:cubicBezTo>
                  <a:cubicBezTo>
                    <a:pt x="71" y="455"/>
                    <a:pt x="75" y="469"/>
                    <a:pt x="81" y="483"/>
                  </a:cubicBezTo>
                  <a:cubicBezTo>
                    <a:pt x="33" y="518"/>
                    <a:pt x="33" y="518"/>
                    <a:pt x="33" y="518"/>
                  </a:cubicBezTo>
                  <a:cubicBezTo>
                    <a:pt x="54" y="558"/>
                    <a:pt x="54" y="558"/>
                    <a:pt x="54" y="558"/>
                  </a:cubicBezTo>
                  <a:cubicBezTo>
                    <a:pt x="111" y="538"/>
                    <a:pt x="111" y="538"/>
                    <a:pt x="111" y="538"/>
                  </a:cubicBezTo>
                  <a:cubicBezTo>
                    <a:pt x="119" y="550"/>
                    <a:pt x="128" y="562"/>
                    <a:pt x="138" y="573"/>
                  </a:cubicBezTo>
                  <a:cubicBezTo>
                    <a:pt x="105" y="623"/>
                    <a:pt x="105" y="623"/>
                    <a:pt x="105" y="623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85" y="614"/>
                    <a:pt x="185" y="614"/>
                    <a:pt x="185" y="614"/>
                  </a:cubicBezTo>
                  <a:cubicBezTo>
                    <a:pt x="197" y="623"/>
                    <a:pt x="209" y="631"/>
                    <a:pt x="223" y="638"/>
                  </a:cubicBezTo>
                  <a:cubicBezTo>
                    <a:pt x="208" y="696"/>
                    <a:pt x="208" y="696"/>
                    <a:pt x="208" y="696"/>
                  </a:cubicBezTo>
                  <a:cubicBezTo>
                    <a:pt x="251" y="713"/>
                    <a:pt x="251" y="713"/>
                    <a:pt x="251" y="713"/>
                  </a:cubicBezTo>
                  <a:cubicBezTo>
                    <a:pt x="281" y="661"/>
                    <a:pt x="281" y="661"/>
                    <a:pt x="281" y="661"/>
                  </a:cubicBezTo>
                  <a:cubicBezTo>
                    <a:pt x="295" y="665"/>
                    <a:pt x="309" y="668"/>
                    <a:pt x="324" y="670"/>
                  </a:cubicBezTo>
                  <a:cubicBezTo>
                    <a:pt x="331" y="730"/>
                    <a:pt x="331" y="730"/>
                    <a:pt x="331" y="730"/>
                  </a:cubicBezTo>
                  <a:cubicBezTo>
                    <a:pt x="376" y="731"/>
                    <a:pt x="376" y="731"/>
                    <a:pt x="376" y="731"/>
                  </a:cubicBezTo>
                  <a:cubicBezTo>
                    <a:pt x="387" y="672"/>
                    <a:pt x="387" y="672"/>
                    <a:pt x="387" y="672"/>
                  </a:cubicBezTo>
                  <a:cubicBezTo>
                    <a:pt x="402" y="671"/>
                    <a:pt x="416" y="669"/>
                    <a:pt x="431" y="665"/>
                  </a:cubicBezTo>
                  <a:cubicBezTo>
                    <a:pt x="457" y="719"/>
                    <a:pt x="457" y="719"/>
                    <a:pt x="457" y="719"/>
                  </a:cubicBezTo>
                  <a:cubicBezTo>
                    <a:pt x="501" y="705"/>
                    <a:pt x="501" y="705"/>
                    <a:pt x="501" y="705"/>
                  </a:cubicBezTo>
                  <a:cubicBezTo>
                    <a:pt x="490" y="646"/>
                    <a:pt x="490" y="646"/>
                    <a:pt x="490" y="646"/>
                  </a:cubicBezTo>
                  <a:cubicBezTo>
                    <a:pt x="504" y="640"/>
                    <a:pt x="517" y="633"/>
                    <a:pt x="529" y="625"/>
                  </a:cubicBezTo>
                  <a:cubicBezTo>
                    <a:pt x="573" y="666"/>
                    <a:pt x="573" y="666"/>
                    <a:pt x="573" y="666"/>
                  </a:cubicBezTo>
                  <a:cubicBezTo>
                    <a:pt x="608" y="638"/>
                    <a:pt x="608" y="638"/>
                    <a:pt x="608" y="638"/>
                  </a:cubicBezTo>
                  <a:cubicBezTo>
                    <a:pt x="578" y="586"/>
                    <a:pt x="578" y="586"/>
                    <a:pt x="578" y="586"/>
                  </a:cubicBezTo>
                  <a:cubicBezTo>
                    <a:pt x="589" y="576"/>
                    <a:pt x="599" y="565"/>
                    <a:pt x="608" y="553"/>
                  </a:cubicBezTo>
                  <a:cubicBezTo>
                    <a:pt x="663" y="577"/>
                    <a:pt x="663" y="577"/>
                    <a:pt x="663" y="577"/>
                  </a:cubicBezTo>
                  <a:cubicBezTo>
                    <a:pt x="687" y="538"/>
                    <a:pt x="687" y="538"/>
                    <a:pt x="687" y="538"/>
                  </a:cubicBezTo>
                  <a:cubicBezTo>
                    <a:pt x="641" y="500"/>
                    <a:pt x="641" y="500"/>
                    <a:pt x="641" y="500"/>
                  </a:cubicBezTo>
                  <a:cubicBezTo>
                    <a:pt x="647" y="486"/>
                    <a:pt x="653" y="473"/>
                    <a:pt x="657" y="458"/>
                  </a:cubicBezTo>
                  <a:cubicBezTo>
                    <a:pt x="717" y="462"/>
                    <a:pt x="717" y="462"/>
                    <a:pt x="717" y="462"/>
                  </a:cubicBezTo>
                  <a:cubicBezTo>
                    <a:pt x="726" y="418"/>
                    <a:pt x="726" y="418"/>
                    <a:pt x="726" y="418"/>
                  </a:cubicBezTo>
                  <a:cubicBezTo>
                    <a:pt x="670" y="397"/>
                    <a:pt x="670" y="397"/>
                    <a:pt x="670" y="397"/>
                  </a:cubicBezTo>
                  <a:cubicBezTo>
                    <a:pt x="671" y="390"/>
                    <a:pt x="671" y="382"/>
                    <a:pt x="671" y="375"/>
                  </a:cubicBezTo>
                  <a:cubicBezTo>
                    <a:pt x="672" y="367"/>
                    <a:pt x="672" y="360"/>
                    <a:pt x="671" y="353"/>
                  </a:cubicBezTo>
                  <a:cubicBezTo>
                    <a:pt x="729" y="336"/>
                    <a:pt x="729" y="336"/>
                    <a:pt x="729" y="336"/>
                  </a:cubicBezTo>
                  <a:cubicBezTo>
                    <a:pt x="722" y="291"/>
                    <a:pt x="722" y="291"/>
                    <a:pt x="722" y="291"/>
                  </a:cubicBezTo>
                  <a:cubicBezTo>
                    <a:pt x="662" y="291"/>
                    <a:pt x="662" y="291"/>
                    <a:pt x="662" y="291"/>
                  </a:cubicBezTo>
                  <a:cubicBezTo>
                    <a:pt x="659" y="276"/>
                    <a:pt x="654" y="262"/>
                    <a:pt x="648" y="249"/>
                  </a:cubicBezTo>
                  <a:cubicBezTo>
                    <a:pt x="697" y="213"/>
                    <a:pt x="697" y="213"/>
                    <a:pt x="697" y="213"/>
                  </a:cubicBezTo>
                  <a:cubicBezTo>
                    <a:pt x="675" y="173"/>
                    <a:pt x="675" y="173"/>
                    <a:pt x="675" y="173"/>
                  </a:cubicBezTo>
                  <a:cubicBezTo>
                    <a:pt x="619" y="194"/>
                    <a:pt x="619" y="194"/>
                    <a:pt x="619" y="194"/>
                  </a:cubicBezTo>
                  <a:cubicBezTo>
                    <a:pt x="610" y="181"/>
                    <a:pt x="601" y="170"/>
                    <a:pt x="591" y="159"/>
                  </a:cubicBezTo>
                  <a:cubicBezTo>
                    <a:pt x="624" y="109"/>
                    <a:pt x="624" y="109"/>
                    <a:pt x="624" y="109"/>
                  </a:cubicBezTo>
                  <a:cubicBezTo>
                    <a:pt x="591" y="78"/>
                    <a:pt x="591" y="78"/>
                    <a:pt x="591" y="78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33" y="108"/>
                    <a:pt x="520" y="100"/>
                    <a:pt x="507" y="93"/>
                  </a:cubicBezTo>
                  <a:cubicBezTo>
                    <a:pt x="521" y="35"/>
                    <a:pt x="521" y="35"/>
                    <a:pt x="521" y="35"/>
                  </a:cubicBezTo>
                  <a:cubicBezTo>
                    <a:pt x="479" y="18"/>
                    <a:pt x="479" y="18"/>
                    <a:pt x="479" y="18"/>
                  </a:cubicBezTo>
                  <a:cubicBezTo>
                    <a:pt x="449" y="70"/>
                    <a:pt x="449" y="70"/>
                    <a:pt x="449" y="70"/>
                  </a:cubicBezTo>
                  <a:cubicBezTo>
                    <a:pt x="435" y="66"/>
                    <a:pt x="420" y="63"/>
                    <a:pt x="405" y="61"/>
                  </a:cubicBezTo>
                  <a:cubicBezTo>
                    <a:pt x="398" y="2"/>
                    <a:pt x="398" y="2"/>
                    <a:pt x="398" y="2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28" y="61"/>
                    <a:pt x="313" y="63"/>
                    <a:pt x="299" y="66"/>
                  </a:cubicBezTo>
                  <a:cubicBezTo>
                    <a:pt x="272" y="12"/>
                    <a:pt x="272" y="12"/>
                    <a:pt x="272" y="12"/>
                  </a:cubicBezTo>
                  <a:cubicBezTo>
                    <a:pt x="229" y="26"/>
                    <a:pt x="229" y="26"/>
                    <a:pt x="229" y="26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26" y="91"/>
                    <a:pt x="213" y="99"/>
                    <a:pt x="200" y="107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0" y="156"/>
                    <a:pt x="130" y="167"/>
                    <a:pt x="121" y="179"/>
                  </a:cubicBez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4CF45C3-412F-4204-BD1F-7ABF50A44861}"/>
                </a:ext>
              </a:extLst>
            </p:cNvPr>
            <p:cNvSpPr txBox="1"/>
            <p:nvPr/>
          </p:nvSpPr>
          <p:spPr>
            <a:xfrm>
              <a:off x="2881174" y="3221879"/>
              <a:ext cx="17240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경영자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리더십 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8B65B6E-2CF3-40D5-8347-20CC8BF763B0}"/>
                </a:ext>
              </a:extLst>
            </p:cNvPr>
            <p:cNvSpPr txBox="1"/>
            <p:nvPr/>
          </p:nvSpPr>
          <p:spPr>
            <a:xfrm>
              <a:off x="4679106" y="3117945"/>
              <a:ext cx="18043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근로자의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참여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B049926-34B3-47FD-89ED-EFAF0D729E00}"/>
                </a:ext>
              </a:extLst>
            </p:cNvPr>
            <p:cNvSpPr txBox="1"/>
            <p:nvPr/>
          </p:nvSpPr>
          <p:spPr>
            <a:xfrm>
              <a:off x="3979619" y="4818941"/>
              <a:ext cx="20162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</a:t>
              </a:r>
              <a:endParaRPr lang="en-US" altLang="ko-KR" sz="20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파악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14E2105-6C0D-4800-AD77-99627DE640FB}"/>
                </a:ext>
              </a:extLst>
            </p:cNvPr>
            <p:cNvSpPr txBox="1"/>
            <p:nvPr/>
          </p:nvSpPr>
          <p:spPr>
            <a:xfrm>
              <a:off x="5738137" y="4598147"/>
              <a:ext cx="230425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제거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대체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및 통제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0AED548-8762-45AD-AF91-E1A8A499A52F}"/>
                </a:ext>
              </a:extLst>
            </p:cNvPr>
            <p:cNvSpPr txBox="1"/>
            <p:nvPr/>
          </p:nvSpPr>
          <p:spPr>
            <a:xfrm>
              <a:off x="6528555" y="2958198"/>
              <a:ext cx="19442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비상조치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계획 수립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CBA165-7763-4A33-BF2E-3821ED1E1BE4}"/>
                </a:ext>
              </a:extLst>
            </p:cNvPr>
            <p:cNvSpPr txBox="1"/>
            <p:nvPr/>
          </p:nvSpPr>
          <p:spPr>
            <a:xfrm>
              <a:off x="7939059" y="4083327"/>
              <a:ext cx="249073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도급</a:t>
              </a:r>
              <a:r>
                <a:rPr lang="en-US" altLang="ko-KR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용역</a:t>
              </a:r>
              <a:r>
                <a:rPr lang="en-US" altLang="ko-KR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br>
                <a:rPr lang="en-US" altLang="ko-KR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위탁 시 </a:t>
              </a:r>
            </a:p>
            <a:p>
              <a:pPr algn="ctr"/>
              <a:r>
                <a:rPr lang="ko-KR" altLang="en-US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안전보건 확보</a:t>
              </a:r>
              <a:endPara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2BE1177-7583-4864-90CF-AEEED4A88FAB}"/>
                </a:ext>
              </a:extLst>
            </p:cNvPr>
            <p:cNvSpPr txBox="1"/>
            <p:nvPr/>
          </p:nvSpPr>
          <p:spPr>
            <a:xfrm>
              <a:off x="9616274" y="3138016"/>
              <a:ext cx="23042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평가 </a:t>
              </a:r>
              <a: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i="0" u="none" strike="noStrike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및 개선</a:t>
              </a:r>
              <a:endPara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제목 1">
            <a:extLst>
              <a:ext uri="{FF2B5EF4-FFF2-40B4-BE49-F238E27FC236}">
                <a16:creationId xmlns:a16="http://schemas.microsoft.com/office/drawing/2014/main" xmlns="" id="{F88C0C42-FB4B-423E-AF23-A40E3BCBEB22}"/>
              </a:ext>
            </a:extLst>
          </p:cNvPr>
          <p:cNvSpPr txBox="1">
            <a:spLocks/>
          </p:cNvSpPr>
          <p:nvPr/>
        </p:nvSpPr>
        <p:spPr>
          <a:xfrm>
            <a:off x="858675" y="694437"/>
            <a:ext cx="977382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ko-KR" altLang="en-US" sz="3600" spc="-15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안전보건관리체계 구축을 위한  </a:t>
            </a:r>
            <a:r>
              <a:rPr lang="en-US" altLang="ko-KR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7</a:t>
            </a:r>
            <a:r>
              <a: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가지 핵심요소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A0FC111-0940-4A9B-A76C-29AC4A067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" r="4084" b="17956"/>
          <a:stretch/>
        </p:blipFill>
        <p:spPr>
          <a:xfrm>
            <a:off x="2567608" y="5633441"/>
            <a:ext cx="7079136" cy="101804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28F20073-74BF-4A52-83D8-47B815CFC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6524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C7B6658-4EED-4A56-9F1C-B2ABB6679114}"/>
              </a:ext>
            </a:extLst>
          </p:cNvPr>
          <p:cNvSpPr/>
          <p:nvPr/>
        </p:nvSpPr>
        <p:spPr>
          <a:xfrm>
            <a:off x="414176" y="-24778"/>
            <a:ext cx="11446656" cy="64592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2D63FDB4-E3DC-4A47-8557-6CA2438E60A7}"/>
              </a:ext>
            </a:extLst>
          </p:cNvPr>
          <p:cNvGrpSpPr/>
          <p:nvPr/>
        </p:nvGrpSpPr>
        <p:grpSpPr>
          <a:xfrm>
            <a:off x="592912" y="908720"/>
            <a:ext cx="5283040" cy="462603"/>
            <a:chOff x="4440574" y="-2362625"/>
            <a:chExt cx="5283040" cy="462603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xmlns="" id="{12ECE4D0-835B-44BB-A76F-1D1F1369E089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5" name="직사각형 75">
              <a:extLst>
                <a:ext uri="{FF2B5EF4-FFF2-40B4-BE49-F238E27FC236}">
                  <a16:creationId xmlns:a16="http://schemas.microsoft.com/office/drawing/2014/main" xmlns="" id="{E855899A-9451-425D-8BDE-4BA50989D397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직사각형 75">
              <a:extLst>
                <a:ext uri="{FF2B5EF4-FFF2-40B4-BE49-F238E27FC236}">
                  <a16:creationId xmlns:a16="http://schemas.microsoft.com/office/drawing/2014/main" xmlns="" id="{9085E5C9-799F-49DB-8F11-9A1E372916E0}"/>
                </a:ext>
              </a:extLst>
            </p:cNvPr>
            <p:cNvSpPr/>
            <p:nvPr/>
          </p:nvSpPr>
          <p:spPr>
            <a:xfrm>
              <a:off x="6412762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0F3F74-A463-4545-A89B-A4BC2CA20D44}"/>
              </a:ext>
            </a:extLst>
          </p:cNvPr>
          <p:cNvSpPr txBox="1"/>
          <p:nvPr/>
        </p:nvSpPr>
        <p:spPr>
          <a:xfrm>
            <a:off x="1364680" y="921048"/>
            <a:ext cx="4511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안전 역량이 우수한 기업과 계약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750042-E66D-4472-9B89-15866F8A03FE}"/>
              </a:ext>
            </a:extLst>
          </p:cNvPr>
          <p:cNvSpPr txBox="1"/>
          <p:nvPr/>
        </p:nvSpPr>
        <p:spPr>
          <a:xfrm>
            <a:off x="668203" y="949204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41B64A88-3A3C-4BB2-9DB6-F918CFDDD13F}"/>
              </a:ext>
            </a:extLst>
          </p:cNvPr>
          <p:cNvGrpSpPr/>
          <p:nvPr/>
        </p:nvGrpSpPr>
        <p:grpSpPr>
          <a:xfrm>
            <a:off x="6220318" y="913108"/>
            <a:ext cx="5370565" cy="462603"/>
            <a:chOff x="4440574" y="-2362625"/>
            <a:chExt cx="5370565" cy="462603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B61BC53B-410B-4818-AF79-066C721A4D3C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직사각형 75">
              <a:extLst>
                <a:ext uri="{FF2B5EF4-FFF2-40B4-BE49-F238E27FC236}">
                  <a16:creationId xmlns:a16="http://schemas.microsoft.com/office/drawing/2014/main" xmlns="" id="{3E851B2C-69A0-467C-A2CB-2BB2DFEF36C9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직사각형 75">
              <a:extLst>
                <a:ext uri="{FF2B5EF4-FFF2-40B4-BE49-F238E27FC236}">
                  <a16:creationId xmlns:a16="http://schemas.microsoft.com/office/drawing/2014/main" xmlns="" id="{40DECDBA-9A96-484B-B865-B6559FE759D0}"/>
                </a:ext>
              </a:extLst>
            </p:cNvPr>
            <p:cNvSpPr/>
            <p:nvPr/>
          </p:nvSpPr>
          <p:spPr>
            <a:xfrm>
              <a:off x="6500287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5D91E5-DF8F-40E3-83AE-4697FBEA699E}"/>
              </a:ext>
            </a:extLst>
          </p:cNvPr>
          <p:cNvSpPr txBox="1"/>
          <p:nvPr/>
        </p:nvSpPr>
        <p:spPr>
          <a:xfrm>
            <a:off x="6992086" y="925436"/>
            <a:ext cx="45737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하도급사의 환경안전 역량 검증 강화</a:t>
            </a:r>
            <a:endParaRPr lang="en-US" altLang="ko-KR" sz="2200" b="1" spc="-150" dirty="0">
              <a:solidFill>
                <a:srgbClr val="5DD5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890900F-A0C1-460B-9621-1066A73D5FD3}"/>
              </a:ext>
            </a:extLst>
          </p:cNvPr>
          <p:cNvSpPr txBox="1"/>
          <p:nvPr/>
        </p:nvSpPr>
        <p:spPr>
          <a:xfrm>
            <a:off x="6295609" y="953592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CBC1373-1165-4C78-9EFC-701693893705}"/>
              </a:ext>
            </a:extLst>
          </p:cNvPr>
          <p:cNvSpPr txBox="1"/>
          <p:nvPr/>
        </p:nvSpPr>
        <p:spPr>
          <a:xfrm>
            <a:off x="913945" y="1492404"/>
            <a:ext cx="4533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도급계약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평가시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환경안전 역량 배점 확대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- 20% ⇒ 50%</a:t>
            </a:r>
            <a:endParaRPr lang="ko-KR" altLang="en-US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05D5079-C164-4677-BF74-9629AC61B22E}"/>
              </a:ext>
            </a:extLst>
          </p:cNvPr>
          <p:cNvSpPr txBox="1"/>
          <p:nvPr/>
        </p:nvSpPr>
        <p:spPr>
          <a:xfrm>
            <a:off x="6456040" y="1492404"/>
            <a:ext cx="508983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도급기간 동안 정기적 평가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이행수준 평가점수 반영비율 조정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환경안전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40% ⇒ 70%</a:t>
            </a: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 결과는 재계약 시 반영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‘환경안전관리사’ 조직 강화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⇒ 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현장확인 업무 전담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3FFF586-0946-42A1-8C0C-8D43F443EF76}"/>
              </a:ext>
            </a:extLst>
          </p:cNvPr>
          <p:cNvSpPr txBox="1"/>
          <p:nvPr/>
        </p:nvSpPr>
        <p:spPr>
          <a:xfrm>
            <a:off x="490213" y="2204864"/>
            <a:ext cx="309732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altLang="ko-KR" sz="1600" b="1" i="0" u="none" strike="noStrike" spc="-150" baseline="0" dirty="0">
                <a:solidFill>
                  <a:srgbClr val="576C87"/>
                </a:solidFill>
                <a:latin typeface="맑은 고딕" pitchFamily="50" charset="-127"/>
                <a:ea typeface="맑은 고딕" pitchFamily="50" charset="-127"/>
              </a:rPr>
              <a:t>| </a:t>
            </a:r>
            <a:r>
              <a:rPr lang="ko-KR" altLang="en-US" sz="1600" b="1" i="0" u="none" strike="noStrike" spc="-150" baseline="0" dirty="0">
                <a:solidFill>
                  <a:srgbClr val="576C87"/>
                </a:solidFill>
                <a:latin typeface="맑은 고딕" pitchFamily="50" charset="-127"/>
                <a:ea typeface="맑은 고딕" pitchFamily="50" charset="-127"/>
              </a:rPr>
              <a:t>적격 협력업체 선정 주요 평가항목</a:t>
            </a:r>
          </a:p>
        </p:txBody>
      </p:sp>
      <p:graphicFrame>
        <p:nvGraphicFramePr>
          <p:cNvPr id="40" name="표 40">
            <a:extLst>
              <a:ext uri="{FF2B5EF4-FFF2-40B4-BE49-F238E27FC236}">
                <a16:creationId xmlns:a16="http://schemas.microsoft.com/office/drawing/2014/main" xmlns="" id="{2E70C35A-ADDD-4D08-86D7-1C4DD87A8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40555"/>
              </p:ext>
            </p:extLst>
          </p:nvPr>
        </p:nvGraphicFramePr>
        <p:xfrm>
          <a:off x="571165" y="2554402"/>
          <a:ext cx="5304787" cy="359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340">
                  <a:extLst>
                    <a:ext uri="{9D8B030D-6E8A-4147-A177-3AD203B41FA5}">
                      <a16:colId xmlns:a16="http://schemas.microsoft.com/office/drawing/2014/main" xmlns="" val="1373230948"/>
                    </a:ext>
                  </a:extLst>
                </a:gridCol>
                <a:gridCol w="3986447">
                  <a:extLst>
                    <a:ext uri="{9D8B030D-6E8A-4147-A177-3AD203B41FA5}">
                      <a16:colId xmlns:a16="http://schemas.microsoft.com/office/drawing/2014/main" xmlns="" val="2024781401"/>
                    </a:ext>
                  </a:extLst>
                </a:gridCol>
              </a:tblGrid>
              <a:tr h="3378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 dirty="0">
                          <a:latin typeface="맑은 고딕" pitchFamily="50" charset="-127"/>
                          <a:ea typeface="맑은 고딕" pitchFamily="50" charset="-127"/>
                        </a:rPr>
                        <a:t>구분</a:t>
                      </a:r>
                    </a:p>
                  </a:txBody>
                  <a:tcPr anchor="ctr"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spc="-150">
                          <a:latin typeface="맑은 고딕" pitchFamily="50" charset="-127"/>
                          <a:ea typeface="맑은 고딕" pitchFamily="50" charset="-127"/>
                        </a:rPr>
                        <a:t>평가항목</a:t>
                      </a:r>
                    </a:p>
                  </a:txBody>
                  <a:tcPr anchor="ctr"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5471092"/>
                  </a:ext>
                </a:extLst>
              </a:tr>
              <a:tr h="63125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</a:t>
                      </a:r>
                    </a:p>
                    <a:p>
                      <a:pPr algn="ctr"/>
                      <a:r>
                        <a:rPr lang="ko-KR" altLang="en-US" sz="16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관리체계</a:t>
                      </a:r>
                      <a:endParaRPr lang="ko-KR" altLang="en-US" sz="1600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일반원칙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안전보건경영시스템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안전보건관리규정 </a:t>
                      </a:r>
                    </a:p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계획수립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안전보건방침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안전보건경영계획서 등</a:t>
                      </a:r>
                      <a:endParaRPr lang="ko-KR" altLang="en-US" sz="1400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5309283"/>
                  </a:ext>
                </a:extLst>
              </a:tr>
              <a:tr h="631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i="0" u="none" strike="noStrike" spc="-150" baseline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실행수준</a:t>
                      </a:r>
                      <a:endParaRPr lang="ko-KR" altLang="en-US" sz="1600" b="1" spc="-15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안전점검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환경안전조직 구성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법적 선임자 </a:t>
                      </a:r>
                    </a:p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위험성평가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위험성평가 건강지수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건강검진 등 </a:t>
                      </a:r>
                    </a:p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교육 및 기록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법적교육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인증교육 등</a:t>
                      </a:r>
                      <a:endParaRPr lang="ko-KR" altLang="en-US" sz="1400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7928268"/>
                  </a:ext>
                </a:extLst>
              </a:tr>
              <a:tr h="631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spc="-15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운영관리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위험물질 및 설비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보호구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작업환경 측정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MSDS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등 </a:t>
                      </a:r>
                    </a:p>
                    <a:p>
                      <a:pPr algn="l"/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비상대책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비상훈련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비상대피 시설관리 등</a:t>
                      </a:r>
                      <a:endParaRPr lang="ko-KR" altLang="en-US" sz="1400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9553481"/>
                  </a:ext>
                </a:extLst>
              </a:tr>
              <a:tr h="631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i="0" u="none" strike="noStrike" spc="-3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재해발생 정도</a:t>
                      </a:r>
                      <a:endParaRPr lang="ko-KR" altLang="en-US" sz="1600" b="1" spc="-30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산업재해 현황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산재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벌금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과태료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8131003"/>
                  </a:ext>
                </a:extLst>
              </a:tr>
              <a:tr h="631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i="0" u="none" strike="noStrike" spc="-150" baseline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가점 및 감점</a:t>
                      </a:r>
                      <a:endParaRPr lang="ko-KR" altLang="en-US" sz="1600" b="1" spc="-15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F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i="0" u="none" strike="noStrike" spc="-15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안전확보권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환경안전포상 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CEO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현장점검 우수 </a:t>
                      </a:r>
                    </a:p>
                    <a:p>
                      <a:pPr algn="l"/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안전문화 우수사 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사건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사고 </a:t>
                      </a:r>
                      <a:r>
                        <a:rPr lang="en-US" altLang="ko-KR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lang="ko-KR" altLang="en-US" sz="1400" b="1" i="0" u="none" strike="noStrike" spc="-15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수칙 위반</a:t>
                      </a:r>
                      <a:endParaRPr lang="ko-KR" altLang="en-US" sz="1400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6358085"/>
                  </a:ext>
                </a:extLst>
              </a:tr>
            </a:tbl>
          </a:graphicData>
        </a:graphic>
      </p:graphicFrame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B67478E3-9732-4A98-B53A-F68F98EAF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051" y="3326315"/>
            <a:ext cx="5544782" cy="3108158"/>
          </a:xfrm>
          <a:prstGeom prst="rect">
            <a:avLst/>
          </a:prstGeom>
        </p:spPr>
      </p:pic>
      <p:sp>
        <p:nvSpPr>
          <p:cNvPr id="44" name="슬라이드 번호 개체 틀 43">
            <a:extLst>
              <a:ext uri="{FF2B5EF4-FFF2-40B4-BE49-F238E27FC236}">
                <a16:creationId xmlns:a16="http://schemas.microsoft.com/office/drawing/2014/main" xmlns="" id="{2785C12D-DE88-4272-BFD6-8FFACF740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294" y="6686474"/>
            <a:ext cx="487634" cy="216982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100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489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2B3C6B4D-6C60-4BC3-9750-1F5BFDD11F2E}"/>
              </a:ext>
            </a:extLst>
          </p:cNvPr>
          <p:cNvGrpSpPr/>
          <p:nvPr/>
        </p:nvGrpSpPr>
        <p:grpSpPr>
          <a:xfrm>
            <a:off x="3191630" y="3036431"/>
            <a:ext cx="5808740" cy="923330"/>
            <a:chOff x="3191814" y="3036431"/>
            <a:chExt cx="5808740" cy="92333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xmlns="" id="{8D438A31-4BF1-4C7D-B12B-D0528D68530B}"/>
                </a:ext>
              </a:extLst>
            </p:cNvPr>
            <p:cNvSpPr/>
            <p:nvPr/>
          </p:nvSpPr>
          <p:spPr>
            <a:xfrm>
              <a:off x="3359696" y="3068960"/>
              <a:ext cx="5640858" cy="890801"/>
            </a:xfrm>
            <a:prstGeom prst="roundRect">
              <a:avLst>
                <a:gd name="adj" fmla="val 13741"/>
              </a:avLst>
            </a:prstGeom>
            <a:solidFill>
              <a:srgbClr val="0D3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A079F01-6FFF-45D3-AE3B-2E4E25455864}"/>
                </a:ext>
              </a:extLst>
            </p:cNvPr>
            <p:cNvSpPr txBox="1"/>
            <p:nvPr/>
          </p:nvSpPr>
          <p:spPr>
            <a:xfrm>
              <a:off x="4295984" y="3036431"/>
              <a:ext cx="439248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ko-KR" altLang="en-US" sz="54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평가 및 개선</a:t>
              </a:r>
              <a:endParaRPr lang="ko-KR" altLang="en-US" sz="54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xmlns="" id="{F6DC5B30-B7BC-4754-8AE1-40EAB876762C}"/>
                </a:ext>
              </a:extLst>
            </p:cNvPr>
            <p:cNvSpPr/>
            <p:nvPr/>
          </p:nvSpPr>
          <p:spPr>
            <a:xfrm>
              <a:off x="3191814" y="3068960"/>
              <a:ext cx="792848" cy="890801"/>
            </a:xfrm>
            <a:prstGeom prst="roundRect">
              <a:avLst>
                <a:gd name="adj" fmla="val 13741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내용 개체 틀 2">
              <a:extLst>
                <a:ext uri="{FF2B5EF4-FFF2-40B4-BE49-F238E27FC236}">
                  <a16:creationId xmlns:a16="http://schemas.microsoft.com/office/drawing/2014/main" xmlns="" id="{BC4A5AEC-2298-4FE9-8D93-3BAC4C55A879}"/>
                </a:ext>
              </a:extLst>
            </p:cNvPr>
            <p:cNvSpPr txBox="1">
              <a:spLocks/>
            </p:cNvSpPr>
            <p:nvPr/>
          </p:nvSpPr>
          <p:spPr>
            <a:xfrm>
              <a:off x="3366869" y="3207898"/>
              <a:ext cx="452368" cy="60529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000"/>
                </a:lnSpc>
                <a:spcAft>
                  <a:spcPts val="2000"/>
                </a:spcAft>
                <a:buFont typeface="Arial" panose="020B0604020202020204" pitchFamily="34" charset="0"/>
                <a:buNone/>
              </a:pPr>
              <a:r>
                <a:rPr lang="en-US" altLang="ko-KR" sz="36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7</a:t>
              </a:r>
              <a:endParaRPr lang="ko-KR" altLang="en-US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D8DF3D-E282-48CB-B273-589CEF9087B6}"/>
              </a:ext>
            </a:extLst>
          </p:cNvPr>
          <p:cNvSpPr txBox="1"/>
          <p:nvPr/>
        </p:nvSpPr>
        <p:spPr>
          <a:xfrm>
            <a:off x="2939174" y="4154160"/>
            <a:ext cx="6408712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800"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안전보건관리체계 이행 현황을 정기적으로 확인하고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marR="2800"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문제점을 파악</a:t>
            </a:r>
            <a:r>
              <a:rPr lang="en-US" altLang="ko-KR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개선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하여 안전보건관리체계를 지속적으로 개선합니다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0D270160-49A3-4441-A4DD-E4C2CEE53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17237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8FC65AC7-B28A-4935-8D0E-3452F612BD4A}"/>
              </a:ext>
            </a:extLst>
          </p:cNvPr>
          <p:cNvSpPr/>
          <p:nvPr/>
        </p:nvSpPr>
        <p:spPr>
          <a:xfrm>
            <a:off x="5065027" y="2157595"/>
            <a:ext cx="6844673" cy="32816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xmlns="" id="{D0723F11-0704-4DAF-9FBB-D45ACB72B93F}"/>
              </a:ext>
            </a:extLst>
          </p:cNvPr>
          <p:cNvSpPr/>
          <p:nvPr/>
        </p:nvSpPr>
        <p:spPr>
          <a:xfrm>
            <a:off x="5156732" y="2232144"/>
            <a:ext cx="6686445" cy="443955"/>
          </a:xfrm>
          <a:prstGeom prst="rect">
            <a:avLst/>
          </a:prstGeom>
          <a:solidFill>
            <a:srgbClr val="677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xmlns="" id="{2D5B494D-00E5-412F-9A82-F92A9EEE2B86}"/>
              </a:ext>
            </a:extLst>
          </p:cNvPr>
          <p:cNvSpPr/>
          <p:nvPr/>
        </p:nvSpPr>
        <p:spPr>
          <a:xfrm>
            <a:off x="731871" y="2017700"/>
            <a:ext cx="3924612" cy="342150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CC977CAC-2D6D-4A37-B242-1780D9D44F13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4448795" y="2554251"/>
            <a:ext cx="616233" cy="0"/>
          </a:xfrm>
          <a:prstGeom prst="line">
            <a:avLst/>
          </a:prstGeom>
          <a:ln w="38100">
            <a:solidFill>
              <a:srgbClr val="677E9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xmlns="" id="{86DB1317-1FA1-4EBC-99D0-A1771E7A26B7}"/>
              </a:ext>
            </a:extLst>
          </p:cNvPr>
          <p:cNvSpPr/>
          <p:nvPr/>
        </p:nvSpPr>
        <p:spPr>
          <a:xfrm>
            <a:off x="941076" y="2119848"/>
            <a:ext cx="3507719" cy="868805"/>
          </a:xfrm>
          <a:prstGeom prst="roundRect">
            <a:avLst>
              <a:gd name="adj" fmla="val 0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xmlns="" id="{722A1F8C-738D-4AC2-8EF1-A02F8493FFEA}"/>
              </a:ext>
            </a:extLst>
          </p:cNvPr>
          <p:cNvGrpSpPr/>
          <p:nvPr/>
        </p:nvGrpSpPr>
        <p:grpSpPr>
          <a:xfrm rot="5400000">
            <a:off x="2585304" y="3070309"/>
            <a:ext cx="219262" cy="323623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71" name="Oval 77">
              <a:extLst>
                <a:ext uri="{FF2B5EF4-FFF2-40B4-BE49-F238E27FC236}">
                  <a16:creationId xmlns:a16="http://schemas.microsoft.com/office/drawing/2014/main" xmlns="" id="{432BD554-ADED-4010-B257-9567D53C8270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2" name="Oval 78">
              <a:extLst>
                <a:ext uri="{FF2B5EF4-FFF2-40B4-BE49-F238E27FC236}">
                  <a16:creationId xmlns:a16="http://schemas.microsoft.com/office/drawing/2014/main" xmlns="" id="{F6F114CF-A0A9-4E21-B0F7-9D8FD9F2E51A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3" name="Oval 79">
              <a:extLst>
                <a:ext uri="{FF2B5EF4-FFF2-40B4-BE49-F238E27FC236}">
                  <a16:creationId xmlns:a16="http://schemas.microsoft.com/office/drawing/2014/main" xmlns="" id="{8C75C1AB-47F1-485B-9F18-DE8175A2D040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4" name="Oval 80">
              <a:extLst>
                <a:ext uri="{FF2B5EF4-FFF2-40B4-BE49-F238E27FC236}">
                  <a16:creationId xmlns:a16="http://schemas.microsoft.com/office/drawing/2014/main" xmlns="" id="{C98AE9E1-483A-45AF-BAE7-D58B2E264748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5" name="Oval 87">
              <a:extLst>
                <a:ext uri="{FF2B5EF4-FFF2-40B4-BE49-F238E27FC236}">
                  <a16:creationId xmlns:a16="http://schemas.microsoft.com/office/drawing/2014/main" xmlns="" id="{1DE7B1C7-ECAE-4F0B-9BE4-E965DF394136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Oval 88">
              <a:extLst>
                <a:ext uri="{FF2B5EF4-FFF2-40B4-BE49-F238E27FC236}">
                  <a16:creationId xmlns:a16="http://schemas.microsoft.com/office/drawing/2014/main" xmlns="" id="{D7F962FA-561B-42ED-A9E3-09CEDDCEBA5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7" name="Oval 89">
              <a:extLst>
                <a:ext uri="{FF2B5EF4-FFF2-40B4-BE49-F238E27FC236}">
                  <a16:creationId xmlns:a16="http://schemas.microsoft.com/office/drawing/2014/main" xmlns="" id="{F6C706E7-53C0-41B3-B9EB-98BB35F55841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8" name="Oval 90">
              <a:extLst>
                <a:ext uri="{FF2B5EF4-FFF2-40B4-BE49-F238E27FC236}">
                  <a16:creationId xmlns:a16="http://schemas.microsoft.com/office/drawing/2014/main" xmlns="" id="{3A40225F-13EA-4239-8B32-CD279EC34BD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9" name="Oval 91">
              <a:extLst>
                <a:ext uri="{FF2B5EF4-FFF2-40B4-BE49-F238E27FC236}">
                  <a16:creationId xmlns:a16="http://schemas.microsoft.com/office/drawing/2014/main" xmlns="" id="{4BF2E674-A028-4049-9C9D-0A0969F68E05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xmlns="" id="{BF2D45EA-CA0F-42E0-A158-9A2001A2350B}"/>
              </a:ext>
            </a:extLst>
          </p:cNvPr>
          <p:cNvSpPr/>
          <p:nvPr/>
        </p:nvSpPr>
        <p:spPr>
          <a:xfrm>
            <a:off x="941076" y="3500438"/>
            <a:ext cx="3507719" cy="5561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336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xmlns="" id="{25B9BF27-0800-4670-92C4-DEADEB015D17}"/>
              </a:ext>
            </a:extLst>
          </p:cNvPr>
          <p:cNvSpPr/>
          <p:nvPr/>
        </p:nvSpPr>
        <p:spPr>
          <a:xfrm>
            <a:off x="941076" y="4615556"/>
            <a:ext cx="3507719" cy="5561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336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124" name="그룹 123">
            <a:extLst>
              <a:ext uri="{FF2B5EF4-FFF2-40B4-BE49-F238E27FC236}">
                <a16:creationId xmlns:a16="http://schemas.microsoft.com/office/drawing/2014/main" xmlns="" id="{C47319BA-013D-442A-95BD-B8BE5BEA2CAE}"/>
              </a:ext>
            </a:extLst>
          </p:cNvPr>
          <p:cNvGrpSpPr/>
          <p:nvPr/>
        </p:nvGrpSpPr>
        <p:grpSpPr>
          <a:xfrm rot="5400000">
            <a:off x="2585304" y="4176528"/>
            <a:ext cx="219262" cy="323623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125" name="Oval 77">
              <a:extLst>
                <a:ext uri="{FF2B5EF4-FFF2-40B4-BE49-F238E27FC236}">
                  <a16:creationId xmlns:a16="http://schemas.microsoft.com/office/drawing/2014/main" xmlns="" id="{A062A21F-D153-4E97-8783-3F2E4EB51943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6" name="Oval 78">
              <a:extLst>
                <a:ext uri="{FF2B5EF4-FFF2-40B4-BE49-F238E27FC236}">
                  <a16:creationId xmlns:a16="http://schemas.microsoft.com/office/drawing/2014/main" xmlns="" id="{F2764647-92E3-40BB-926E-EEC5D666B6AA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7" name="Oval 79">
              <a:extLst>
                <a:ext uri="{FF2B5EF4-FFF2-40B4-BE49-F238E27FC236}">
                  <a16:creationId xmlns:a16="http://schemas.microsoft.com/office/drawing/2014/main" xmlns="" id="{32C6D2C2-8631-4F9C-82E2-A71BC31BBE9E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8" name="Oval 80">
              <a:extLst>
                <a:ext uri="{FF2B5EF4-FFF2-40B4-BE49-F238E27FC236}">
                  <a16:creationId xmlns:a16="http://schemas.microsoft.com/office/drawing/2014/main" xmlns="" id="{D7434EF0-9A55-49DA-8E0E-88DC4E47CEE9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9" name="Oval 87">
              <a:extLst>
                <a:ext uri="{FF2B5EF4-FFF2-40B4-BE49-F238E27FC236}">
                  <a16:creationId xmlns:a16="http://schemas.microsoft.com/office/drawing/2014/main" xmlns="" id="{D6654332-C4ED-430E-BD26-3A6388571865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0" name="Oval 88">
              <a:extLst>
                <a:ext uri="{FF2B5EF4-FFF2-40B4-BE49-F238E27FC236}">
                  <a16:creationId xmlns:a16="http://schemas.microsoft.com/office/drawing/2014/main" xmlns="" id="{01DCE334-D8FD-43DB-8393-F6B8B5D97727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1" name="Oval 89">
              <a:extLst>
                <a:ext uri="{FF2B5EF4-FFF2-40B4-BE49-F238E27FC236}">
                  <a16:creationId xmlns:a16="http://schemas.microsoft.com/office/drawing/2014/main" xmlns="" id="{6130FAFA-E4A5-4E5B-B2A7-7CE12FD29FF5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2" name="Oval 90">
              <a:extLst>
                <a:ext uri="{FF2B5EF4-FFF2-40B4-BE49-F238E27FC236}">
                  <a16:creationId xmlns:a16="http://schemas.microsoft.com/office/drawing/2014/main" xmlns="" id="{0A9380F0-7B78-4681-97B5-62E66A0F3D9E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3" name="Oval 91">
              <a:extLst>
                <a:ext uri="{FF2B5EF4-FFF2-40B4-BE49-F238E27FC236}">
                  <a16:creationId xmlns:a16="http://schemas.microsoft.com/office/drawing/2014/main" xmlns="" id="{193AD084-499D-450C-88BA-6B1DEDA23B5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6A567D-39C0-4260-9F52-903552C522E8}"/>
              </a:ext>
            </a:extLst>
          </p:cNvPr>
          <p:cNvSpPr txBox="1"/>
          <p:nvPr/>
        </p:nvSpPr>
        <p:spPr>
          <a:xfrm>
            <a:off x="5077521" y="2254066"/>
            <a:ext cx="6759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안전보건관리체계 구축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이행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과정을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평가할 수 있는 지표로 설정</a:t>
            </a:r>
            <a:endParaRPr lang="en-US" altLang="ko-KR" sz="2000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3C9D542-ED6C-4AD3-8B85-800DF5FC961F}"/>
              </a:ext>
            </a:extLst>
          </p:cNvPr>
          <p:cNvSpPr txBox="1"/>
          <p:nvPr/>
        </p:nvSpPr>
        <p:spPr>
          <a:xfrm>
            <a:off x="5193804" y="2776736"/>
            <a:ext cx="352376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경영방침 게시건수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온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오프라인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경영방침에 대한 근로자 인지율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예산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 증감률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근로자의 위험요인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신고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산업안전보건위원회 개최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발굴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대비 제거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 조치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이행률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EB0DE4-6446-495C-AE5A-C6D9388871DB}"/>
              </a:ext>
            </a:extLst>
          </p:cNvPr>
          <p:cNvSpPr txBox="1"/>
          <p:nvPr/>
        </p:nvSpPr>
        <p:spPr>
          <a:xfrm>
            <a:off x="8672980" y="2776736"/>
            <a:ext cx="320400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설비의 정기검사 실시율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안전작업절차서 도입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작업허가제 등 도입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산업안전보건교육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이행률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‘재해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시나리오별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조치계획’ 수립 건수 </a:t>
            </a:r>
          </a:p>
          <a:p>
            <a:pPr marL="182563" indent="-182563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비상조치계획 훈련 건수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9C9AC24-0975-429A-AC7E-1F2862383698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EC5216-DB6F-4181-BB9E-794456BE060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054BCA11-971A-4067-9DE7-A26D4505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안전보건 목표를 설정하고 관리합니다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FF12A3-ECAA-4CDD-BF98-377DC4D0A189}"/>
              </a:ext>
            </a:extLst>
          </p:cNvPr>
          <p:cNvSpPr txBox="1"/>
          <p:nvPr/>
        </p:nvSpPr>
        <p:spPr>
          <a:xfrm>
            <a:off x="1173347" y="2120914"/>
            <a:ext cx="3043177" cy="79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2563" algn="l"/>
              </a:tabLst>
              <a:defRPr/>
            </a:pPr>
            <a:r>
              <a:rPr kumimoji="0" lang="ko-KR" altLang="en-US" sz="1800" b="1" i="0" u="none" strike="noStrike" kern="1200" cap="none" spc="-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본사</a:t>
            </a:r>
            <a:r>
              <a:rPr kumimoji="0" lang="en-US" altLang="ko-KR" sz="1800" b="1" i="0" u="none" strike="noStrike" kern="1200" cap="none" spc="-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800" b="1" i="0" u="none" strike="noStrike" kern="1200" cap="none" spc="-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사업부서별</a:t>
            </a:r>
            <a:r>
              <a:rPr kumimoji="0" lang="en-US" altLang="ko-KR" sz="1800" b="1" i="0" u="none" strike="noStrike" kern="1200" cap="none" spc="-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800" b="1" i="0" u="none" strike="noStrike" kern="1200" cap="none" spc="-15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사업장별</a:t>
            </a:r>
            <a:endParaRPr kumimoji="0" lang="en-US" altLang="ko-KR" sz="1800" b="1" i="0" u="none" strike="noStrike" kern="1200" cap="none" spc="-15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ts val="2800"/>
              </a:lnSpc>
            </a:pPr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 목표 설정</a:t>
            </a:r>
            <a:endParaRPr lang="en-US" altLang="ko-KR" sz="22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E81BED-EEC8-40C7-AD40-34B7016DC2B1}"/>
              </a:ext>
            </a:extLst>
          </p:cNvPr>
          <p:cNvSpPr txBox="1"/>
          <p:nvPr/>
        </p:nvSpPr>
        <p:spPr>
          <a:xfrm>
            <a:off x="911424" y="3555567"/>
            <a:ext cx="3528392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목표달성 여부 정기적 평가</a:t>
            </a:r>
            <a:endParaRPr lang="en-US" altLang="ko-KR" sz="22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1A4868-06AC-4305-AA77-7CCAD9AEC3FF}"/>
              </a:ext>
            </a:extLst>
          </p:cNvPr>
          <p:cNvSpPr txBox="1"/>
          <p:nvPr/>
        </p:nvSpPr>
        <p:spPr>
          <a:xfrm>
            <a:off x="1411497" y="4666799"/>
            <a:ext cx="2566876" cy="423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구성원에 공개</a:t>
            </a:r>
            <a:endParaRPr lang="en-US" altLang="ko-KR" sz="22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FB4340D-AD61-4ED1-BCAF-F5B5C3FE354B}"/>
              </a:ext>
            </a:extLst>
          </p:cNvPr>
          <p:cNvSpPr txBox="1"/>
          <p:nvPr/>
        </p:nvSpPr>
        <p:spPr>
          <a:xfrm>
            <a:off x="1055440" y="5653628"/>
            <a:ext cx="10513168" cy="79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설정한 목표에 대한 평가 결과가 양호함에도 산업재해 발생건수가 증가하는 경우에는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목표가 올바르게 설정되었는지 점검하여 개선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7A0075E1-7EFF-4AE8-B107-50A3ECA47192}"/>
              </a:ext>
            </a:extLst>
          </p:cNvPr>
          <p:cNvGrpSpPr/>
          <p:nvPr/>
        </p:nvGrpSpPr>
        <p:grpSpPr>
          <a:xfrm>
            <a:off x="1631504" y="5775557"/>
            <a:ext cx="237402" cy="226207"/>
            <a:chOff x="1544464" y="7466709"/>
            <a:chExt cx="237402" cy="226207"/>
          </a:xfrm>
        </p:grpSpPr>
        <p:sp>
          <p:nvSpPr>
            <p:cNvPr id="36" name="Freeform 74">
              <a:extLst>
                <a:ext uri="{FF2B5EF4-FFF2-40B4-BE49-F238E27FC236}">
                  <a16:creationId xmlns:a16="http://schemas.microsoft.com/office/drawing/2014/main" xmlns="" id="{7FF4551C-D964-4B77-A4D2-DBC297DF21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44464" y="7491833"/>
              <a:ext cx="201083" cy="201083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xmlns="" id="{4159C551-5DEF-4EBA-8FE2-E9E58D5C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163" y="7466709"/>
              <a:ext cx="198703" cy="167767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43" name="그룹 142">
            <a:extLst>
              <a:ext uri="{FF2B5EF4-FFF2-40B4-BE49-F238E27FC236}">
                <a16:creationId xmlns:a16="http://schemas.microsoft.com/office/drawing/2014/main" xmlns="" id="{E7A1DF84-CBA5-40F0-A715-C3FF1EFBDC2F}"/>
              </a:ext>
            </a:extLst>
          </p:cNvPr>
          <p:cNvGrpSpPr/>
          <p:nvPr/>
        </p:nvGrpSpPr>
        <p:grpSpPr>
          <a:xfrm>
            <a:off x="5231904" y="3107248"/>
            <a:ext cx="3312368" cy="1892166"/>
            <a:chOff x="5193804" y="3107248"/>
            <a:chExt cx="3350468" cy="1892166"/>
          </a:xfrm>
        </p:grpSpPr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xmlns="" id="{5FF07589-4DEE-4F30-B309-1F93BA52261A}"/>
                </a:ext>
              </a:extLst>
            </p:cNvPr>
            <p:cNvCxnSpPr/>
            <p:nvPr/>
          </p:nvCxnSpPr>
          <p:spPr>
            <a:xfrm>
              <a:off x="5193804" y="3107248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>
              <a:extLst>
                <a:ext uri="{FF2B5EF4-FFF2-40B4-BE49-F238E27FC236}">
                  <a16:creationId xmlns:a16="http://schemas.microsoft.com/office/drawing/2014/main" xmlns="" id="{B21BA32A-B729-46AE-A7A4-5388D886A3D4}"/>
                </a:ext>
              </a:extLst>
            </p:cNvPr>
            <p:cNvCxnSpPr/>
            <p:nvPr/>
          </p:nvCxnSpPr>
          <p:spPr>
            <a:xfrm>
              <a:off x="5193804" y="349110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직선 연결선 138">
              <a:extLst>
                <a:ext uri="{FF2B5EF4-FFF2-40B4-BE49-F238E27FC236}">
                  <a16:creationId xmlns:a16="http://schemas.microsoft.com/office/drawing/2014/main" xmlns="" id="{C762B3CA-2A97-45C2-8435-9E771B10CB77}"/>
                </a:ext>
              </a:extLst>
            </p:cNvPr>
            <p:cNvCxnSpPr/>
            <p:nvPr/>
          </p:nvCxnSpPr>
          <p:spPr>
            <a:xfrm>
              <a:off x="5193804" y="3861048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직선 연결선 139">
              <a:extLst>
                <a:ext uri="{FF2B5EF4-FFF2-40B4-BE49-F238E27FC236}">
                  <a16:creationId xmlns:a16="http://schemas.microsoft.com/office/drawing/2014/main" xmlns="" id="{28077E90-AE9A-47CE-B899-2ACA9EAC49B5}"/>
                </a:ext>
              </a:extLst>
            </p:cNvPr>
            <p:cNvCxnSpPr/>
            <p:nvPr/>
          </p:nvCxnSpPr>
          <p:spPr>
            <a:xfrm>
              <a:off x="5193804" y="424490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xmlns="" id="{C3B44708-16B3-4F1B-8572-AB49BC85EB08}"/>
                </a:ext>
              </a:extLst>
            </p:cNvPr>
            <p:cNvCxnSpPr/>
            <p:nvPr/>
          </p:nvCxnSpPr>
          <p:spPr>
            <a:xfrm>
              <a:off x="5193804" y="461555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xmlns="" id="{7D5F010A-646D-4338-A69C-112D2E4CDE11}"/>
                </a:ext>
              </a:extLst>
            </p:cNvPr>
            <p:cNvCxnSpPr/>
            <p:nvPr/>
          </p:nvCxnSpPr>
          <p:spPr>
            <a:xfrm>
              <a:off x="5193804" y="4999414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xmlns="" id="{1EE99817-59C2-4A64-A304-2A7656221BDE}"/>
              </a:ext>
            </a:extLst>
          </p:cNvPr>
          <p:cNvGrpSpPr/>
          <p:nvPr/>
        </p:nvGrpSpPr>
        <p:grpSpPr>
          <a:xfrm>
            <a:off x="8732415" y="3107248"/>
            <a:ext cx="3111232" cy="1892166"/>
            <a:chOff x="5193804" y="3107248"/>
            <a:chExt cx="3350468" cy="1892166"/>
          </a:xfrm>
        </p:grpSpPr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xmlns="" id="{6AC4055D-EBEE-4FC8-8966-37A906CD68C3}"/>
                </a:ext>
              </a:extLst>
            </p:cNvPr>
            <p:cNvCxnSpPr/>
            <p:nvPr/>
          </p:nvCxnSpPr>
          <p:spPr>
            <a:xfrm>
              <a:off x="5193804" y="3107248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xmlns="" id="{47777372-F5D9-4933-9AA1-E53815C924B7}"/>
                </a:ext>
              </a:extLst>
            </p:cNvPr>
            <p:cNvCxnSpPr/>
            <p:nvPr/>
          </p:nvCxnSpPr>
          <p:spPr>
            <a:xfrm>
              <a:off x="5193804" y="349110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xmlns="" id="{E11E0A9E-F456-471A-A2A5-16847A15FE2E}"/>
                </a:ext>
              </a:extLst>
            </p:cNvPr>
            <p:cNvCxnSpPr/>
            <p:nvPr/>
          </p:nvCxnSpPr>
          <p:spPr>
            <a:xfrm>
              <a:off x="5193804" y="3861048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>
              <a:extLst>
                <a:ext uri="{FF2B5EF4-FFF2-40B4-BE49-F238E27FC236}">
                  <a16:creationId xmlns:a16="http://schemas.microsoft.com/office/drawing/2014/main" xmlns="" id="{EFA3617E-9104-4099-9151-B575FA9E4AE9}"/>
                </a:ext>
              </a:extLst>
            </p:cNvPr>
            <p:cNvCxnSpPr/>
            <p:nvPr/>
          </p:nvCxnSpPr>
          <p:spPr>
            <a:xfrm>
              <a:off x="5193804" y="424490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xmlns="" id="{22B176EF-E71A-44A7-A0CA-A21E6E6429E6}"/>
                </a:ext>
              </a:extLst>
            </p:cNvPr>
            <p:cNvCxnSpPr/>
            <p:nvPr/>
          </p:nvCxnSpPr>
          <p:spPr>
            <a:xfrm>
              <a:off x="5193804" y="4615556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xmlns="" id="{A50B8C85-3741-472E-977D-0844632EBFE3}"/>
                </a:ext>
              </a:extLst>
            </p:cNvPr>
            <p:cNvCxnSpPr/>
            <p:nvPr/>
          </p:nvCxnSpPr>
          <p:spPr>
            <a:xfrm>
              <a:off x="5193804" y="4999414"/>
              <a:ext cx="3350468" cy="0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0075549E-C543-4910-B84A-4515A9AB4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3944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EED00CE8-E10C-4924-B88A-1CBFAD1190BF}"/>
              </a:ext>
            </a:extLst>
          </p:cNvPr>
          <p:cNvGrpSpPr/>
          <p:nvPr/>
        </p:nvGrpSpPr>
        <p:grpSpPr>
          <a:xfrm rot="21337798">
            <a:off x="2091775" y="1987230"/>
            <a:ext cx="871687" cy="983243"/>
            <a:chOff x="1866900" y="1784350"/>
            <a:chExt cx="1066800" cy="120332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xmlns="" id="{64071784-C60E-4679-B015-E9001288D8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900" y="1784350"/>
              <a:ext cx="682625" cy="684213"/>
            </a:xfrm>
            <a:custGeom>
              <a:avLst/>
              <a:gdLst>
                <a:gd name="T0" fmla="*/ 472 w 945"/>
                <a:gd name="T1" fmla="*/ 944 h 944"/>
                <a:gd name="T2" fmla="*/ 138 w 945"/>
                <a:gd name="T3" fmla="*/ 806 h 944"/>
                <a:gd name="T4" fmla="*/ 138 w 945"/>
                <a:gd name="T5" fmla="*/ 806 h 944"/>
                <a:gd name="T6" fmla="*/ 138 w 945"/>
                <a:gd name="T7" fmla="*/ 806 h 944"/>
                <a:gd name="T8" fmla="*/ 0 w 945"/>
                <a:gd name="T9" fmla="*/ 472 h 944"/>
                <a:gd name="T10" fmla="*/ 138 w 945"/>
                <a:gd name="T11" fmla="*/ 138 h 944"/>
                <a:gd name="T12" fmla="*/ 472 w 945"/>
                <a:gd name="T13" fmla="*/ 0 h 944"/>
                <a:gd name="T14" fmla="*/ 806 w 945"/>
                <a:gd name="T15" fmla="*/ 138 h 944"/>
                <a:gd name="T16" fmla="*/ 945 w 945"/>
                <a:gd name="T17" fmla="*/ 472 h 944"/>
                <a:gd name="T18" fmla="*/ 806 w 945"/>
                <a:gd name="T19" fmla="*/ 806 h 944"/>
                <a:gd name="T20" fmla="*/ 472 w 945"/>
                <a:gd name="T21" fmla="*/ 944 h 944"/>
                <a:gd name="T22" fmla="*/ 472 w 945"/>
                <a:gd name="T23" fmla="*/ 48 h 944"/>
                <a:gd name="T24" fmla="*/ 172 w 945"/>
                <a:gd name="T25" fmla="*/ 172 h 944"/>
                <a:gd name="T26" fmla="*/ 48 w 945"/>
                <a:gd name="T27" fmla="*/ 472 h 944"/>
                <a:gd name="T28" fmla="*/ 172 w 945"/>
                <a:gd name="T29" fmla="*/ 772 h 944"/>
                <a:gd name="T30" fmla="*/ 172 w 945"/>
                <a:gd name="T31" fmla="*/ 772 h 944"/>
                <a:gd name="T32" fmla="*/ 472 w 945"/>
                <a:gd name="T33" fmla="*/ 896 h 944"/>
                <a:gd name="T34" fmla="*/ 772 w 945"/>
                <a:gd name="T35" fmla="*/ 772 h 944"/>
                <a:gd name="T36" fmla="*/ 897 w 945"/>
                <a:gd name="T37" fmla="*/ 472 h 944"/>
                <a:gd name="T38" fmla="*/ 772 w 945"/>
                <a:gd name="T39" fmla="*/ 172 h 944"/>
                <a:gd name="T40" fmla="*/ 472 w 945"/>
                <a:gd name="T41" fmla="*/ 48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5" h="944">
                  <a:moveTo>
                    <a:pt x="472" y="944"/>
                  </a:moveTo>
                  <a:cubicBezTo>
                    <a:pt x="346" y="944"/>
                    <a:pt x="228" y="895"/>
                    <a:pt x="138" y="806"/>
                  </a:cubicBezTo>
                  <a:cubicBezTo>
                    <a:pt x="138" y="806"/>
                    <a:pt x="138" y="806"/>
                    <a:pt x="138" y="806"/>
                  </a:cubicBezTo>
                  <a:cubicBezTo>
                    <a:pt x="138" y="806"/>
                    <a:pt x="138" y="806"/>
                    <a:pt x="138" y="806"/>
                  </a:cubicBezTo>
                  <a:cubicBezTo>
                    <a:pt x="49" y="717"/>
                    <a:pt x="0" y="598"/>
                    <a:pt x="0" y="472"/>
                  </a:cubicBezTo>
                  <a:cubicBezTo>
                    <a:pt x="0" y="346"/>
                    <a:pt x="49" y="227"/>
                    <a:pt x="138" y="138"/>
                  </a:cubicBezTo>
                  <a:cubicBezTo>
                    <a:pt x="228" y="49"/>
                    <a:pt x="346" y="0"/>
                    <a:pt x="472" y="0"/>
                  </a:cubicBezTo>
                  <a:cubicBezTo>
                    <a:pt x="599" y="0"/>
                    <a:pt x="717" y="49"/>
                    <a:pt x="806" y="138"/>
                  </a:cubicBezTo>
                  <a:cubicBezTo>
                    <a:pt x="896" y="227"/>
                    <a:pt x="945" y="346"/>
                    <a:pt x="945" y="472"/>
                  </a:cubicBezTo>
                  <a:cubicBezTo>
                    <a:pt x="945" y="598"/>
                    <a:pt x="896" y="717"/>
                    <a:pt x="806" y="806"/>
                  </a:cubicBezTo>
                  <a:cubicBezTo>
                    <a:pt x="717" y="895"/>
                    <a:pt x="599" y="944"/>
                    <a:pt x="472" y="944"/>
                  </a:cubicBezTo>
                  <a:close/>
                  <a:moveTo>
                    <a:pt x="472" y="48"/>
                  </a:moveTo>
                  <a:cubicBezTo>
                    <a:pt x="359" y="48"/>
                    <a:pt x="253" y="92"/>
                    <a:pt x="172" y="172"/>
                  </a:cubicBezTo>
                  <a:cubicBezTo>
                    <a:pt x="92" y="252"/>
                    <a:pt x="48" y="359"/>
                    <a:pt x="48" y="472"/>
                  </a:cubicBezTo>
                  <a:cubicBezTo>
                    <a:pt x="48" y="585"/>
                    <a:pt x="92" y="692"/>
                    <a:pt x="172" y="772"/>
                  </a:cubicBezTo>
                  <a:cubicBezTo>
                    <a:pt x="172" y="772"/>
                    <a:pt x="172" y="772"/>
                    <a:pt x="172" y="772"/>
                  </a:cubicBezTo>
                  <a:cubicBezTo>
                    <a:pt x="253" y="852"/>
                    <a:pt x="359" y="896"/>
                    <a:pt x="472" y="896"/>
                  </a:cubicBezTo>
                  <a:cubicBezTo>
                    <a:pt x="586" y="896"/>
                    <a:pt x="692" y="852"/>
                    <a:pt x="772" y="772"/>
                  </a:cubicBezTo>
                  <a:cubicBezTo>
                    <a:pt x="853" y="692"/>
                    <a:pt x="897" y="585"/>
                    <a:pt x="897" y="472"/>
                  </a:cubicBezTo>
                  <a:cubicBezTo>
                    <a:pt x="897" y="359"/>
                    <a:pt x="853" y="252"/>
                    <a:pt x="772" y="172"/>
                  </a:cubicBezTo>
                  <a:cubicBezTo>
                    <a:pt x="692" y="92"/>
                    <a:pt x="586" y="48"/>
                    <a:pt x="472" y="4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xmlns="" id="{EF104954-3C6A-42D1-8E5C-20194573D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900" y="2292350"/>
              <a:ext cx="215900" cy="214313"/>
            </a:xfrm>
            <a:custGeom>
              <a:avLst/>
              <a:gdLst>
                <a:gd name="T0" fmla="*/ 152 w 297"/>
                <a:gd name="T1" fmla="*/ 296 h 296"/>
                <a:gd name="T2" fmla="*/ 135 w 297"/>
                <a:gd name="T3" fmla="*/ 289 h 296"/>
                <a:gd name="T4" fmla="*/ 9 w 297"/>
                <a:gd name="T5" fmla="*/ 164 h 296"/>
                <a:gd name="T6" fmla="*/ 9 w 297"/>
                <a:gd name="T7" fmla="*/ 130 h 296"/>
                <a:gd name="T8" fmla="*/ 43 w 297"/>
                <a:gd name="T9" fmla="*/ 130 h 296"/>
                <a:gd name="T10" fmla="*/ 152 w 297"/>
                <a:gd name="T11" fmla="*/ 238 h 296"/>
                <a:gd name="T12" fmla="*/ 239 w 297"/>
                <a:gd name="T13" fmla="*/ 151 h 296"/>
                <a:gd name="T14" fmla="*/ 130 w 297"/>
                <a:gd name="T15" fmla="*/ 44 h 296"/>
                <a:gd name="T16" fmla="*/ 130 w 297"/>
                <a:gd name="T17" fmla="*/ 10 h 296"/>
                <a:gd name="T18" fmla="*/ 164 w 297"/>
                <a:gd name="T19" fmla="*/ 9 h 296"/>
                <a:gd name="T20" fmla="*/ 290 w 297"/>
                <a:gd name="T21" fmla="*/ 134 h 296"/>
                <a:gd name="T22" fmla="*/ 297 w 297"/>
                <a:gd name="T23" fmla="*/ 151 h 296"/>
                <a:gd name="T24" fmla="*/ 290 w 297"/>
                <a:gd name="T25" fmla="*/ 168 h 296"/>
                <a:gd name="T26" fmla="*/ 169 w 297"/>
                <a:gd name="T27" fmla="*/ 289 h 296"/>
                <a:gd name="T28" fmla="*/ 152 w 297"/>
                <a:gd name="T2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296">
                  <a:moveTo>
                    <a:pt x="152" y="296"/>
                  </a:moveTo>
                  <a:cubicBezTo>
                    <a:pt x="146" y="296"/>
                    <a:pt x="140" y="293"/>
                    <a:pt x="135" y="289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0" y="155"/>
                    <a:pt x="0" y="140"/>
                    <a:pt x="9" y="130"/>
                  </a:cubicBezTo>
                  <a:cubicBezTo>
                    <a:pt x="18" y="121"/>
                    <a:pt x="33" y="121"/>
                    <a:pt x="43" y="130"/>
                  </a:cubicBezTo>
                  <a:cubicBezTo>
                    <a:pt x="152" y="238"/>
                    <a:pt x="152" y="238"/>
                    <a:pt x="152" y="238"/>
                  </a:cubicBezTo>
                  <a:cubicBezTo>
                    <a:pt x="239" y="151"/>
                    <a:pt x="239" y="151"/>
                    <a:pt x="239" y="1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0" y="34"/>
                    <a:pt x="120" y="19"/>
                    <a:pt x="130" y="10"/>
                  </a:cubicBezTo>
                  <a:cubicBezTo>
                    <a:pt x="139" y="0"/>
                    <a:pt x="154" y="0"/>
                    <a:pt x="164" y="9"/>
                  </a:cubicBezTo>
                  <a:cubicBezTo>
                    <a:pt x="290" y="134"/>
                    <a:pt x="290" y="134"/>
                    <a:pt x="290" y="134"/>
                  </a:cubicBezTo>
                  <a:cubicBezTo>
                    <a:pt x="294" y="138"/>
                    <a:pt x="297" y="144"/>
                    <a:pt x="297" y="151"/>
                  </a:cubicBezTo>
                  <a:cubicBezTo>
                    <a:pt x="297" y="157"/>
                    <a:pt x="294" y="163"/>
                    <a:pt x="290" y="168"/>
                  </a:cubicBezTo>
                  <a:cubicBezTo>
                    <a:pt x="169" y="289"/>
                    <a:pt x="169" y="289"/>
                    <a:pt x="169" y="289"/>
                  </a:cubicBezTo>
                  <a:cubicBezTo>
                    <a:pt x="164" y="293"/>
                    <a:pt x="158" y="296"/>
                    <a:pt x="152" y="2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xmlns="" id="{3C771548-966E-4743-8127-859F6D2F6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138" y="2503488"/>
              <a:ext cx="436562" cy="484188"/>
            </a:xfrm>
            <a:custGeom>
              <a:avLst/>
              <a:gdLst>
                <a:gd name="T0" fmla="*/ 27 w 604"/>
                <a:gd name="T1" fmla="*/ 670 h 670"/>
                <a:gd name="T2" fmla="*/ 11 w 604"/>
                <a:gd name="T3" fmla="*/ 664 h 670"/>
                <a:gd name="T4" fmla="*/ 9 w 604"/>
                <a:gd name="T5" fmla="*/ 630 h 670"/>
                <a:gd name="T6" fmla="*/ 173 w 604"/>
                <a:gd name="T7" fmla="*/ 450 h 670"/>
                <a:gd name="T8" fmla="*/ 184 w 604"/>
                <a:gd name="T9" fmla="*/ 443 h 670"/>
                <a:gd name="T10" fmla="*/ 248 w 604"/>
                <a:gd name="T11" fmla="*/ 405 h 670"/>
                <a:gd name="T12" fmla="*/ 540 w 604"/>
                <a:gd name="T13" fmla="*/ 113 h 670"/>
                <a:gd name="T14" fmla="*/ 548 w 604"/>
                <a:gd name="T15" fmla="*/ 92 h 670"/>
                <a:gd name="T16" fmla="*/ 540 w 604"/>
                <a:gd name="T17" fmla="*/ 72 h 670"/>
                <a:gd name="T18" fmla="*/ 525 w 604"/>
                <a:gd name="T19" fmla="*/ 57 h 670"/>
                <a:gd name="T20" fmla="*/ 504 w 604"/>
                <a:gd name="T21" fmla="*/ 48 h 670"/>
                <a:gd name="T22" fmla="*/ 504 w 604"/>
                <a:gd name="T23" fmla="*/ 48 h 670"/>
                <a:gd name="T24" fmla="*/ 483 w 604"/>
                <a:gd name="T25" fmla="*/ 57 h 670"/>
                <a:gd name="T26" fmla="*/ 445 w 604"/>
                <a:gd name="T27" fmla="*/ 95 h 670"/>
                <a:gd name="T28" fmla="*/ 411 w 604"/>
                <a:gd name="T29" fmla="*/ 95 h 670"/>
                <a:gd name="T30" fmla="*/ 411 w 604"/>
                <a:gd name="T31" fmla="*/ 60 h 670"/>
                <a:gd name="T32" fmla="*/ 449 w 604"/>
                <a:gd name="T33" fmla="*/ 23 h 670"/>
                <a:gd name="T34" fmla="*/ 504 w 604"/>
                <a:gd name="T35" fmla="*/ 0 h 670"/>
                <a:gd name="T36" fmla="*/ 504 w 604"/>
                <a:gd name="T37" fmla="*/ 0 h 670"/>
                <a:gd name="T38" fmla="*/ 559 w 604"/>
                <a:gd name="T39" fmla="*/ 23 h 670"/>
                <a:gd name="T40" fmla="*/ 574 w 604"/>
                <a:gd name="T41" fmla="*/ 38 h 670"/>
                <a:gd name="T42" fmla="*/ 574 w 604"/>
                <a:gd name="T43" fmla="*/ 147 h 670"/>
                <a:gd name="T44" fmla="*/ 282 w 604"/>
                <a:gd name="T45" fmla="*/ 439 h 670"/>
                <a:gd name="T46" fmla="*/ 204 w 604"/>
                <a:gd name="T47" fmla="*/ 487 h 670"/>
                <a:gd name="T48" fmla="*/ 45 w 604"/>
                <a:gd name="T49" fmla="*/ 663 h 670"/>
                <a:gd name="T50" fmla="*/ 27 w 604"/>
                <a:gd name="T51" fmla="*/ 6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4" h="670">
                  <a:moveTo>
                    <a:pt x="27" y="670"/>
                  </a:moveTo>
                  <a:cubicBezTo>
                    <a:pt x="21" y="670"/>
                    <a:pt x="15" y="668"/>
                    <a:pt x="11" y="664"/>
                  </a:cubicBezTo>
                  <a:cubicBezTo>
                    <a:pt x="1" y="655"/>
                    <a:pt x="0" y="640"/>
                    <a:pt x="9" y="630"/>
                  </a:cubicBezTo>
                  <a:cubicBezTo>
                    <a:pt x="173" y="450"/>
                    <a:pt x="173" y="450"/>
                    <a:pt x="173" y="450"/>
                  </a:cubicBezTo>
                  <a:cubicBezTo>
                    <a:pt x="176" y="447"/>
                    <a:pt x="179" y="444"/>
                    <a:pt x="184" y="443"/>
                  </a:cubicBezTo>
                  <a:cubicBezTo>
                    <a:pt x="208" y="436"/>
                    <a:pt x="230" y="423"/>
                    <a:pt x="248" y="405"/>
                  </a:cubicBezTo>
                  <a:cubicBezTo>
                    <a:pt x="540" y="113"/>
                    <a:pt x="540" y="113"/>
                    <a:pt x="540" y="113"/>
                  </a:cubicBezTo>
                  <a:cubicBezTo>
                    <a:pt x="545" y="108"/>
                    <a:pt x="548" y="100"/>
                    <a:pt x="548" y="92"/>
                  </a:cubicBezTo>
                  <a:cubicBezTo>
                    <a:pt x="548" y="85"/>
                    <a:pt x="545" y="77"/>
                    <a:pt x="540" y="72"/>
                  </a:cubicBezTo>
                  <a:cubicBezTo>
                    <a:pt x="525" y="57"/>
                    <a:pt x="525" y="57"/>
                    <a:pt x="525" y="57"/>
                  </a:cubicBezTo>
                  <a:cubicBezTo>
                    <a:pt x="519" y="51"/>
                    <a:pt x="512" y="48"/>
                    <a:pt x="504" y="48"/>
                  </a:cubicBezTo>
                  <a:cubicBezTo>
                    <a:pt x="504" y="48"/>
                    <a:pt x="504" y="48"/>
                    <a:pt x="504" y="48"/>
                  </a:cubicBezTo>
                  <a:cubicBezTo>
                    <a:pt x="496" y="48"/>
                    <a:pt x="489" y="51"/>
                    <a:pt x="483" y="57"/>
                  </a:cubicBezTo>
                  <a:cubicBezTo>
                    <a:pt x="445" y="95"/>
                    <a:pt x="445" y="95"/>
                    <a:pt x="445" y="95"/>
                  </a:cubicBezTo>
                  <a:cubicBezTo>
                    <a:pt x="436" y="104"/>
                    <a:pt x="421" y="104"/>
                    <a:pt x="411" y="95"/>
                  </a:cubicBezTo>
                  <a:cubicBezTo>
                    <a:pt x="402" y="85"/>
                    <a:pt x="402" y="70"/>
                    <a:pt x="411" y="60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64" y="8"/>
                    <a:pt x="483" y="0"/>
                    <a:pt x="504" y="0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525" y="0"/>
                    <a:pt x="544" y="8"/>
                    <a:pt x="559" y="23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604" y="68"/>
                    <a:pt x="604" y="117"/>
                    <a:pt x="574" y="147"/>
                  </a:cubicBezTo>
                  <a:cubicBezTo>
                    <a:pt x="282" y="439"/>
                    <a:pt x="282" y="439"/>
                    <a:pt x="282" y="439"/>
                  </a:cubicBezTo>
                  <a:cubicBezTo>
                    <a:pt x="260" y="461"/>
                    <a:pt x="233" y="477"/>
                    <a:pt x="204" y="487"/>
                  </a:cubicBezTo>
                  <a:cubicBezTo>
                    <a:pt x="45" y="663"/>
                    <a:pt x="45" y="663"/>
                    <a:pt x="45" y="663"/>
                  </a:cubicBezTo>
                  <a:cubicBezTo>
                    <a:pt x="40" y="668"/>
                    <a:pt x="33" y="670"/>
                    <a:pt x="27" y="6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xmlns="" id="{F9850635-1286-47F4-9653-8626B6A6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2430463"/>
              <a:ext cx="400050" cy="523875"/>
            </a:xfrm>
            <a:custGeom>
              <a:avLst/>
              <a:gdLst>
                <a:gd name="T0" fmla="*/ 27 w 551"/>
                <a:gd name="T1" fmla="*/ 725 h 725"/>
                <a:gd name="T2" fmla="*/ 11 w 551"/>
                <a:gd name="T3" fmla="*/ 720 h 725"/>
                <a:gd name="T4" fmla="*/ 8 w 551"/>
                <a:gd name="T5" fmla="*/ 686 h 725"/>
                <a:gd name="T6" fmla="*/ 393 w 551"/>
                <a:gd name="T7" fmla="*/ 276 h 725"/>
                <a:gd name="T8" fmla="*/ 433 w 551"/>
                <a:gd name="T9" fmla="*/ 83 h 725"/>
                <a:gd name="T10" fmla="*/ 507 w 551"/>
                <a:gd name="T11" fmla="*/ 9 h 725"/>
                <a:gd name="T12" fmla="*/ 541 w 551"/>
                <a:gd name="T13" fmla="*/ 9 h 725"/>
                <a:gd name="T14" fmla="*/ 541 w 551"/>
                <a:gd name="T15" fmla="*/ 43 h 725"/>
                <a:gd name="T16" fmla="*/ 467 w 551"/>
                <a:gd name="T17" fmla="*/ 117 h 725"/>
                <a:gd name="T18" fmla="*/ 443 w 551"/>
                <a:gd name="T19" fmla="*/ 268 h 725"/>
                <a:gd name="T20" fmla="*/ 440 w 551"/>
                <a:gd name="T21" fmla="*/ 295 h 725"/>
                <a:gd name="T22" fmla="*/ 45 w 551"/>
                <a:gd name="T23" fmla="*/ 717 h 725"/>
                <a:gd name="T24" fmla="*/ 27 w 551"/>
                <a:gd name="T25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1" h="725">
                  <a:moveTo>
                    <a:pt x="27" y="725"/>
                  </a:moveTo>
                  <a:cubicBezTo>
                    <a:pt x="21" y="725"/>
                    <a:pt x="16" y="724"/>
                    <a:pt x="11" y="720"/>
                  </a:cubicBezTo>
                  <a:cubicBezTo>
                    <a:pt x="1" y="711"/>
                    <a:pt x="0" y="696"/>
                    <a:pt x="8" y="686"/>
                  </a:cubicBezTo>
                  <a:cubicBezTo>
                    <a:pt x="393" y="276"/>
                    <a:pt x="393" y="276"/>
                    <a:pt x="393" y="276"/>
                  </a:cubicBezTo>
                  <a:cubicBezTo>
                    <a:pt x="362" y="207"/>
                    <a:pt x="376" y="141"/>
                    <a:pt x="433" y="83"/>
                  </a:cubicBezTo>
                  <a:cubicBezTo>
                    <a:pt x="507" y="9"/>
                    <a:pt x="507" y="9"/>
                    <a:pt x="507" y="9"/>
                  </a:cubicBezTo>
                  <a:cubicBezTo>
                    <a:pt x="517" y="0"/>
                    <a:pt x="532" y="0"/>
                    <a:pt x="541" y="9"/>
                  </a:cubicBezTo>
                  <a:cubicBezTo>
                    <a:pt x="551" y="18"/>
                    <a:pt x="551" y="34"/>
                    <a:pt x="541" y="43"/>
                  </a:cubicBezTo>
                  <a:cubicBezTo>
                    <a:pt x="467" y="117"/>
                    <a:pt x="467" y="117"/>
                    <a:pt x="467" y="117"/>
                  </a:cubicBezTo>
                  <a:cubicBezTo>
                    <a:pt x="420" y="164"/>
                    <a:pt x="413" y="212"/>
                    <a:pt x="443" y="268"/>
                  </a:cubicBezTo>
                  <a:cubicBezTo>
                    <a:pt x="448" y="277"/>
                    <a:pt x="447" y="288"/>
                    <a:pt x="440" y="295"/>
                  </a:cubicBezTo>
                  <a:cubicBezTo>
                    <a:pt x="45" y="717"/>
                    <a:pt x="45" y="717"/>
                    <a:pt x="45" y="717"/>
                  </a:cubicBezTo>
                  <a:cubicBezTo>
                    <a:pt x="40" y="723"/>
                    <a:pt x="34" y="725"/>
                    <a:pt x="27" y="7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xmlns="" id="{9EC72628-FD72-46C7-967D-39653D7E3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2432050"/>
              <a:ext cx="146050" cy="144463"/>
            </a:xfrm>
            <a:custGeom>
              <a:avLst/>
              <a:gdLst>
                <a:gd name="T0" fmla="*/ 117 w 202"/>
                <a:gd name="T1" fmla="*/ 199 h 199"/>
                <a:gd name="T2" fmla="*/ 100 w 202"/>
                <a:gd name="T3" fmla="*/ 192 h 199"/>
                <a:gd name="T4" fmla="*/ 100 w 202"/>
                <a:gd name="T5" fmla="*/ 158 h 199"/>
                <a:gd name="T6" fmla="*/ 138 w 202"/>
                <a:gd name="T7" fmla="*/ 121 h 199"/>
                <a:gd name="T8" fmla="*/ 138 w 202"/>
                <a:gd name="T9" fmla="*/ 79 h 199"/>
                <a:gd name="T10" fmla="*/ 123 w 202"/>
                <a:gd name="T11" fmla="*/ 64 h 199"/>
                <a:gd name="T12" fmla="*/ 82 w 202"/>
                <a:gd name="T13" fmla="*/ 64 h 199"/>
                <a:gd name="T14" fmla="*/ 44 w 202"/>
                <a:gd name="T15" fmla="*/ 102 h 199"/>
                <a:gd name="T16" fmla="*/ 10 w 202"/>
                <a:gd name="T17" fmla="*/ 102 h 199"/>
                <a:gd name="T18" fmla="*/ 10 w 202"/>
                <a:gd name="T19" fmla="*/ 68 h 199"/>
                <a:gd name="T20" fmla="*/ 48 w 202"/>
                <a:gd name="T21" fmla="*/ 30 h 199"/>
                <a:gd name="T22" fmla="*/ 157 w 202"/>
                <a:gd name="T23" fmla="*/ 30 h 199"/>
                <a:gd name="T24" fmla="*/ 172 w 202"/>
                <a:gd name="T25" fmla="*/ 45 h 199"/>
                <a:gd name="T26" fmla="*/ 172 w 202"/>
                <a:gd name="T27" fmla="*/ 155 h 199"/>
                <a:gd name="T28" fmla="*/ 134 w 202"/>
                <a:gd name="T29" fmla="*/ 192 h 199"/>
                <a:gd name="T30" fmla="*/ 117 w 202"/>
                <a:gd name="T3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99">
                  <a:moveTo>
                    <a:pt x="117" y="199"/>
                  </a:moveTo>
                  <a:cubicBezTo>
                    <a:pt x="111" y="199"/>
                    <a:pt x="105" y="197"/>
                    <a:pt x="100" y="192"/>
                  </a:cubicBezTo>
                  <a:cubicBezTo>
                    <a:pt x="91" y="183"/>
                    <a:pt x="91" y="168"/>
                    <a:pt x="100" y="158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49" y="109"/>
                    <a:pt x="149" y="91"/>
                    <a:pt x="138" y="79"/>
                  </a:cubicBezTo>
                  <a:cubicBezTo>
                    <a:pt x="123" y="64"/>
                    <a:pt x="123" y="64"/>
                    <a:pt x="123" y="64"/>
                  </a:cubicBezTo>
                  <a:cubicBezTo>
                    <a:pt x="112" y="53"/>
                    <a:pt x="93" y="53"/>
                    <a:pt x="82" y="64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34" y="111"/>
                    <a:pt x="19" y="111"/>
                    <a:pt x="10" y="102"/>
                  </a:cubicBezTo>
                  <a:cubicBezTo>
                    <a:pt x="0" y="93"/>
                    <a:pt x="0" y="77"/>
                    <a:pt x="10" y="68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78" y="0"/>
                    <a:pt x="127" y="0"/>
                    <a:pt x="157" y="30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202" y="75"/>
                    <a:pt x="202" y="124"/>
                    <a:pt x="172" y="155"/>
                  </a:cubicBezTo>
                  <a:cubicBezTo>
                    <a:pt x="134" y="192"/>
                    <a:pt x="134" y="192"/>
                    <a:pt x="134" y="192"/>
                  </a:cubicBezTo>
                  <a:cubicBezTo>
                    <a:pt x="130" y="197"/>
                    <a:pt x="123" y="199"/>
                    <a:pt x="117" y="19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xmlns="" id="{A06EC52E-053C-4818-B0C6-FF056CE43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475" y="2366963"/>
              <a:ext cx="146050" cy="144463"/>
            </a:xfrm>
            <a:custGeom>
              <a:avLst/>
              <a:gdLst>
                <a:gd name="T0" fmla="*/ 117 w 202"/>
                <a:gd name="T1" fmla="*/ 200 h 200"/>
                <a:gd name="T2" fmla="*/ 100 w 202"/>
                <a:gd name="T3" fmla="*/ 193 h 200"/>
                <a:gd name="T4" fmla="*/ 100 w 202"/>
                <a:gd name="T5" fmla="*/ 159 h 200"/>
                <a:gd name="T6" fmla="*/ 137 w 202"/>
                <a:gd name="T7" fmla="*/ 121 h 200"/>
                <a:gd name="T8" fmla="*/ 146 w 202"/>
                <a:gd name="T9" fmla="*/ 100 h 200"/>
                <a:gd name="T10" fmla="*/ 137 w 202"/>
                <a:gd name="T11" fmla="*/ 80 h 200"/>
                <a:gd name="T12" fmla="*/ 122 w 202"/>
                <a:gd name="T13" fmla="*/ 65 h 200"/>
                <a:gd name="T14" fmla="*/ 81 w 202"/>
                <a:gd name="T15" fmla="*/ 65 h 200"/>
                <a:gd name="T16" fmla="*/ 43 w 202"/>
                <a:gd name="T17" fmla="*/ 102 h 200"/>
                <a:gd name="T18" fmla="*/ 9 w 202"/>
                <a:gd name="T19" fmla="*/ 102 h 200"/>
                <a:gd name="T20" fmla="*/ 9 w 202"/>
                <a:gd name="T21" fmla="*/ 68 h 200"/>
                <a:gd name="T22" fmla="*/ 47 w 202"/>
                <a:gd name="T23" fmla="*/ 31 h 200"/>
                <a:gd name="T24" fmla="*/ 156 w 202"/>
                <a:gd name="T25" fmla="*/ 31 h 200"/>
                <a:gd name="T26" fmla="*/ 171 w 202"/>
                <a:gd name="T27" fmla="*/ 46 h 200"/>
                <a:gd name="T28" fmla="*/ 171 w 202"/>
                <a:gd name="T29" fmla="*/ 155 h 200"/>
                <a:gd name="T30" fmla="*/ 134 w 202"/>
                <a:gd name="T31" fmla="*/ 193 h 200"/>
                <a:gd name="T32" fmla="*/ 117 w 202"/>
                <a:gd name="T3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2" h="200">
                  <a:moveTo>
                    <a:pt x="117" y="200"/>
                  </a:moveTo>
                  <a:cubicBezTo>
                    <a:pt x="111" y="200"/>
                    <a:pt x="104" y="198"/>
                    <a:pt x="100" y="193"/>
                  </a:cubicBezTo>
                  <a:cubicBezTo>
                    <a:pt x="90" y="183"/>
                    <a:pt x="90" y="168"/>
                    <a:pt x="100" y="159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43" y="116"/>
                    <a:pt x="146" y="108"/>
                    <a:pt x="146" y="100"/>
                  </a:cubicBezTo>
                  <a:cubicBezTo>
                    <a:pt x="146" y="93"/>
                    <a:pt x="143" y="85"/>
                    <a:pt x="137" y="80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111" y="53"/>
                    <a:pt x="92" y="53"/>
                    <a:pt x="81" y="65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34" y="112"/>
                    <a:pt x="19" y="112"/>
                    <a:pt x="9" y="102"/>
                  </a:cubicBezTo>
                  <a:cubicBezTo>
                    <a:pt x="0" y="93"/>
                    <a:pt x="0" y="78"/>
                    <a:pt x="9" y="68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77" y="0"/>
                    <a:pt x="126" y="0"/>
                    <a:pt x="156" y="31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202" y="76"/>
                    <a:pt x="202" y="125"/>
                    <a:pt x="171" y="155"/>
                  </a:cubicBezTo>
                  <a:cubicBezTo>
                    <a:pt x="134" y="193"/>
                    <a:pt x="134" y="193"/>
                    <a:pt x="134" y="193"/>
                  </a:cubicBezTo>
                  <a:cubicBezTo>
                    <a:pt x="129" y="198"/>
                    <a:pt x="123" y="200"/>
                    <a:pt x="117" y="20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xmlns="" id="{07191710-399C-4041-B0ED-AA24DC0B4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2301875"/>
              <a:ext cx="298450" cy="234950"/>
            </a:xfrm>
            <a:custGeom>
              <a:avLst/>
              <a:gdLst>
                <a:gd name="T0" fmla="*/ 26 w 412"/>
                <a:gd name="T1" fmla="*/ 326 h 326"/>
                <a:gd name="T2" fmla="*/ 9 w 412"/>
                <a:gd name="T3" fmla="*/ 319 h 326"/>
                <a:gd name="T4" fmla="*/ 9 w 412"/>
                <a:gd name="T5" fmla="*/ 285 h 326"/>
                <a:gd name="T6" fmla="*/ 264 w 412"/>
                <a:gd name="T7" fmla="*/ 30 h 326"/>
                <a:gd name="T8" fmla="*/ 374 w 412"/>
                <a:gd name="T9" fmla="*/ 30 h 326"/>
                <a:gd name="T10" fmla="*/ 389 w 412"/>
                <a:gd name="T11" fmla="*/ 45 h 326"/>
                <a:gd name="T12" fmla="*/ 412 w 412"/>
                <a:gd name="T13" fmla="*/ 100 h 326"/>
                <a:gd name="T14" fmla="*/ 389 w 412"/>
                <a:gd name="T15" fmla="*/ 155 h 326"/>
                <a:gd name="T16" fmla="*/ 351 w 412"/>
                <a:gd name="T17" fmla="*/ 192 h 326"/>
                <a:gd name="T18" fmla="*/ 317 w 412"/>
                <a:gd name="T19" fmla="*/ 192 h 326"/>
                <a:gd name="T20" fmla="*/ 317 w 412"/>
                <a:gd name="T21" fmla="*/ 158 h 326"/>
                <a:gd name="T22" fmla="*/ 355 w 412"/>
                <a:gd name="T23" fmla="*/ 120 h 326"/>
                <a:gd name="T24" fmla="*/ 363 w 412"/>
                <a:gd name="T25" fmla="*/ 100 h 326"/>
                <a:gd name="T26" fmla="*/ 355 w 412"/>
                <a:gd name="T27" fmla="*/ 79 h 326"/>
                <a:gd name="T28" fmla="*/ 340 w 412"/>
                <a:gd name="T29" fmla="*/ 64 h 326"/>
                <a:gd name="T30" fmla="*/ 298 w 412"/>
                <a:gd name="T31" fmla="*/ 64 h 326"/>
                <a:gd name="T32" fmla="*/ 43 w 412"/>
                <a:gd name="T33" fmla="*/ 319 h 326"/>
                <a:gd name="T34" fmla="*/ 26 w 412"/>
                <a:gd name="T35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2" h="326">
                  <a:moveTo>
                    <a:pt x="26" y="326"/>
                  </a:moveTo>
                  <a:cubicBezTo>
                    <a:pt x="20" y="326"/>
                    <a:pt x="14" y="324"/>
                    <a:pt x="9" y="319"/>
                  </a:cubicBezTo>
                  <a:cubicBezTo>
                    <a:pt x="0" y="310"/>
                    <a:pt x="0" y="294"/>
                    <a:pt x="9" y="285"/>
                  </a:cubicBezTo>
                  <a:cubicBezTo>
                    <a:pt x="264" y="30"/>
                    <a:pt x="264" y="30"/>
                    <a:pt x="264" y="30"/>
                  </a:cubicBezTo>
                  <a:cubicBezTo>
                    <a:pt x="295" y="0"/>
                    <a:pt x="344" y="0"/>
                    <a:pt x="374" y="30"/>
                  </a:cubicBezTo>
                  <a:cubicBezTo>
                    <a:pt x="389" y="45"/>
                    <a:pt x="389" y="45"/>
                    <a:pt x="389" y="45"/>
                  </a:cubicBezTo>
                  <a:cubicBezTo>
                    <a:pt x="404" y="60"/>
                    <a:pt x="412" y="79"/>
                    <a:pt x="412" y="100"/>
                  </a:cubicBezTo>
                  <a:cubicBezTo>
                    <a:pt x="412" y="120"/>
                    <a:pt x="403" y="140"/>
                    <a:pt x="389" y="155"/>
                  </a:cubicBezTo>
                  <a:cubicBezTo>
                    <a:pt x="351" y="192"/>
                    <a:pt x="351" y="192"/>
                    <a:pt x="351" y="192"/>
                  </a:cubicBezTo>
                  <a:cubicBezTo>
                    <a:pt x="342" y="202"/>
                    <a:pt x="326" y="202"/>
                    <a:pt x="317" y="192"/>
                  </a:cubicBezTo>
                  <a:cubicBezTo>
                    <a:pt x="308" y="183"/>
                    <a:pt x="308" y="168"/>
                    <a:pt x="317" y="158"/>
                  </a:cubicBezTo>
                  <a:cubicBezTo>
                    <a:pt x="355" y="120"/>
                    <a:pt x="355" y="120"/>
                    <a:pt x="355" y="120"/>
                  </a:cubicBezTo>
                  <a:cubicBezTo>
                    <a:pt x="360" y="115"/>
                    <a:pt x="363" y="108"/>
                    <a:pt x="363" y="100"/>
                  </a:cubicBezTo>
                  <a:cubicBezTo>
                    <a:pt x="363" y="92"/>
                    <a:pt x="360" y="85"/>
                    <a:pt x="355" y="79"/>
                  </a:cubicBezTo>
                  <a:cubicBezTo>
                    <a:pt x="340" y="64"/>
                    <a:pt x="340" y="64"/>
                    <a:pt x="340" y="64"/>
                  </a:cubicBezTo>
                  <a:cubicBezTo>
                    <a:pt x="328" y="53"/>
                    <a:pt x="310" y="53"/>
                    <a:pt x="298" y="64"/>
                  </a:cubicBezTo>
                  <a:cubicBezTo>
                    <a:pt x="43" y="319"/>
                    <a:pt x="43" y="319"/>
                    <a:pt x="43" y="319"/>
                  </a:cubicBezTo>
                  <a:cubicBezTo>
                    <a:pt x="38" y="324"/>
                    <a:pt x="32" y="326"/>
                    <a:pt x="26" y="3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xmlns="" id="{CCDB733A-7474-47B0-B926-E5BD3EC018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7900" y="2159000"/>
              <a:ext cx="142875" cy="147638"/>
            </a:xfrm>
            <a:custGeom>
              <a:avLst/>
              <a:gdLst>
                <a:gd name="T0" fmla="*/ 173 w 197"/>
                <a:gd name="T1" fmla="*/ 204 h 204"/>
                <a:gd name="T2" fmla="*/ 24 w 197"/>
                <a:gd name="T3" fmla="*/ 204 h 204"/>
                <a:gd name="T4" fmla="*/ 0 w 197"/>
                <a:gd name="T5" fmla="*/ 180 h 204"/>
                <a:gd name="T6" fmla="*/ 0 w 197"/>
                <a:gd name="T7" fmla="*/ 24 h 204"/>
                <a:gd name="T8" fmla="*/ 24 w 197"/>
                <a:gd name="T9" fmla="*/ 0 h 204"/>
                <a:gd name="T10" fmla="*/ 173 w 197"/>
                <a:gd name="T11" fmla="*/ 0 h 204"/>
                <a:gd name="T12" fmla="*/ 197 w 197"/>
                <a:gd name="T13" fmla="*/ 24 h 204"/>
                <a:gd name="T14" fmla="*/ 197 w 197"/>
                <a:gd name="T15" fmla="*/ 180 h 204"/>
                <a:gd name="T16" fmla="*/ 173 w 197"/>
                <a:gd name="T17" fmla="*/ 204 h 204"/>
                <a:gd name="T18" fmla="*/ 48 w 197"/>
                <a:gd name="T19" fmla="*/ 156 h 204"/>
                <a:gd name="T20" fmla="*/ 149 w 197"/>
                <a:gd name="T21" fmla="*/ 156 h 204"/>
                <a:gd name="T22" fmla="*/ 149 w 197"/>
                <a:gd name="T23" fmla="*/ 49 h 204"/>
                <a:gd name="T24" fmla="*/ 48 w 197"/>
                <a:gd name="T25" fmla="*/ 49 h 204"/>
                <a:gd name="T26" fmla="*/ 48 w 197"/>
                <a:gd name="T27" fmla="*/ 15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7" h="204">
                  <a:moveTo>
                    <a:pt x="173" y="204"/>
                  </a:moveTo>
                  <a:cubicBezTo>
                    <a:pt x="24" y="204"/>
                    <a:pt x="24" y="204"/>
                    <a:pt x="24" y="204"/>
                  </a:cubicBezTo>
                  <a:cubicBezTo>
                    <a:pt x="10" y="204"/>
                    <a:pt x="0" y="193"/>
                    <a:pt x="0" y="18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6" y="0"/>
                    <a:pt x="197" y="11"/>
                    <a:pt x="197" y="24"/>
                  </a:cubicBezTo>
                  <a:cubicBezTo>
                    <a:pt x="197" y="180"/>
                    <a:pt x="197" y="180"/>
                    <a:pt x="197" y="180"/>
                  </a:cubicBezTo>
                  <a:cubicBezTo>
                    <a:pt x="197" y="193"/>
                    <a:pt x="186" y="204"/>
                    <a:pt x="173" y="204"/>
                  </a:cubicBezTo>
                  <a:close/>
                  <a:moveTo>
                    <a:pt x="48" y="156"/>
                  </a:moveTo>
                  <a:cubicBezTo>
                    <a:pt x="149" y="156"/>
                    <a:pt x="149" y="156"/>
                    <a:pt x="149" y="156"/>
                  </a:cubicBezTo>
                  <a:cubicBezTo>
                    <a:pt x="149" y="49"/>
                    <a:pt x="149" y="49"/>
                    <a:pt x="149" y="49"/>
                  </a:cubicBezTo>
                  <a:cubicBezTo>
                    <a:pt x="48" y="49"/>
                    <a:pt x="48" y="49"/>
                    <a:pt x="48" y="49"/>
                  </a:cubicBezTo>
                  <a:lnTo>
                    <a:pt x="48" y="1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B1A727D0-C086-46B8-AF2D-11B10BC34D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363" y="2066925"/>
              <a:ext cx="144462" cy="239713"/>
            </a:xfrm>
            <a:custGeom>
              <a:avLst/>
              <a:gdLst>
                <a:gd name="T0" fmla="*/ 174 w 198"/>
                <a:gd name="T1" fmla="*/ 330 h 330"/>
                <a:gd name="T2" fmla="*/ 24 w 198"/>
                <a:gd name="T3" fmla="*/ 330 h 330"/>
                <a:gd name="T4" fmla="*/ 0 w 198"/>
                <a:gd name="T5" fmla="*/ 306 h 330"/>
                <a:gd name="T6" fmla="*/ 0 w 198"/>
                <a:gd name="T7" fmla="*/ 24 h 330"/>
                <a:gd name="T8" fmla="*/ 24 w 198"/>
                <a:gd name="T9" fmla="*/ 0 h 330"/>
                <a:gd name="T10" fmla="*/ 174 w 198"/>
                <a:gd name="T11" fmla="*/ 0 h 330"/>
                <a:gd name="T12" fmla="*/ 198 w 198"/>
                <a:gd name="T13" fmla="*/ 24 h 330"/>
                <a:gd name="T14" fmla="*/ 198 w 198"/>
                <a:gd name="T15" fmla="*/ 306 h 330"/>
                <a:gd name="T16" fmla="*/ 174 w 198"/>
                <a:gd name="T17" fmla="*/ 330 h 330"/>
                <a:gd name="T18" fmla="*/ 48 w 198"/>
                <a:gd name="T19" fmla="*/ 282 h 330"/>
                <a:gd name="T20" fmla="*/ 150 w 198"/>
                <a:gd name="T21" fmla="*/ 282 h 330"/>
                <a:gd name="T22" fmla="*/ 150 w 198"/>
                <a:gd name="T23" fmla="*/ 48 h 330"/>
                <a:gd name="T24" fmla="*/ 48 w 198"/>
                <a:gd name="T25" fmla="*/ 48 h 330"/>
                <a:gd name="T26" fmla="*/ 48 w 198"/>
                <a:gd name="T27" fmla="*/ 28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330">
                  <a:moveTo>
                    <a:pt x="174" y="330"/>
                  </a:moveTo>
                  <a:cubicBezTo>
                    <a:pt x="24" y="330"/>
                    <a:pt x="24" y="330"/>
                    <a:pt x="24" y="330"/>
                  </a:cubicBezTo>
                  <a:cubicBezTo>
                    <a:pt x="11" y="330"/>
                    <a:pt x="0" y="319"/>
                    <a:pt x="0" y="30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87" y="0"/>
                    <a:pt x="198" y="11"/>
                    <a:pt x="198" y="24"/>
                  </a:cubicBezTo>
                  <a:cubicBezTo>
                    <a:pt x="198" y="306"/>
                    <a:pt x="198" y="306"/>
                    <a:pt x="198" y="306"/>
                  </a:cubicBezTo>
                  <a:cubicBezTo>
                    <a:pt x="198" y="319"/>
                    <a:pt x="187" y="330"/>
                    <a:pt x="174" y="330"/>
                  </a:cubicBezTo>
                  <a:close/>
                  <a:moveTo>
                    <a:pt x="48" y="282"/>
                  </a:moveTo>
                  <a:cubicBezTo>
                    <a:pt x="150" y="282"/>
                    <a:pt x="150" y="282"/>
                    <a:pt x="150" y="282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28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xmlns="" id="{D5004D4B-1773-4760-A10E-CB01B9513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0413" y="1976438"/>
              <a:ext cx="142875" cy="330200"/>
            </a:xfrm>
            <a:custGeom>
              <a:avLst/>
              <a:gdLst>
                <a:gd name="T0" fmla="*/ 173 w 197"/>
                <a:gd name="T1" fmla="*/ 456 h 456"/>
                <a:gd name="T2" fmla="*/ 24 w 197"/>
                <a:gd name="T3" fmla="*/ 456 h 456"/>
                <a:gd name="T4" fmla="*/ 0 w 197"/>
                <a:gd name="T5" fmla="*/ 432 h 456"/>
                <a:gd name="T6" fmla="*/ 0 w 197"/>
                <a:gd name="T7" fmla="*/ 24 h 456"/>
                <a:gd name="T8" fmla="*/ 24 w 197"/>
                <a:gd name="T9" fmla="*/ 0 h 456"/>
                <a:gd name="T10" fmla="*/ 173 w 197"/>
                <a:gd name="T11" fmla="*/ 0 h 456"/>
                <a:gd name="T12" fmla="*/ 197 w 197"/>
                <a:gd name="T13" fmla="*/ 24 h 456"/>
                <a:gd name="T14" fmla="*/ 197 w 197"/>
                <a:gd name="T15" fmla="*/ 432 h 456"/>
                <a:gd name="T16" fmla="*/ 173 w 197"/>
                <a:gd name="T17" fmla="*/ 456 h 456"/>
                <a:gd name="T18" fmla="*/ 48 w 197"/>
                <a:gd name="T19" fmla="*/ 408 h 456"/>
                <a:gd name="T20" fmla="*/ 149 w 197"/>
                <a:gd name="T21" fmla="*/ 408 h 456"/>
                <a:gd name="T22" fmla="*/ 149 w 197"/>
                <a:gd name="T23" fmla="*/ 48 h 456"/>
                <a:gd name="T24" fmla="*/ 48 w 197"/>
                <a:gd name="T25" fmla="*/ 48 h 456"/>
                <a:gd name="T26" fmla="*/ 48 w 197"/>
                <a:gd name="T27" fmla="*/ 408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7" h="456">
                  <a:moveTo>
                    <a:pt x="173" y="456"/>
                  </a:moveTo>
                  <a:cubicBezTo>
                    <a:pt x="24" y="456"/>
                    <a:pt x="24" y="456"/>
                    <a:pt x="24" y="456"/>
                  </a:cubicBezTo>
                  <a:cubicBezTo>
                    <a:pt x="11" y="456"/>
                    <a:pt x="0" y="445"/>
                    <a:pt x="0" y="43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7" y="0"/>
                    <a:pt x="197" y="10"/>
                    <a:pt x="197" y="24"/>
                  </a:cubicBezTo>
                  <a:cubicBezTo>
                    <a:pt x="197" y="432"/>
                    <a:pt x="197" y="432"/>
                    <a:pt x="197" y="432"/>
                  </a:cubicBezTo>
                  <a:cubicBezTo>
                    <a:pt x="197" y="445"/>
                    <a:pt x="187" y="456"/>
                    <a:pt x="173" y="456"/>
                  </a:cubicBezTo>
                  <a:close/>
                  <a:moveTo>
                    <a:pt x="48" y="408"/>
                  </a:moveTo>
                  <a:cubicBezTo>
                    <a:pt x="149" y="408"/>
                    <a:pt x="149" y="408"/>
                    <a:pt x="149" y="408"/>
                  </a:cubicBezTo>
                  <a:cubicBezTo>
                    <a:pt x="149" y="48"/>
                    <a:pt x="149" y="48"/>
                    <a:pt x="149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40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3D1951-02F2-4570-8D81-2A5A9E4332CF}"/>
              </a:ext>
            </a:extLst>
          </p:cNvPr>
          <p:cNvSpPr txBox="1"/>
          <p:nvPr/>
        </p:nvSpPr>
        <p:spPr>
          <a:xfrm>
            <a:off x="891472" y="1891628"/>
            <a:ext cx="10441160" cy="79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현장에서 계획대로 이행되고 있는지 정기적 점검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사고가 발생하면 관리체계의 근원적인 문제를 찾는 데 집중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9C0B78-224C-4D67-A7FA-8C0003AB7A9D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60723C-7A7F-4FE9-AFCE-6913836C2F38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30AAC2A7-5F94-40A4-BED2-4D1FD370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‘안전보건관리체계’가 제대로 운영되는지 확인합니다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1BED51FC-72EF-40DC-83CA-0D9157B0BE41}"/>
              </a:ext>
            </a:extLst>
          </p:cNvPr>
          <p:cNvGrpSpPr/>
          <p:nvPr/>
        </p:nvGrpSpPr>
        <p:grpSpPr>
          <a:xfrm>
            <a:off x="1252032" y="2959140"/>
            <a:ext cx="10255616" cy="3453718"/>
            <a:chOff x="1434148" y="2959140"/>
            <a:chExt cx="10255616" cy="3453718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xmlns="" id="{68A6C763-1C30-495B-9F7C-653ADFC44070}"/>
                </a:ext>
              </a:extLst>
            </p:cNvPr>
            <p:cNvSpPr/>
            <p:nvPr/>
          </p:nvSpPr>
          <p:spPr>
            <a:xfrm>
              <a:off x="1434148" y="3092870"/>
              <a:ext cx="2046704" cy="416808"/>
            </a:xfrm>
            <a:prstGeom prst="round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xmlns="" id="{1EFA6AC1-25A0-4D61-AD64-B669CF637626}"/>
                </a:ext>
              </a:extLst>
            </p:cNvPr>
            <p:cNvSpPr/>
            <p:nvPr/>
          </p:nvSpPr>
          <p:spPr>
            <a:xfrm>
              <a:off x="1434148" y="3999858"/>
              <a:ext cx="2046704" cy="416808"/>
            </a:xfrm>
            <a:prstGeom prst="round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xmlns="" id="{C4EDB2CD-6FCB-4BF9-85B5-A1074CBA767F}"/>
                </a:ext>
              </a:extLst>
            </p:cNvPr>
            <p:cNvSpPr/>
            <p:nvPr/>
          </p:nvSpPr>
          <p:spPr>
            <a:xfrm>
              <a:off x="1434148" y="4860659"/>
              <a:ext cx="2046704" cy="416808"/>
            </a:xfrm>
            <a:prstGeom prst="round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xmlns="" id="{CE6AC101-73FE-473D-9C91-EACD5413F960}"/>
                </a:ext>
              </a:extLst>
            </p:cNvPr>
            <p:cNvSpPr/>
            <p:nvPr/>
          </p:nvSpPr>
          <p:spPr>
            <a:xfrm>
              <a:off x="1434148" y="5715478"/>
              <a:ext cx="2046704" cy="416808"/>
            </a:xfrm>
            <a:prstGeom prst="round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3746DC2-5AFD-406D-8D08-E03311D8D211}"/>
                </a:ext>
              </a:extLst>
            </p:cNvPr>
            <p:cNvSpPr txBox="1"/>
            <p:nvPr/>
          </p:nvSpPr>
          <p:spPr>
            <a:xfrm>
              <a:off x="1677796" y="3075557"/>
              <a:ext cx="1548875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ko-KR" altLang="en-US" sz="2000" b="1" spc="-15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점검팀</a:t>
              </a:r>
              <a:r>
                <a:rPr lang="ko-KR" altLang="en-US" sz="20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구성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4A0A2EA-11B4-4A20-B522-B25F043470D1}"/>
                </a:ext>
              </a:extLst>
            </p:cNvPr>
            <p:cNvSpPr txBox="1"/>
            <p:nvPr/>
          </p:nvSpPr>
          <p:spPr>
            <a:xfrm>
              <a:off x="3933581" y="3092870"/>
              <a:ext cx="6142777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주요 공정에 대한 전문성을 갖춘 자를 중심으로 구성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4A6FBF3-B198-456B-9E24-94158442D7A5}"/>
                </a:ext>
              </a:extLst>
            </p:cNvPr>
            <p:cNvSpPr txBox="1"/>
            <p:nvPr/>
          </p:nvSpPr>
          <p:spPr>
            <a:xfrm>
              <a:off x="1641792" y="3982872"/>
              <a:ext cx="1620883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ts val="2800"/>
                </a:lnSpc>
                <a:defRPr sz="22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ko-KR" altLang="en-US" sz="2000" b="1" spc="-150" dirty="0">
                  <a:latin typeface="맑은 고딕" pitchFamily="50" charset="-127"/>
                  <a:ea typeface="맑은 고딕" pitchFamily="50" charset="-127"/>
                </a:rPr>
                <a:t>점검내용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EC5D087-52D5-4AED-AC81-991629EE19C1}"/>
                </a:ext>
              </a:extLst>
            </p:cNvPr>
            <p:cNvSpPr txBox="1"/>
            <p:nvPr/>
          </p:nvSpPr>
          <p:spPr>
            <a:xfrm>
              <a:off x="1641792" y="4839350"/>
              <a:ext cx="1620883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ts val="2800"/>
                </a:lnSpc>
                <a:defRPr sz="22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ko-KR" altLang="en-US" sz="2000" b="1" spc="-150" dirty="0">
                  <a:latin typeface="맑은 고딕" pitchFamily="50" charset="-127"/>
                  <a:ea typeface="맑은 고딕" pitchFamily="50" charset="-127"/>
                </a:rPr>
                <a:t>점검 절차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AA195C-DBD0-44D5-BDBB-0B92E455E491}"/>
                </a:ext>
              </a:extLst>
            </p:cNvPr>
            <p:cNvSpPr txBox="1"/>
            <p:nvPr/>
          </p:nvSpPr>
          <p:spPr>
            <a:xfrm>
              <a:off x="3933581" y="4839193"/>
              <a:ext cx="4861584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①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면담 ② 서류확인 ③ 현장점검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D76ED5B-6A94-499F-96BE-927FA74C3C5B}"/>
                </a:ext>
              </a:extLst>
            </p:cNvPr>
            <p:cNvSpPr txBox="1"/>
            <p:nvPr/>
          </p:nvSpPr>
          <p:spPr>
            <a:xfrm>
              <a:off x="3933581" y="3786495"/>
              <a:ext cx="7582846" cy="776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경영자 리더십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근로자 참여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 파악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 제거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대체 및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통제방안 마련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비상조치계획 수립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도급관리 등 핵심요소 전반을 점검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AF2CA44-5C1A-459E-B190-531305934C5C}"/>
                </a:ext>
              </a:extLst>
            </p:cNvPr>
            <p:cNvSpPr txBox="1"/>
            <p:nvPr/>
          </p:nvSpPr>
          <p:spPr>
            <a:xfrm>
              <a:off x="1641792" y="5684720"/>
              <a:ext cx="1620883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ts val="2800"/>
                </a:lnSpc>
                <a:defRPr sz="22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ko-KR" altLang="en-US" sz="2000" b="1" spc="-150" dirty="0">
                  <a:latin typeface="맑은 고딕" pitchFamily="50" charset="-127"/>
                  <a:ea typeface="맑은 고딕" pitchFamily="50" charset="-127"/>
                </a:rPr>
                <a:t>특별점검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C1FA045-E180-4DF7-B329-A2BAADF563CC}"/>
                </a:ext>
              </a:extLst>
            </p:cNvPr>
            <p:cNvSpPr txBox="1"/>
            <p:nvPr/>
          </p:nvSpPr>
          <p:spPr>
            <a:xfrm>
              <a:off x="3933581" y="5532817"/>
              <a:ext cx="7756183" cy="728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산업재해 및 </a:t>
              </a:r>
              <a:r>
                <a:rPr lang="ko-KR" altLang="en-US" sz="20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아차사고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발생 시 시행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근본 원인 파악 및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개선방안 마련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just"/>
              <a:r>
                <a:rPr lang="ko-KR" altLang="en-US" sz="1800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* </a:t>
              </a:r>
              <a:r>
                <a:rPr lang="ko-KR" altLang="en-US" sz="1800" b="1" i="0" u="none" strike="noStrike" spc="-150" baseline="0" dirty="0" err="1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아차사고에</a:t>
              </a:r>
              <a:r>
                <a:rPr lang="ko-KR" altLang="en-US" sz="1800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 대한 특별점검 시 징계 등 부정적인 수단을 사용하지 않아야 함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xmlns="" id="{D3AD56EA-C6C6-4585-8E68-7C3727F14E43}"/>
                </a:ext>
              </a:extLst>
            </p:cNvPr>
            <p:cNvGrpSpPr/>
            <p:nvPr/>
          </p:nvGrpSpPr>
          <p:grpSpPr>
            <a:xfrm>
              <a:off x="3687507" y="3195563"/>
              <a:ext cx="237402" cy="226207"/>
              <a:chOff x="4811367" y="1575848"/>
              <a:chExt cx="633490" cy="603617"/>
            </a:xfrm>
          </p:grpSpPr>
          <p:sp>
            <p:nvSpPr>
              <p:cNvPr id="26" name="Freeform 74">
                <a:extLst>
                  <a:ext uri="{FF2B5EF4-FFF2-40B4-BE49-F238E27FC236}">
                    <a16:creationId xmlns:a16="http://schemas.microsoft.com/office/drawing/2014/main" xmlns="" id="{25842353-6415-4270-B389-D9DE75DF9D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7" name="Freeform 33">
                <a:extLst>
                  <a:ext uri="{FF2B5EF4-FFF2-40B4-BE49-F238E27FC236}">
                    <a16:creationId xmlns:a16="http://schemas.microsoft.com/office/drawing/2014/main" xmlns="" id="{5022F3B4-8195-483B-A1BA-C8675FD94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D7499414-1984-4A77-801E-507AF703E6B9}"/>
                </a:ext>
              </a:extLst>
            </p:cNvPr>
            <p:cNvGrpSpPr/>
            <p:nvPr/>
          </p:nvGrpSpPr>
          <p:grpSpPr>
            <a:xfrm>
              <a:off x="1536636" y="2959140"/>
              <a:ext cx="9773136" cy="3453718"/>
              <a:chOff x="5243334" y="1988840"/>
              <a:chExt cx="6427762" cy="3490424"/>
            </a:xfrm>
          </p:grpSpPr>
          <p:cxnSp>
            <p:nvCxnSpPr>
              <p:cNvPr id="29" name="직선 연결선 28">
                <a:extLst>
                  <a:ext uri="{FF2B5EF4-FFF2-40B4-BE49-F238E27FC236}">
                    <a16:creationId xmlns:a16="http://schemas.microsoft.com/office/drawing/2014/main" xmlns="" id="{AFD726FA-8778-4F1D-80C9-1F3542B2C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1988840"/>
                <a:ext cx="6427762" cy="0"/>
              </a:xfrm>
              <a:prstGeom prst="line">
                <a:avLst/>
              </a:prstGeom>
              <a:ln w="19050">
                <a:solidFill>
                  <a:srgbClr val="3362BF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:a16="http://schemas.microsoft.com/office/drawing/2014/main" xmlns="" id="{567551B9-8102-4F42-8288-107771EE0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2721580"/>
                <a:ext cx="6427762" cy="0"/>
              </a:xfrm>
              <a:prstGeom prst="line">
                <a:avLst/>
              </a:prstGeom>
              <a:ln w="19050">
                <a:solidFill>
                  <a:srgbClr val="3362BF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xmlns="" id="{3F3254F9-FE79-4A62-B248-A4C5D3504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4468138"/>
                <a:ext cx="6427762" cy="0"/>
              </a:xfrm>
              <a:prstGeom prst="line">
                <a:avLst/>
              </a:prstGeom>
              <a:ln w="19050">
                <a:solidFill>
                  <a:srgbClr val="3362BF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xmlns="" id="{7B8CA054-65A7-4DD6-B928-6A1BC8CED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5479264"/>
                <a:ext cx="6427762" cy="0"/>
              </a:xfrm>
              <a:prstGeom prst="line">
                <a:avLst/>
              </a:prstGeom>
              <a:ln w="19050">
                <a:solidFill>
                  <a:srgbClr val="3362BF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xmlns="" id="{2BE4CED9-3AF1-4F0C-A452-C681BC615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3796608"/>
                <a:ext cx="6427762" cy="0"/>
              </a:xfrm>
              <a:prstGeom prst="line">
                <a:avLst/>
              </a:prstGeom>
              <a:ln w="19050">
                <a:solidFill>
                  <a:srgbClr val="3362BF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xmlns="" id="{1A651129-BD22-44A1-8A38-55EDC194E839}"/>
                </a:ext>
              </a:extLst>
            </p:cNvPr>
            <p:cNvGrpSpPr/>
            <p:nvPr/>
          </p:nvGrpSpPr>
          <p:grpSpPr>
            <a:xfrm>
              <a:off x="3687507" y="3892578"/>
              <a:ext cx="237402" cy="226207"/>
              <a:chOff x="4811367" y="1575848"/>
              <a:chExt cx="633490" cy="603617"/>
            </a:xfrm>
          </p:grpSpPr>
          <p:sp>
            <p:nvSpPr>
              <p:cNvPr id="34" name="Freeform 74">
                <a:extLst>
                  <a:ext uri="{FF2B5EF4-FFF2-40B4-BE49-F238E27FC236}">
                    <a16:creationId xmlns:a16="http://schemas.microsoft.com/office/drawing/2014/main" xmlns="" id="{6C2185B0-B7CC-4561-A058-C79742DAB6B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xmlns="" id="{E9FD822A-47CA-43E4-B885-D1F514654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DD84712A-7B55-4C58-916E-B1E326B6E417}"/>
                </a:ext>
              </a:extLst>
            </p:cNvPr>
            <p:cNvGrpSpPr/>
            <p:nvPr/>
          </p:nvGrpSpPr>
          <p:grpSpPr>
            <a:xfrm>
              <a:off x="3687507" y="4965078"/>
              <a:ext cx="237402" cy="226207"/>
              <a:chOff x="4811367" y="1575848"/>
              <a:chExt cx="633490" cy="603617"/>
            </a:xfrm>
          </p:grpSpPr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xmlns="" id="{0B452A81-2E39-4F78-B080-594242EF83B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xmlns="" id="{A3516F34-6DF6-4CAD-AB19-9C7AF522F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xmlns="" id="{5CD27D00-CF87-4F7D-89EA-835E143A2DDC}"/>
                </a:ext>
              </a:extLst>
            </p:cNvPr>
            <p:cNvGrpSpPr/>
            <p:nvPr/>
          </p:nvGrpSpPr>
          <p:grpSpPr>
            <a:xfrm>
              <a:off x="3687507" y="5647947"/>
              <a:ext cx="237402" cy="226207"/>
              <a:chOff x="4811367" y="1575848"/>
              <a:chExt cx="633490" cy="603617"/>
            </a:xfrm>
          </p:grpSpPr>
          <p:sp>
            <p:nvSpPr>
              <p:cNvPr id="40" name="Freeform 74">
                <a:extLst>
                  <a:ext uri="{FF2B5EF4-FFF2-40B4-BE49-F238E27FC236}">
                    <a16:creationId xmlns:a16="http://schemas.microsoft.com/office/drawing/2014/main" xmlns="" id="{181A708C-BAF9-42A1-B746-A0012718A1C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xmlns="" id="{3BE9F7A4-308F-4678-AA1A-E28AACACA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253EB2C-8753-4CE2-BD8B-136B673E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4371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FF7EA8-77C3-442C-99FF-B7BAC53B7AA8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발굴된 문제점을 주기적으로 검토하고 개선합니다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E661B1-A260-47B1-9E1A-2E5DFBDF155B}"/>
              </a:ext>
            </a:extLst>
          </p:cNvPr>
          <p:cNvSpPr txBox="1"/>
          <p:nvPr/>
        </p:nvSpPr>
        <p:spPr>
          <a:xfrm>
            <a:off x="5693029" y="2853450"/>
            <a:ext cx="5762043" cy="150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 및 점검에서 발견된 문제는 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분기별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반기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로 조치계획을 마련하여 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경영자에게 보고하고 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경영자는 필요한 자원을 배정하고 이행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86E9B593-74AE-43F7-902F-27DB99E1A4E2}"/>
              </a:ext>
            </a:extLst>
          </p:cNvPr>
          <p:cNvGrpSpPr/>
          <p:nvPr/>
        </p:nvGrpSpPr>
        <p:grpSpPr>
          <a:xfrm>
            <a:off x="5443894" y="2943151"/>
            <a:ext cx="237402" cy="226207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56B9C679-E81E-4392-8A46-9349E75EDE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774F3DD4-4A3F-4089-A45A-A7126DA68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95AA3449-0EBB-4CB0-990B-D101BF8ADB4F}"/>
              </a:ext>
            </a:extLst>
          </p:cNvPr>
          <p:cNvCxnSpPr>
            <a:cxnSpLocks/>
          </p:cNvCxnSpPr>
          <p:nvPr/>
        </p:nvCxnSpPr>
        <p:spPr>
          <a:xfrm>
            <a:off x="5243334" y="2531581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4C25DCE2-C63A-43E4-86A6-7BB2BCF17BC5}"/>
              </a:ext>
            </a:extLst>
          </p:cNvPr>
          <p:cNvCxnSpPr>
            <a:cxnSpLocks/>
          </p:cNvCxnSpPr>
          <p:nvPr/>
        </p:nvCxnSpPr>
        <p:spPr>
          <a:xfrm>
            <a:off x="5243334" y="5805264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xmlns="" id="{5C708211-DA1A-486A-B0AA-E1ED9E36FAFE}"/>
              </a:ext>
            </a:extLst>
          </p:cNvPr>
          <p:cNvCxnSpPr>
            <a:cxnSpLocks/>
          </p:cNvCxnSpPr>
          <p:nvPr/>
        </p:nvCxnSpPr>
        <p:spPr>
          <a:xfrm>
            <a:off x="5243334" y="4685515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AAFECC94-A27B-44B0-8600-08A5610653FB}"/>
              </a:ext>
            </a:extLst>
          </p:cNvPr>
          <p:cNvGrpSpPr/>
          <p:nvPr/>
        </p:nvGrpSpPr>
        <p:grpSpPr>
          <a:xfrm>
            <a:off x="5443894" y="5110018"/>
            <a:ext cx="237402" cy="226207"/>
            <a:chOff x="4811367" y="1575848"/>
            <a:chExt cx="633490" cy="603617"/>
          </a:xfrm>
        </p:grpSpPr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xmlns="" id="{9B3C162B-3B62-4AB6-ADE2-54553F1CE7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xmlns="" id="{DAA2F7E2-729C-495A-ABCD-8361CA9EC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4E7FD38A-B72E-4368-974A-24166FC67657}"/>
              </a:ext>
            </a:extLst>
          </p:cNvPr>
          <p:cNvSpPr/>
          <p:nvPr/>
        </p:nvSpPr>
        <p:spPr>
          <a:xfrm>
            <a:off x="469624" y="2017700"/>
            <a:ext cx="4402240" cy="4214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xmlns="" id="{71DF4866-98FE-434B-83E2-89E33FA456DA}"/>
              </a:ext>
            </a:extLst>
          </p:cNvPr>
          <p:cNvSpPr/>
          <p:nvPr/>
        </p:nvSpPr>
        <p:spPr>
          <a:xfrm>
            <a:off x="1020878" y="2321863"/>
            <a:ext cx="3230326" cy="5047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336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532B182B-B239-4CCD-B9C0-F086E99485D5}"/>
              </a:ext>
            </a:extLst>
          </p:cNvPr>
          <p:cNvSpPr/>
          <p:nvPr/>
        </p:nvSpPr>
        <p:spPr>
          <a:xfrm>
            <a:off x="1020878" y="3251737"/>
            <a:ext cx="3230326" cy="831488"/>
          </a:xfrm>
          <a:prstGeom prst="roundRect">
            <a:avLst>
              <a:gd name="adj" fmla="val 0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xmlns="" id="{3C09C478-9221-4D03-9671-42C602DCAD94}"/>
              </a:ext>
            </a:extLst>
          </p:cNvPr>
          <p:cNvSpPr/>
          <p:nvPr/>
        </p:nvSpPr>
        <p:spPr>
          <a:xfrm>
            <a:off x="1020878" y="4508318"/>
            <a:ext cx="3230326" cy="5047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336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6FF856BE-2CC7-4B5F-8B36-BAEE6909EE0C}"/>
              </a:ext>
            </a:extLst>
          </p:cNvPr>
          <p:cNvSpPr/>
          <p:nvPr/>
        </p:nvSpPr>
        <p:spPr>
          <a:xfrm>
            <a:off x="1020878" y="5438193"/>
            <a:ext cx="3230326" cy="50478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solidFill>
              <a:srgbClr val="336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BD2202-EF29-4011-9FCC-46D58CB70500}"/>
              </a:ext>
            </a:extLst>
          </p:cNvPr>
          <p:cNvSpPr txBox="1"/>
          <p:nvPr/>
        </p:nvSpPr>
        <p:spPr>
          <a:xfrm>
            <a:off x="1308244" y="3322578"/>
            <a:ext cx="2655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분기별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반기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별 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조치계획 마련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27BA00E-55C1-40C5-81D1-FEA242FFCEAF}"/>
              </a:ext>
            </a:extLst>
          </p:cNvPr>
          <p:cNvSpPr txBox="1"/>
          <p:nvPr/>
        </p:nvSpPr>
        <p:spPr>
          <a:xfrm>
            <a:off x="1205742" y="5499643"/>
            <a:ext cx="2860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필요 자원 배정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DA9E61-945A-4361-BC7D-6BB3E361C563}"/>
              </a:ext>
            </a:extLst>
          </p:cNvPr>
          <p:cNvSpPr txBox="1"/>
          <p:nvPr/>
        </p:nvSpPr>
        <p:spPr>
          <a:xfrm>
            <a:off x="1055440" y="2380509"/>
            <a:ext cx="3168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 통한 문제 발견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5F4E4FD-CC7E-4FC4-BBE8-AFA1D77808FA}"/>
              </a:ext>
            </a:extLst>
          </p:cNvPr>
          <p:cNvSpPr txBox="1"/>
          <p:nvPr/>
        </p:nvSpPr>
        <p:spPr>
          <a:xfrm>
            <a:off x="1308244" y="4560730"/>
            <a:ext cx="26555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경영자에 보고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4C516EEE-83FB-4115-B2F2-505B86081041}"/>
              </a:ext>
            </a:extLst>
          </p:cNvPr>
          <p:cNvGrpSpPr/>
          <p:nvPr/>
        </p:nvGrpSpPr>
        <p:grpSpPr>
          <a:xfrm rot="5400000">
            <a:off x="2526410" y="2876574"/>
            <a:ext cx="219262" cy="323623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62" name="Oval 77">
              <a:extLst>
                <a:ext uri="{FF2B5EF4-FFF2-40B4-BE49-F238E27FC236}">
                  <a16:creationId xmlns:a16="http://schemas.microsoft.com/office/drawing/2014/main" xmlns="" id="{1BB4FEFA-79EA-4CF6-AA0B-2A0DD029AD5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3" name="Oval 78">
              <a:extLst>
                <a:ext uri="{FF2B5EF4-FFF2-40B4-BE49-F238E27FC236}">
                  <a16:creationId xmlns:a16="http://schemas.microsoft.com/office/drawing/2014/main" xmlns="" id="{1D31F876-7114-4520-9F57-3B7338C7567A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4" name="Oval 79">
              <a:extLst>
                <a:ext uri="{FF2B5EF4-FFF2-40B4-BE49-F238E27FC236}">
                  <a16:creationId xmlns:a16="http://schemas.microsoft.com/office/drawing/2014/main" xmlns="" id="{B509189E-EEB7-4FA9-86E2-EEDE1812BA80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5" name="Oval 80">
              <a:extLst>
                <a:ext uri="{FF2B5EF4-FFF2-40B4-BE49-F238E27FC236}">
                  <a16:creationId xmlns:a16="http://schemas.microsoft.com/office/drawing/2014/main" xmlns="" id="{ED7653D5-D98F-4514-9164-663DD9BA9E12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6" name="Oval 87">
              <a:extLst>
                <a:ext uri="{FF2B5EF4-FFF2-40B4-BE49-F238E27FC236}">
                  <a16:creationId xmlns:a16="http://schemas.microsoft.com/office/drawing/2014/main" xmlns="" id="{0DEE450D-808A-4AC5-8E5A-30B8BEA1AEEB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7" name="Oval 88">
              <a:extLst>
                <a:ext uri="{FF2B5EF4-FFF2-40B4-BE49-F238E27FC236}">
                  <a16:creationId xmlns:a16="http://schemas.microsoft.com/office/drawing/2014/main" xmlns="" id="{895183D8-A299-446C-A9BF-391384956E6F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8" name="Oval 89">
              <a:extLst>
                <a:ext uri="{FF2B5EF4-FFF2-40B4-BE49-F238E27FC236}">
                  <a16:creationId xmlns:a16="http://schemas.microsoft.com/office/drawing/2014/main" xmlns="" id="{CCA10013-05D0-44E1-96C6-36FBEE78138D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9" name="Oval 90">
              <a:extLst>
                <a:ext uri="{FF2B5EF4-FFF2-40B4-BE49-F238E27FC236}">
                  <a16:creationId xmlns:a16="http://schemas.microsoft.com/office/drawing/2014/main" xmlns="" id="{BDA90FD5-9740-4B4A-8E80-DB62788DC2FD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Oval 91">
              <a:extLst>
                <a:ext uri="{FF2B5EF4-FFF2-40B4-BE49-F238E27FC236}">
                  <a16:creationId xmlns:a16="http://schemas.microsoft.com/office/drawing/2014/main" xmlns="" id="{2C6C2161-0B5F-43C7-8481-24D6BCC44F82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5F9901AF-6090-43F9-B7ED-8003E0172402}"/>
              </a:ext>
            </a:extLst>
          </p:cNvPr>
          <p:cNvGrpSpPr/>
          <p:nvPr/>
        </p:nvGrpSpPr>
        <p:grpSpPr>
          <a:xfrm rot="5400000">
            <a:off x="2526410" y="4117220"/>
            <a:ext cx="219262" cy="323623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53" name="Oval 77">
              <a:extLst>
                <a:ext uri="{FF2B5EF4-FFF2-40B4-BE49-F238E27FC236}">
                  <a16:creationId xmlns:a16="http://schemas.microsoft.com/office/drawing/2014/main" xmlns="" id="{38A52F0E-B274-477D-B79C-375B6F5590A7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4" name="Oval 78">
              <a:extLst>
                <a:ext uri="{FF2B5EF4-FFF2-40B4-BE49-F238E27FC236}">
                  <a16:creationId xmlns:a16="http://schemas.microsoft.com/office/drawing/2014/main" xmlns="" id="{E166BC8D-1FE6-4BCD-8CF1-4CF57CBC0DC4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5" name="Oval 79">
              <a:extLst>
                <a:ext uri="{FF2B5EF4-FFF2-40B4-BE49-F238E27FC236}">
                  <a16:creationId xmlns:a16="http://schemas.microsoft.com/office/drawing/2014/main" xmlns="" id="{FDD29525-81EA-4014-AA33-24A1686DB32B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xmlns="" id="{781AEDB7-7E63-4972-B669-666E8A02449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7" name="Oval 87">
              <a:extLst>
                <a:ext uri="{FF2B5EF4-FFF2-40B4-BE49-F238E27FC236}">
                  <a16:creationId xmlns:a16="http://schemas.microsoft.com/office/drawing/2014/main" xmlns="" id="{52011421-CC53-4CFF-B9EF-A99936506FE7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Oval 88">
              <a:extLst>
                <a:ext uri="{FF2B5EF4-FFF2-40B4-BE49-F238E27FC236}">
                  <a16:creationId xmlns:a16="http://schemas.microsoft.com/office/drawing/2014/main" xmlns="" id="{A9E31D95-B2FE-4C78-B02F-250AA28745ED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9" name="Oval 89">
              <a:extLst>
                <a:ext uri="{FF2B5EF4-FFF2-40B4-BE49-F238E27FC236}">
                  <a16:creationId xmlns:a16="http://schemas.microsoft.com/office/drawing/2014/main" xmlns="" id="{70C759A7-897A-44DC-8BB2-B690AC652F92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0" name="Oval 90">
              <a:extLst>
                <a:ext uri="{FF2B5EF4-FFF2-40B4-BE49-F238E27FC236}">
                  <a16:creationId xmlns:a16="http://schemas.microsoft.com/office/drawing/2014/main" xmlns="" id="{7584D2AC-D115-4B91-8EBD-642E50C86630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1" name="Oval 91">
              <a:extLst>
                <a:ext uri="{FF2B5EF4-FFF2-40B4-BE49-F238E27FC236}">
                  <a16:creationId xmlns:a16="http://schemas.microsoft.com/office/drawing/2014/main" xmlns="" id="{827037EC-B90D-4833-A918-169528D02C21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xmlns="" id="{823C868E-4BEE-4DFD-A202-ADE059902CB9}"/>
              </a:ext>
            </a:extLst>
          </p:cNvPr>
          <p:cNvGrpSpPr/>
          <p:nvPr/>
        </p:nvGrpSpPr>
        <p:grpSpPr>
          <a:xfrm rot="5400000">
            <a:off x="2526410" y="5045851"/>
            <a:ext cx="219262" cy="323623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44" name="Oval 77">
              <a:extLst>
                <a:ext uri="{FF2B5EF4-FFF2-40B4-BE49-F238E27FC236}">
                  <a16:creationId xmlns:a16="http://schemas.microsoft.com/office/drawing/2014/main" xmlns="" id="{551413EA-6604-457C-8CD6-336D640AFC8B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Oval 78">
              <a:extLst>
                <a:ext uri="{FF2B5EF4-FFF2-40B4-BE49-F238E27FC236}">
                  <a16:creationId xmlns:a16="http://schemas.microsoft.com/office/drawing/2014/main" xmlns="" id="{61FA40BF-8C7A-4C88-A888-0536E5FFE1B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6" name="Oval 79">
              <a:extLst>
                <a:ext uri="{FF2B5EF4-FFF2-40B4-BE49-F238E27FC236}">
                  <a16:creationId xmlns:a16="http://schemas.microsoft.com/office/drawing/2014/main" xmlns="" id="{4D0CCB0B-199E-463B-880C-8A233749D596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Oval 80">
              <a:extLst>
                <a:ext uri="{FF2B5EF4-FFF2-40B4-BE49-F238E27FC236}">
                  <a16:creationId xmlns:a16="http://schemas.microsoft.com/office/drawing/2014/main" xmlns="" id="{6D514BEC-F9EA-455C-85F6-204909F70772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Oval 87">
              <a:extLst>
                <a:ext uri="{FF2B5EF4-FFF2-40B4-BE49-F238E27FC236}">
                  <a16:creationId xmlns:a16="http://schemas.microsoft.com/office/drawing/2014/main" xmlns="" id="{818D38F0-55A5-4642-8016-9B255E249F2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9" name="Oval 88">
              <a:extLst>
                <a:ext uri="{FF2B5EF4-FFF2-40B4-BE49-F238E27FC236}">
                  <a16:creationId xmlns:a16="http://schemas.microsoft.com/office/drawing/2014/main" xmlns="" id="{098B6B53-1015-44CB-BEB0-22276B62045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Oval 89">
              <a:extLst>
                <a:ext uri="{FF2B5EF4-FFF2-40B4-BE49-F238E27FC236}">
                  <a16:creationId xmlns:a16="http://schemas.microsoft.com/office/drawing/2014/main" xmlns="" id="{AC316EE6-BF92-4CFD-8D94-310902E905C0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1" name="Oval 90">
              <a:extLst>
                <a:ext uri="{FF2B5EF4-FFF2-40B4-BE49-F238E27FC236}">
                  <a16:creationId xmlns:a16="http://schemas.microsoft.com/office/drawing/2014/main" xmlns="" id="{566D96DB-F76F-4E9F-B993-A1D875E50377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2" name="Oval 91">
              <a:extLst>
                <a:ext uri="{FF2B5EF4-FFF2-40B4-BE49-F238E27FC236}">
                  <a16:creationId xmlns:a16="http://schemas.microsoft.com/office/drawing/2014/main" xmlns="" id="{ED7C0BFE-A059-44CF-8DAC-572C68FF4227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5FE3380-544C-462B-8C45-AEB804FA6926}"/>
              </a:ext>
            </a:extLst>
          </p:cNvPr>
          <p:cNvSpPr txBox="1"/>
          <p:nvPr/>
        </p:nvSpPr>
        <p:spPr>
          <a:xfrm>
            <a:off x="5693029" y="5007325"/>
            <a:ext cx="5762043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조치계획 수립 및 이행 과정은 투명하게 공개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971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 목표를 설정하고 정기적으로 평가하는지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성과평가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)?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69914" y="2276872"/>
            <a:ext cx="100546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목표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세부계획에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따라 성과를 평가하지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담당부서 대상으로만 안전보건 성과를 평가하고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외 부서 및 구성원에 대하여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안전과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관련한 평가를 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부서 및 구성원을 대상으로 안전보건에 관한 성과를 평가하여 인사고과 등에 적절히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활용  하고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다음 연도 목표설정에 반영함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평가 및 개선 자체점검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369914" y="2757570"/>
            <a:ext cx="10027302" cy="2097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따른 안전보건 실행계획 및 내부규정 등에 따라 업무가 이루어지는지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주기적으로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따른 안전보건 실행계획 및 내부규정 등에 따라 업무가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이루어지는지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확인하는 절차를 가지고 그에 따라 확인이 이루어짐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082375"/>
            <a:ext cx="214770" cy="204643"/>
            <a:chOff x="4811367" y="1714547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현장에서 안전보건 실행계획 및 내부규정에 따라 안전보건관리체계가 운영되는지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주기적으로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확인하는지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정기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체계점검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)?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83250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평가 및 개선 자체점검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자체감사 방법 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681824" y="2276872"/>
            <a:ext cx="10828353" cy="318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맑은 고딕" pitchFamily="50" charset="-127"/>
              </a:rPr>
              <a:t> </a:t>
            </a:r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2284410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665" y="2619073"/>
            <a:ext cx="1256519" cy="10388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7666" y="2907158"/>
            <a:ext cx="699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spc="-150" dirty="0" smtClean="0">
                <a:solidFill>
                  <a:srgbClr val="17439C"/>
                </a:solidFill>
                <a:latin typeface="맑은 고딕" pitchFamily="50" charset="-127"/>
                <a:ea typeface="맑은 고딕" pitchFamily="50" charset="-127"/>
              </a:rPr>
              <a:t>자체감사</a:t>
            </a:r>
            <a:endParaRPr lang="ko-KR" altLang="en-US" sz="1000" b="1" i="0" u="none" strike="noStrike" spc="-150" baseline="0" dirty="0" smtClean="0">
              <a:solidFill>
                <a:srgbClr val="17439C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5466694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직사각형 16"/>
          <p:cNvSpPr/>
          <p:nvPr/>
        </p:nvSpPr>
        <p:spPr>
          <a:xfrm>
            <a:off x="3092904" y="2556607"/>
            <a:ext cx="8417273" cy="2427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358775">
              <a:lnSpc>
                <a:spcPct val="120000"/>
              </a:lnSpc>
              <a:spcAft>
                <a:spcPts val="2400"/>
              </a:spcAft>
            </a:pPr>
            <a:r>
              <a:rPr lang="ko-KR" altLang="en-US" sz="19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따른 계획 및 절차대로 이행되고 있는지 정기적으로 점검   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(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180000" indent="-358775">
              <a:lnSpc>
                <a:spcPct val="120000"/>
              </a:lnSpc>
              <a:spcAft>
                <a:spcPts val="2400"/>
              </a:spcAft>
            </a:pPr>
            <a:r>
              <a:rPr lang="ko-KR" altLang="en-US" sz="19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 공정 또는 위험요인에 대한 전문성을 갖춘 자로 </a:t>
            </a:r>
            <a:r>
              <a:rPr lang="ko-KR" altLang="en-US" sz="19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점검팀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9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구성운영</a:t>
            </a:r>
            <a:endParaRPr lang="en-US" altLang="ko-KR" sz="1900" b="1" spc="-150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0000" indent="-358775">
              <a:lnSpc>
                <a:spcPct val="120000"/>
              </a:lnSpc>
              <a:spcAft>
                <a:spcPts val="2400"/>
              </a:spcAft>
            </a:pPr>
            <a:r>
              <a:rPr lang="ko-KR" altLang="en-US" sz="19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전반을 점검하고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면담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서류확인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현장점검 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등을 통해 확인</a:t>
            </a:r>
            <a:endParaRPr lang="en-US" altLang="ko-KR" sz="1900" b="1" spc="-150" dirty="0">
              <a:solidFill>
                <a:srgbClr val="0066A4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57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중대재해처벌법에 </a:t>
            </a:r>
            <a:r>
              <a:rPr lang="ko-KR" altLang="en-US" dirty="0" smtClean="0"/>
              <a:t>명시된 정기점검의무 </a:t>
            </a:r>
            <a:endParaRPr lang="ko-KR" altLang="en-US" dirty="0"/>
          </a:p>
        </p:txBody>
      </p:sp>
      <p:sp>
        <p:nvSpPr>
          <p:cNvPr id="15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103233" y="2332114"/>
            <a:ext cx="9985534" cy="3905198"/>
          </a:xfrm>
          <a:prstGeom prst="roundRect">
            <a:avLst>
              <a:gd name="adj" fmla="val 3363"/>
            </a:avLst>
          </a:prstGeom>
          <a:solidFill>
            <a:schemeClr val="bg1">
              <a:alpha val="80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276661" y="2437722"/>
            <a:ext cx="9924287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개선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업무절차에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따라 유해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위험요인의 확인 및 개선이 이뤄지는지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 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안전보건관리책임자 등이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해당업무를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충실하게 수행하는지 평가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관한 사항에 대하 종사자의 의견을 듣는 절차를 마련하고 해당 절차에 따라 의견청취 및 개선방안을 마련하는지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급박한 위험에 대비한 매뉴얼을 마련하고 이에 따라 조치가 이뤄지는지 점검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➎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업무를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하는 경우 해당 종사자의 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보건확보를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위한 기준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절차가 작동하는지 점검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➏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 관계 법령에 따른 의무를 이행했는지 점검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500"/>
              </a:spcAft>
            </a:pPr>
            <a:r>
              <a:rPr lang="ko-KR" altLang="en-US" sz="15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➐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위험한 작업에 관한 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관한 교육을 실시했는지 점검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시행령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제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5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554798" y="1704148"/>
            <a:ext cx="10027302" cy="508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중대재해처벌법에 명시되어 있는 정기점검의무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372884" y="1917790"/>
            <a:ext cx="214770" cy="204643"/>
            <a:chOff x="4811367" y="1575848"/>
            <a:chExt cx="633490" cy="603617"/>
          </a:xfrm>
        </p:grpSpPr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2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평가 및 개선 자체점검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109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369914" y="2757570"/>
            <a:ext cx="10027302" cy="261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아차사고가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발생 시 현장의 문제점만 조사하여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업무절차 및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자원배정의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적정성 등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근원적인 원인 발굴이 이루어지지 않음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발생 시 현장의 문제점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 뿐만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아니라 안전보건관리체계 전반을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확인하는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 사고의 근원적인 원인을 찾기 위한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특별점검이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이루어지며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통해 사고의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근원적인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원인을 발굴하고 개선함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082375"/>
            <a:ext cx="214770" cy="204643"/>
            <a:chOff x="4811367" y="1714547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중대재해를 포함한 산업재해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발생시 사고의 근원적인 원인을 찾기 위해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안전보건관리체계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전반에 대해 확인하는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특별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체계점검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)?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83250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9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150E020E-9927-4361-BDEA-57B3A1B773EE}"/>
              </a:ext>
            </a:extLst>
          </p:cNvPr>
          <p:cNvGrpSpPr/>
          <p:nvPr/>
        </p:nvGrpSpPr>
        <p:grpSpPr>
          <a:xfrm>
            <a:off x="3056424" y="3006283"/>
            <a:ext cx="6120680" cy="953478"/>
            <a:chOff x="3191814" y="3006283"/>
            <a:chExt cx="6120680" cy="953478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xmlns="" id="{FB3444FB-8DAE-4ADD-AB07-C7C007742AE9}"/>
                </a:ext>
              </a:extLst>
            </p:cNvPr>
            <p:cNvSpPr/>
            <p:nvPr/>
          </p:nvSpPr>
          <p:spPr>
            <a:xfrm>
              <a:off x="3359696" y="3068960"/>
              <a:ext cx="5952798" cy="890801"/>
            </a:xfrm>
            <a:prstGeom prst="roundRect">
              <a:avLst>
                <a:gd name="adj" fmla="val 13741"/>
              </a:avLst>
            </a:prstGeom>
            <a:solidFill>
              <a:srgbClr val="0D3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D0A9479-21D4-4DFD-8A54-88A05F93C8EC}"/>
                </a:ext>
              </a:extLst>
            </p:cNvPr>
            <p:cNvSpPr txBox="1"/>
            <p:nvPr/>
          </p:nvSpPr>
          <p:spPr>
            <a:xfrm>
              <a:off x="4199926" y="3006283"/>
              <a:ext cx="469576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54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경영자 리더십 </a:t>
              </a:r>
              <a:endParaRPr lang="ko-KR" altLang="en-US" sz="54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xmlns="" id="{956FAFDB-DDEA-45DB-8B51-9A7B5B362749}"/>
                </a:ext>
              </a:extLst>
            </p:cNvPr>
            <p:cNvSpPr/>
            <p:nvPr/>
          </p:nvSpPr>
          <p:spPr>
            <a:xfrm>
              <a:off x="3191814" y="3068960"/>
              <a:ext cx="792848" cy="890801"/>
            </a:xfrm>
            <a:prstGeom prst="roundRect">
              <a:avLst>
                <a:gd name="adj" fmla="val 13741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내용 개체 틀 2">
              <a:extLst>
                <a:ext uri="{FF2B5EF4-FFF2-40B4-BE49-F238E27FC236}">
                  <a16:creationId xmlns:a16="http://schemas.microsoft.com/office/drawing/2014/main" xmlns="" id="{9CE090E0-E539-42AC-9DA8-5D74C816ECBD}"/>
                </a:ext>
              </a:extLst>
            </p:cNvPr>
            <p:cNvSpPr txBox="1">
              <a:spLocks/>
            </p:cNvSpPr>
            <p:nvPr/>
          </p:nvSpPr>
          <p:spPr>
            <a:xfrm>
              <a:off x="3366869" y="3207898"/>
              <a:ext cx="514885" cy="60529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000"/>
                </a:lnSpc>
                <a:spcAft>
                  <a:spcPts val="2000"/>
                </a:spcAft>
                <a:buFont typeface="Arial" panose="020B0604020202020204" pitchFamily="34" charset="0"/>
                <a:buNone/>
              </a:pPr>
              <a:r>
                <a:rPr lang="en-US" altLang="ko-KR" sz="3600" dirty="0">
                  <a:solidFill>
                    <a:schemeClr val="bg1"/>
                  </a:solidFill>
                  <a:latin typeface="휴먼둥근헤드라인" pitchFamily="18" charset="-127"/>
                  <a:ea typeface="휴먼둥근헤드라인" pitchFamily="18" charset="-127"/>
                  <a:cs typeface="+mj-cs"/>
                </a:rPr>
                <a:t>1</a:t>
              </a:r>
              <a:endParaRPr lang="ko-KR" altLang="en-US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29A669-8886-493C-AA2A-D35857AC8C10}"/>
              </a:ext>
            </a:extLst>
          </p:cNvPr>
          <p:cNvSpPr txBox="1"/>
          <p:nvPr/>
        </p:nvSpPr>
        <p:spPr>
          <a:xfrm>
            <a:off x="3071664" y="4164320"/>
            <a:ext cx="60960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효과적인 안전보건관리체계를 구축하고 이행하기 위해서는 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경영자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가 확고한 </a:t>
            </a:r>
            <a:r>
              <a:rPr lang="ko-KR" altLang="en-US" sz="16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‘리더십</a:t>
            </a:r>
            <a:r>
              <a:rPr lang="ko-KR" altLang="en-US" sz="1600" b="1" i="0" u="none" strike="noStrike" spc="-150" baseline="0" dirty="0" smtClean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sz="1600" b="1" i="0" u="none" strike="noStrike" spc="-150" baseline="0" dirty="0" smtClean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으로 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비전을 제시하고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인력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시설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장비 등 자원을 제공해야 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996602C1-7900-4B0C-A46A-5E177099B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4667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681824" y="1967370"/>
            <a:ext cx="10828353" cy="441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맑은 고딕" pitchFamily="50" charset="-127"/>
              </a:rPr>
              <a:t> </a:t>
            </a:r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1974908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1247665" y="2424130"/>
            <a:ext cx="1256519" cy="1038854"/>
            <a:chOff x="1108814" y="1782200"/>
            <a:chExt cx="1256519" cy="103885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i="0" u="none" strike="noStrike" spc="-150" baseline="0" dirty="0" smtClean="0">
                  <a:solidFill>
                    <a:srgbClr val="17439C"/>
                  </a:solidFill>
                  <a:latin typeface="맑은 고딕" pitchFamily="50" charset="-127"/>
                  <a:ea typeface="맑은 고딕" pitchFamily="50" charset="-127"/>
                </a:rPr>
                <a:t>특별점검</a:t>
              </a:r>
            </a:p>
          </p:txBody>
        </p:sp>
      </p:grp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6381328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직사각형 15"/>
          <p:cNvSpPr/>
          <p:nvPr/>
        </p:nvSpPr>
        <p:spPr>
          <a:xfrm>
            <a:off x="3457383" y="2279239"/>
            <a:ext cx="439942" cy="3725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endParaRPr lang="en-US" altLang="ko-KR" b="1" spc="-150" dirty="0" smtClean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en-US" altLang="ko-KR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</a:br>
            <a:endParaRPr lang="en-US" altLang="ko-KR" b="1" spc="-150" dirty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endParaRPr lang="en-US" altLang="ko-KR" b="1" spc="-150" dirty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en-US" altLang="ko-KR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</a:br>
            <a:endParaRPr lang="en-US" altLang="ko-KR" b="1" spc="-150" dirty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➎</a:t>
            </a:r>
            <a:endParaRPr lang="en-US" altLang="ko-KR" b="1" spc="-150" dirty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44000" indent="-3587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➏</a:t>
            </a:r>
            <a:endParaRPr lang="en-US" altLang="ko-KR" b="1" spc="-150" dirty="0">
              <a:solidFill>
                <a:srgbClr val="335EAB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 smtClean="0"/>
              <a:t>특별점검 방법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970321" y="4100830"/>
            <a:ext cx="2562525" cy="115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 fontAlgn="base">
              <a:lnSpc>
                <a:spcPct val="150000"/>
              </a:lnSpc>
              <a:spcBef>
                <a:spcPts val="500"/>
              </a:spcBef>
            </a:pP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산업재해가 발생하게 된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원인을 안전보건체계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전반을 점검하여 도출합니다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3903892" y="2343758"/>
            <a:ext cx="1585591" cy="26942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경영자 리더십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256584" y="2276872"/>
            <a:ext cx="6096000" cy="39154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적절한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예산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 등 자원이 배정되어 투입되었는지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위험요인을 사전에 발굴하지 못한 이유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근로자가 위험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요인을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사전에 통보했음에도 불구하고 개선되지 못한 이유 등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사전에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파악되지 않았던 위험요인이었는지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사전파악되지 않은 원인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사전에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파악됐었던 위험요인임에도 그 위험요인이 제거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               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되지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못했던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원인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미작동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사전작업허가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 미포함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급박한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위험임에도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작업중지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등이 작동하지 않았던 원인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        수급인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근로자가 안전보건조치를 충분히 이행하지 못한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       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원인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정보공유 미비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참여소통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부족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감독 부재 등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3903892" y="2817569"/>
            <a:ext cx="1370969" cy="295968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근로자 참여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오각형 27"/>
          <p:cNvSpPr/>
          <p:nvPr/>
        </p:nvSpPr>
        <p:spPr>
          <a:xfrm>
            <a:off x="3903892" y="3583105"/>
            <a:ext cx="1585591" cy="26942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 파악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오각형 28"/>
          <p:cNvSpPr/>
          <p:nvPr/>
        </p:nvSpPr>
        <p:spPr>
          <a:xfrm>
            <a:off x="3903892" y="4051570"/>
            <a:ext cx="2264116" cy="26942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 제거</a:t>
            </a:r>
            <a:r>
              <a:rPr lang="en-US" altLang="ko-KR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통제 등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오각형 29"/>
          <p:cNvSpPr/>
          <p:nvPr/>
        </p:nvSpPr>
        <p:spPr>
          <a:xfrm>
            <a:off x="3903892" y="5115597"/>
            <a:ext cx="1585591" cy="26942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비상조치 계획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오각형 30"/>
          <p:cNvSpPr/>
          <p:nvPr/>
        </p:nvSpPr>
        <p:spPr>
          <a:xfrm>
            <a:off x="3903892" y="5595218"/>
            <a:ext cx="2624156" cy="26942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 안전보건조치</a:t>
            </a: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xmlns="" id="{A91B9E30-8067-4F66-988C-01F814ACE44E}"/>
              </a:ext>
            </a:extLst>
          </p:cNvPr>
          <p:cNvSpPr>
            <a:spLocks noEditPoints="1"/>
          </p:cNvSpPr>
          <p:nvPr/>
        </p:nvSpPr>
        <p:spPr bwMode="auto">
          <a:xfrm>
            <a:off x="1055440" y="3826246"/>
            <a:ext cx="263525" cy="250826"/>
          </a:xfrm>
          <a:custGeom>
            <a:avLst/>
            <a:gdLst>
              <a:gd name="T0" fmla="*/ 1000 w 1318"/>
              <a:gd name="T1" fmla="*/ 1250 h 1256"/>
              <a:gd name="T2" fmla="*/ 954 w 1318"/>
              <a:gd name="T3" fmla="*/ 1239 h 1256"/>
              <a:gd name="T4" fmla="*/ 659 w 1318"/>
              <a:gd name="T5" fmla="*/ 1083 h 1256"/>
              <a:gd name="T6" fmla="*/ 363 w 1318"/>
              <a:gd name="T7" fmla="*/ 1239 h 1256"/>
              <a:gd name="T8" fmla="*/ 258 w 1318"/>
              <a:gd name="T9" fmla="*/ 1231 h 1256"/>
              <a:gd name="T10" fmla="*/ 219 w 1318"/>
              <a:gd name="T11" fmla="*/ 1134 h 1256"/>
              <a:gd name="T12" fmla="*/ 275 w 1318"/>
              <a:gd name="T13" fmla="*/ 805 h 1256"/>
              <a:gd name="T14" fmla="*/ 36 w 1318"/>
              <a:gd name="T15" fmla="*/ 572 h 1256"/>
              <a:gd name="T16" fmla="*/ 11 w 1318"/>
              <a:gd name="T17" fmla="*/ 470 h 1256"/>
              <a:gd name="T18" fmla="*/ 92 w 1318"/>
              <a:gd name="T19" fmla="*/ 402 h 1256"/>
              <a:gd name="T20" fmla="*/ 422 w 1318"/>
              <a:gd name="T21" fmla="*/ 354 h 1256"/>
              <a:gd name="T22" fmla="*/ 569 w 1318"/>
              <a:gd name="T23" fmla="*/ 55 h 1256"/>
              <a:gd name="T24" fmla="*/ 659 w 1318"/>
              <a:gd name="T25" fmla="*/ 0 h 1256"/>
              <a:gd name="T26" fmla="*/ 659 w 1318"/>
              <a:gd name="T27" fmla="*/ 0 h 1256"/>
              <a:gd name="T28" fmla="*/ 748 w 1318"/>
              <a:gd name="T29" fmla="*/ 55 h 1256"/>
              <a:gd name="T30" fmla="*/ 895 w 1318"/>
              <a:gd name="T31" fmla="*/ 354 h 1256"/>
              <a:gd name="T32" fmla="*/ 1225 w 1318"/>
              <a:gd name="T33" fmla="*/ 402 h 1256"/>
              <a:gd name="T34" fmla="*/ 1306 w 1318"/>
              <a:gd name="T35" fmla="*/ 470 h 1256"/>
              <a:gd name="T36" fmla="*/ 1281 w 1318"/>
              <a:gd name="T37" fmla="*/ 572 h 1256"/>
              <a:gd name="T38" fmla="*/ 1042 w 1318"/>
              <a:gd name="T39" fmla="*/ 805 h 1256"/>
              <a:gd name="T40" fmla="*/ 1098 w 1318"/>
              <a:gd name="T41" fmla="*/ 1134 h 1256"/>
              <a:gd name="T42" fmla="*/ 1059 w 1318"/>
              <a:gd name="T43" fmla="*/ 1231 h 1256"/>
              <a:gd name="T44" fmla="*/ 1000 w 1318"/>
              <a:gd name="T45" fmla="*/ 1250 h 1256"/>
              <a:gd name="T46" fmla="*/ 320 w 1318"/>
              <a:gd name="T47" fmla="*/ 570 h 1256"/>
              <a:gd name="T48" fmla="*/ 452 w 1318"/>
              <a:gd name="T49" fmla="*/ 699 h 1256"/>
              <a:gd name="T50" fmla="*/ 480 w 1318"/>
              <a:gd name="T51" fmla="*/ 787 h 1256"/>
              <a:gd name="T52" fmla="*/ 449 w 1318"/>
              <a:gd name="T53" fmla="*/ 968 h 1256"/>
              <a:gd name="T54" fmla="*/ 612 w 1318"/>
              <a:gd name="T55" fmla="*/ 883 h 1256"/>
              <a:gd name="T56" fmla="*/ 705 w 1318"/>
              <a:gd name="T57" fmla="*/ 883 h 1256"/>
              <a:gd name="T58" fmla="*/ 868 w 1318"/>
              <a:gd name="T59" fmla="*/ 968 h 1256"/>
              <a:gd name="T60" fmla="*/ 837 w 1318"/>
              <a:gd name="T61" fmla="*/ 787 h 1256"/>
              <a:gd name="T62" fmla="*/ 865 w 1318"/>
              <a:gd name="T63" fmla="*/ 699 h 1256"/>
              <a:gd name="T64" fmla="*/ 997 w 1318"/>
              <a:gd name="T65" fmla="*/ 570 h 1256"/>
              <a:gd name="T66" fmla="*/ 815 w 1318"/>
              <a:gd name="T67" fmla="*/ 544 h 1256"/>
              <a:gd name="T68" fmla="*/ 740 w 1318"/>
              <a:gd name="T69" fmla="*/ 489 h 1256"/>
              <a:gd name="T70" fmla="*/ 659 w 1318"/>
              <a:gd name="T71" fmla="*/ 324 h 1256"/>
              <a:gd name="T72" fmla="*/ 577 w 1318"/>
              <a:gd name="T73" fmla="*/ 489 h 1256"/>
              <a:gd name="T74" fmla="*/ 502 w 1318"/>
              <a:gd name="T75" fmla="*/ 544 h 1256"/>
              <a:gd name="T76" fmla="*/ 320 w 1318"/>
              <a:gd name="T77" fmla="*/ 57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18" h="1256">
                <a:moveTo>
                  <a:pt x="1000" y="1250"/>
                </a:moveTo>
                <a:cubicBezTo>
                  <a:pt x="984" y="1250"/>
                  <a:pt x="968" y="1246"/>
                  <a:pt x="954" y="1239"/>
                </a:cubicBezTo>
                <a:cubicBezTo>
                  <a:pt x="659" y="1083"/>
                  <a:pt x="659" y="1083"/>
                  <a:pt x="659" y="1083"/>
                </a:cubicBezTo>
                <a:cubicBezTo>
                  <a:pt x="363" y="1239"/>
                  <a:pt x="363" y="1239"/>
                  <a:pt x="363" y="1239"/>
                </a:cubicBezTo>
                <a:cubicBezTo>
                  <a:pt x="330" y="1256"/>
                  <a:pt x="289" y="1253"/>
                  <a:pt x="258" y="1231"/>
                </a:cubicBezTo>
                <a:cubicBezTo>
                  <a:pt x="228" y="1209"/>
                  <a:pt x="212" y="1171"/>
                  <a:pt x="219" y="1134"/>
                </a:cubicBezTo>
                <a:cubicBezTo>
                  <a:pt x="275" y="805"/>
                  <a:pt x="275" y="805"/>
                  <a:pt x="275" y="805"/>
                </a:cubicBezTo>
                <a:cubicBezTo>
                  <a:pt x="36" y="572"/>
                  <a:pt x="36" y="572"/>
                  <a:pt x="36" y="572"/>
                </a:cubicBezTo>
                <a:cubicBezTo>
                  <a:pt x="9" y="546"/>
                  <a:pt x="0" y="506"/>
                  <a:pt x="11" y="470"/>
                </a:cubicBezTo>
                <a:cubicBezTo>
                  <a:pt x="23" y="434"/>
                  <a:pt x="54" y="408"/>
                  <a:pt x="92" y="402"/>
                </a:cubicBezTo>
                <a:cubicBezTo>
                  <a:pt x="422" y="354"/>
                  <a:pt x="422" y="354"/>
                  <a:pt x="422" y="354"/>
                </a:cubicBezTo>
                <a:cubicBezTo>
                  <a:pt x="569" y="55"/>
                  <a:pt x="569" y="55"/>
                  <a:pt x="569" y="55"/>
                </a:cubicBezTo>
                <a:cubicBezTo>
                  <a:pt x="586" y="21"/>
                  <a:pt x="621" y="0"/>
                  <a:pt x="659" y="0"/>
                </a:cubicBezTo>
                <a:cubicBezTo>
                  <a:pt x="659" y="0"/>
                  <a:pt x="659" y="0"/>
                  <a:pt x="659" y="0"/>
                </a:cubicBezTo>
                <a:cubicBezTo>
                  <a:pt x="697" y="0"/>
                  <a:pt x="731" y="21"/>
                  <a:pt x="748" y="55"/>
                </a:cubicBezTo>
                <a:cubicBezTo>
                  <a:pt x="895" y="354"/>
                  <a:pt x="895" y="354"/>
                  <a:pt x="895" y="354"/>
                </a:cubicBezTo>
                <a:cubicBezTo>
                  <a:pt x="1225" y="402"/>
                  <a:pt x="1225" y="402"/>
                  <a:pt x="1225" y="402"/>
                </a:cubicBezTo>
                <a:cubicBezTo>
                  <a:pt x="1263" y="408"/>
                  <a:pt x="1294" y="434"/>
                  <a:pt x="1306" y="470"/>
                </a:cubicBezTo>
                <a:cubicBezTo>
                  <a:pt x="1318" y="506"/>
                  <a:pt x="1308" y="546"/>
                  <a:pt x="1281" y="572"/>
                </a:cubicBezTo>
                <a:cubicBezTo>
                  <a:pt x="1042" y="805"/>
                  <a:pt x="1042" y="805"/>
                  <a:pt x="1042" y="805"/>
                </a:cubicBezTo>
                <a:cubicBezTo>
                  <a:pt x="1098" y="1134"/>
                  <a:pt x="1098" y="1134"/>
                  <a:pt x="1098" y="1134"/>
                </a:cubicBezTo>
                <a:cubicBezTo>
                  <a:pt x="1105" y="1171"/>
                  <a:pt x="1089" y="1209"/>
                  <a:pt x="1059" y="1231"/>
                </a:cubicBezTo>
                <a:cubicBezTo>
                  <a:pt x="1041" y="1244"/>
                  <a:pt x="1021" y="1250"/>
                  <a:pt x="1000" y="1250"/>
                </a:cubicBezTo>
                <a:close/>
                <a:moveTo>
                  <a:pt x="320" y="570"/>
                </a:moveTo>
                <a:cubicBezTo>
                  <a:pt x="452" y="699"/>
                  <a:pt x="452" y="699"/>
                  <a:pt x="452" y="699"/>
                </a:cubicBezTo>
                <a:cubicBezTo>
                  <a:pt x="475" y="722"/>
                  <a:pt x="486" y="755"/>
                  <a:pt x="480" y="787"/>
                </a:cubicBezTo>
                <a:cubicBezTo>
                  <a:pt x="449" y="968"/>
                  <a:pt x="449" y="968"/>
                  <a:pt x="449" y="968"/>
                </a:cubicBezTo>
                <a:cubicBezTo>
                  <a:pt x="612" y="883"/>
                  <a:pt x="612" y="883"/>
                  <a:pt x="612" y="883"/>
                </a:cubicBezTo>
                <a:cubicBezTo>
                  <a:pt x="641" y="867"/>
                  <a:pt x="676" y="867"/>
                  <a:pt x="705" y="883"/>
                </a:cubicBezTo>
                <a:cubicBezTo>
                  <a:pt x="868" y="968"/>
                  <a:pt x="868" y="968"/>
                  <a:pt x="868" y="968"/>
                </a:cubicBezTo>
                <a:cubicBezTo>
                  <a:pt x="837" y="787"/>
                  <a:pt x="837" y="787"/>
                  <a:pt x="837" y="787"/>
                </a:cubicBezTo>
                <a:cubicBezTo>
                  <a:pt x="831" y="755"/>
                  <a:pt x="842" y="722"/>
                  <a:pt x="865" y="699"/>
                </a:cubicBezTo>
                <a:cubicBezTo>
                  <a:pt x="997" y="570"/>
                  <a:pt x="997" y="570"/>
                  <a:pt x="997" y="570"/>
                </a:cubicBezTo>
                <a:cubicBezTo>
                  <a:pt x="815" y="544"/>
                  <a:pt x="815" y="544"/>
                  <a:pt x="815" y="544"/>
                </a:cubicBezTo>
                <a:cubicBezTo>
                  <a:pt x="782" y="539"/>
                  <a:pt x="754" y="519"/>
                  <a:pt x="740" y="489"/>
                </a:cubicBezTo>
                <a:cubicBezTo>
                  <a:pt x="659" y="324"/>
                  <a:pt x="659" y="324"/>
                  <a:pt x="659" y="324"/>
                </a:cubicBezTo>
                <a:cubicBezTo>
                  <a:pt x="577" y="489"/>
                  <a:pt x="577" y="489"/>
                  <a:pt x="577" y="489"/>
                </a:cubicBezTo>
                <a:cubicBezTo>
                  <a:pt x="563" y="519"/>
                  <a:pt x="535" y="539"/>
                  <a:pt x="502" y="544"/>
                </a:cubicBezTo>
                <a:lnTo>
                  <a:pt x="320" y="570"/>
                </a:lnTo>
                <a:close/>
              </a:path>
            </a:pathLst>
          </a:custGeom>
          <a:solidFill>
            <a:srgbClr val="3362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발견된 문제점을 주기적으로 검토하고 개선하는지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69914" y="2276872"/>
            <a:ext cx="10027302" cy="131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관한 문제점 발견 및 개선이 미흡함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발굴된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문제점을 개선하기 위해 조치계획을 수립하고 이에 필요한 자원을 배정함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495C8-AB54-41F9-9EE7-A88BF056A83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7_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평가 및 개선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BE2B884-5529-49B0-9359-15D3D2EC0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평가 및 개선 자체점검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982A9ED-95CF-474C-AB59-523CCCF07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AB896F-2489-49E7-8903-FA2A4E6D434E}"/>
              </a:ext>
            </a:extLst>
          </p:cNvPr>
          <p:cNvSpPr txBox="1"/>
          <p:nvPr/>
        </p:nvSpPr>
        <p:spPr>
          <a:xfrm>
            <a:off x="3647728" y="529516"/>
            <a:ext cx="486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화학</a:t>
            </a:r>
            <a:r>
              <a:rPr lang="en-US" altLang="ko-KR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/</a:t>
            </a:r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소재기업 </a:t>
            </a:r>
            <a:r>
              <a:rPr lang="en-US" altLang="ko-KR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OO</a:t>
            </a:r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社</a:t>
            </a:r>
            <a:endParaRPr lang="ko-KR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73" name="그림 72">
            <a:extLst>
              <a:ext uri="{FF2B5EF4-FFF2-40B4-BE49-F238E27FC236}">
                <a16:creationId xmlns:a16="http://schemas.microsoft.com/office/drawing/2014/main" xmlns="" id="{F4C10313-DAB9-404C-B415-EF65BB6C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37"/>
          <a:stretch/>
        </p:blipFill>
        <p:spPr>
          <a:xfrm flipH="1">
            <a:off x="409984" y="3049839"/>
            <a:ext cx="5686016" cy="38355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6753466-EF27-4D64-A0D9-5C3E70E05F2D}"/>
              </a:ext>
            </a:extLst>
          </p:cNvPr>
          <p:cNvSpPr txBox="1"/>
          <p:nvPr/>
        </p:nvSpPr>
        <p:spPr>
          <a:xfrm>
            <a:off x="1206544" y="1902917"/>
            <a:ext cx="392849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‘자체감사’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ko-KR" altLang="en-US" sz="20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‘내부감사</a:t>
            </a:r>
            <a:r>
              <a:rPr lang="ko-KR" altLang="en-US" sz="20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b="1" spc="-150" dirty="0" err="1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로</a:t>
            </a:r>
            <a:r>
              <a:rPr lang="ko-KR" altLang="en-US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spc="-150" dirty="0">
              <a:solidFill>
                <a:srgbClr val="0066A4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안전관리 수준 제고</a:t>
            </a:r>
          </a:p>
        </p:txBody>
      </p:sp>
      <p:pic>
        <p:nvPicPr>
          <p:cNvPr id="78" name="그림 77">
            <a:extLst>
              <a:ext uri="{FF2B5EF4-FFF2-40B4-BE49-F238E27FC236}">
                <a16:creationId xmlns:a16="http://schemas.microsoft.com/office/drawing/2014/main" xmlns="" id="{4783222C-83C1-4F2C-8FFC-265F29B435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9" b="9551"/>
          <a:stretch/>
        </p:blipFill>
        <p:spPr>
          <a:xfrm>
            <a:off x="3449520" y="2924944"/>
            <a:ext cx="1879789" cy="2122826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xmlns="" id="{9328DA82-943D-4562-8A86-AB7737C68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0" r="9946"/>
          <a:stretch/>
        </p:blipFill>
        <p:spPr>
          <a:xfrm>
            <a:off x="1487614" y="5066130"/>
            <a:ext cx="1656184" cy="1316088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96632F-683F-4971-9CE6-D67FF7979964}"/>
              </a:ext>
            </a:extLst>
          </p:cNvPr>
          <p:cNvSpPr txBox="1"/>
          <p:nvPr/>
        </p:nvSpPr>
        <p:spPr>
          <a:xfrm>
            <a:off x="6741825" y="2516237"/>
            <a:ext cx="37901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관리자급 이상의 업무경력자로 선발</a:t>
            </a:r>
            <a:endParaRPr lang="en-US" altLang="ko-KR" sz="16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전공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자격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자체 감사원 양성교육 이수 등</a:t>
            </a:r>
            <a:endParaRPr lang="en-US" altLang="ko-KR" sz="16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부감사원 활동 후 정감사원 승격</a:t>
            </a:r>
            <a:endParaRPr lang="en-US" altLang="ko-KR" sz="16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현재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14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명의 정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 감사원이 활동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115D60E-EDDB-4ECC-BE68-F2807A476FEF}"/>
              </a:ext>
            </a:extLst>
          </p:cNvPr>
          <p:cNvSpPr txBox="1"/>
          <p:nvPr/>
        </p:nvSpPr>
        <p:spPr>
          <a:xfrm>
            <a:off x="6741825" y="4750112"/>
            <a:ext cx="43249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사업장의 정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부감사원이 분기별 모니터링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작업절차서와 실제 업무의 일치 여부 확인 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산업안전보건법 이상으로 내부 기준 강화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작업절차서에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개선이 필요한 경우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개정담당자의 조사와 승인위원회를 거쳐 개선</a:t>
            </a: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xmlns="" id="{549EE927-8853-4AFA-9CD4-58B40598B5C2}"/>
              </a:ext>
            </a:extLst>
          </p:cNvPr>
          <p:cNvGrpSpPr/>
          <p:nvPr/>
        </p:nvGrpSpPr>
        <p:grpSpPr>
          <a:xfrm>
            <a:off x="6096000" y="1902917"/>
            <a:ext cx="4707440" cy="462603"/>
            <a:chOff x="4440574" y="-2362625"/>
            <a:chExt cx="4707440" cy="462603"/>
          </a:xfrm>
        </p:grpSpPr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7F10573A-9337-473A-9ACD-257C6133A4B0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299A7AC9-B710-423F-BE63-5E6FDF007346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8" name="직사각형 75">
              <a:extLst>
                <a:ext uri="{FF2B5EF4-FFF2-40B4-BE49-F238E27FC236}">
                  <a16:creationId xmlns:a16="http://schemas.microsoft.com/office/drawing/2014/main" xmlns="" id="{F6DE3EED-96FA-43F3-8527-375389A6B203}"/>
                </a:ext>
              </a:extLst>
            </p:cNvPr>
            <p:cNvSpPr/>
            <p:nvPr/>
          </p:nvSpPr>
          <p:spPr>
            <a:xfrm>
              <a:off x="5837162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974996-26E7-4A12-B011-43CA2932553A}"/>
              </a:ext>
            </a:extLst>
          </p:cNvPr>
          <p:cNvSpPr txBox="1"/>
          <p:nvPr/>
        </p:nvSpPr>
        <p:spPr>
          <a:xfrm>
            <a:off x="6867768" y="1915245"/>
            <a:ext cx="35487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역량 있는 내부감사원 양성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FABEA8A-A435-4F60-8D38-74657AC6903C}"/>
              </a:ext>
            </a:extLst>
          </p:cNvPr>
          <p:cNvSpPr txBox="1"/>
          <p:nvPr/>
        </p:nvSpPr>
        <p:spPr>
          <a:xfrm>
            <a:off x="6171291" y="1943401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xmlns="" id="{93593648-BFFC-4248-B3F6-06DA9423188C}"/>
              </a:ext>
            </a:extLst>
          </p:cNvPr>
          <p:cNvGrpSpPr/>
          <p:nvPr/>
        </p:nvGrpSpPr>
        <p:grpSpPr>
          <a:xfrm>
            <a:off x="6096000" y="4194540"/>
            <a:ext cx="4640852" cy="462603"/>
            <a:chOff x="4440574" y="-2362625"/>
            <a:chExt cx="4640852" cy="462603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xmlns="" id="{F090AC6C-3714-44DE-A21F-D23EA5BCF406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6" name="직사각형 75">
              <a:extLst>
                <a:ext uri="{FF2B5EF4-FFF2-40B4-BE49-F238E27FC236}">
                  <a16:creationId xmlns:a16="http://schemas.microsoft.com/office/drawing/2014/main" xmlns="" id="{EB767FD5-3796-4993-95E5-D768FF0C8F39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직사각형 75">
              <a:extLst>
                <a:ext uri="{FF2B5EF4-FFF2-40B4-BE49-F238E27FC236}">
                  <a16:creationId xmlns:a16="http://schemas.microsoft.com/office/drawing/2014/main" xmlns="" id="{92757B83-62AB-48C8-B36B-A71E3B3F7173}"/>
                </a:ext>
              </a:extLst>
            </p:cNvPr>
            <p:cNvSpPr/>
            <p:nvPr/>
          </p:nvSpPr>
          <p:spPr>
            <a:xfrm>
              <a:off x="5770574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D07CE2D-CA37-496A-8815-D56A8ED668EF}"/>
              </a:ext>
            </a:extLst>
          </p:cNvPr>
          <p:cNvSpPr txBox="1"/>
          <p:nvPr/>
        </p:nvSpPr>
        <p:spPr>
          <a:xfrm>
            <a:off x="6867768" y="4206868"/>
            <a:ext cx="3172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자율적 내부감사 실시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825C225-5AFB-4097-B5D5-F9DEC7131413}"/>
              </a:ext>
            </a:extLst>
          </p:cNvPr>
          <p:cNvSpPr txBox="1"/>
          <p:nvPr/>
        </p:nvSpPr>
        <p:spPr>
          <a:xfrm>
            <a:off x="6171291" y="4235024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E5ECBA22-071D-4E2C-A08A-EABF4A31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294" y="6686474"/>
            <a:ext cx="487634" cy="216982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112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40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ADACB873-B1E1-4BCB-8620-4DE984AB76FA}"/>
              </a:ext>
            </a:extLst>
          </p:cNvPr>
          <p:cNvSpPr/>
          <p:nvPr/>
        </p:nvSpPr>
        <p:spPr>
          <a:xfrm>
            <a:off x="357960" y="10716"/>
            <a:ext cx="11446656" cy="64592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96632F-683F-4971-9CE6-D67FF7979964}"/>
              </a:ext>
            </a:extLst>
          </p:cNvPr>
          <p:cNvSpPr txBox="1"/>
          <p:nvPr/>
        </p:nvSpPr>
        <p:spPr>
          <a:xfrm>
            <a:off x="914868" y="1499180"/>
            <a:ext cx="5108296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‘사업장</a:t>
            </a:r>
            <a:r>
              <a:rPr lang="en-US" altLang="ko-KR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부서간 교차감사</a:t>
            </a:r>
            <a:r>
              <a:rPr lang="en-US" altLang="ko-KR" sz="1700" b="1" i="0" u="none" strike="noStrike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(Cross Audit)’ 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시행</a:t>
            </a:r>
          </a:p>
          <a:p>
            <a:pPr marL="179388" indent="-179388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한 사업장에 </a:t>
            </a:r>
            <a:r>
              <a:rPr lang="en-US" altLang="ko-KR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총 </a:t>
            </a:r>
            <a:r>
              <a:rPr lang="en-US" altLang="ko-KR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24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 동안 </a:t>
            </a:r>
            <a:r>
              <a:rPr lang="en-US" altLang="ko-KR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7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 사업장 자체감사</a:t>
            </a: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xmlns="" id="{549EE927-8853-4AFA-9CD4-58B40598B5C2}"/>
              </a:ext>
            </a:extLst>
          </p:cNvPr>
          <p:cNvGrpSpPr/>
          <p:nvPr/>
        </p:nvGrpSpPr>
        <p:grpSpPr>
          <a:xfrm>
            <a:off x="592912" y="908720"/>
            <a:ext cx="5283040" cy="462603"/>
            <a:chOff x="4440574" y="-2362625"/>
            <a:chExt cx="5283040" cy="462603"/>
          </a:xfrm>
        </p:grpSpPr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7F10573A-9337-473A-9ACD-257C6133A4B0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299A7AC9-B710-423F-BE63-5E6FDF007346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6" name="직사각형 75">
              <a:extLst>
                <a:ext uri="{FF2B5EF4-FFF2-40B4-BE49-F238E27FC236}">
                  <a16:creationId xmlns:a16="http://schemas.microsoft.com/office/drawing/2014/main" xmlns="" id="{98BF3177-AB23-4D3D-937B-6E6F319CB6F7}"/>
                </a:ext>
              </a:extLst>
            </p:cNvPr>
            <p:cNvSpPr/>
            <p:nvPr/>
          </p:nvSpPr>
          <p:spPr>
            <a:xfrm>
              <a:off x="6412762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974996-26E7-4A12-B011-43CA2932553A}"/>
              </a:ext>
            </a:extLst>
          </p:cNvPr>
          <p:cNvSpPr txBox="1"/>
          <p:nvPr/>
        </p:nvSpPr>
        <p:spPr>
          <a:xfrm>
            <a:off x="1364680" y="921048"/>
            <a:ext cx="46593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자체감사를 통한 </a:t>
            </a:r>
            <a:r>
              <a:rPr lang="en-US" altLang="ko-KR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개 사업장 안전관리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FABEA8A-A435-4F60-8D38-74657AC6903C}"/>
              </a:ext>
            </a:extLst>
          </p:cNvPr>
          <p:cNvSpPr txBox="1"/>
          <p:nvPr/>
        </p:nvSpPr>
        <p:spPr>
          <a:xfrm>
            <a:off x="668203" y="949204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xmlns="" id="{93593648-BFFC-4248-B3F6-06DA9423188C}"/>
              </a:ext>
            </a:extLst>
          </p:cNvPr>
          <p:cNvGrpSpPr/>
          <p:nvPr/>
        </p:nvGrpSpPr>
        <p:grpSpPr>
          <a:xfrm>
            <a:off x="6220318" y="913108"/>
            <a:ext cx="5370565" cy="462603"/>
            <a:chOff x="4440574" y="-2362625"/>
            <a:chExt cx="5370565" cy="462603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xmlns="" id="{F090AC6C-3714-44DE-A21F-D23EA5BCF406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6" name="직사각형 75">
              <a:extLst>
                <a:ext uri="{FF2B5EF4-FFF2-40B4-BE49-F238E27FC236}">
                  <a16:creationId xmlns:a16="http://schemas.microsoft.com/office/drawing/2014/main" xmlns="" id="{EB767FD5-3796-4993-95E5-D768FF0C8F39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1" name="직사각형 75">
              <a:extLst>
                <a:ext uri="{FF2B5EF4-FFF2-40B4-BE49-F238E27FC236}">
                  <a16:creationId xmlns:a16="http://schemas.microsoft.com/office/drawing/2014/main" xmlns="" id="{0C05C2E7-D421-4384-A18A-A790D4DC87D9}"/>
                </a:ext>
              </a:extLst>
            </p:cNvPr>
            <p:cNvSpPr/>
            <p:nvPr/>
          </p:nvSpPr>
          <p:spPr>
            <a:xfrm>
              <a:off x="6500287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D07CE2D-CA37-496A-8815-D56A8ED668EF}"/>
              </a:ext>
            </a:extLst>
          </p:cNvPr>
          <p:cNvSpPr txBox="1"/>
          <p:nvPr/>
        </p:nvSpPr>
        <p:spPr>
          <a:xfrm>
            <a:off x="6992086" y="925436"/>
            <a:ext cx="45737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 err="1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세이프티</a:t>
            </a:r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 골든 룰 </a:t>
            </a:r>
            <a:r>
              <a:rPr lang="en-US" altLang="ko-KR" b="1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(Safety Golden Rules)</a:t>
            </a:r>
            <a:endParaRPr lang="en-US" altLang="ko-KR" sz="2200" b="1" dirty="0">
              <a:solidFill>
                <a:srgbClr val="5DD5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825C225-5AFB-4097-B5D5-F9DEC7131413}"/>
              </a:ext>
            </a:extLst>
          </p:cNvPr>
          <p:cNvSpPr txBox="1"/>
          <p:nvPr/>
        </p:nvSpPr>
        <p:spPr>
          <a:xfrm>
            <a:off x="6295609" y="953592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04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5B5850A-2253-4C63-8E18-D0F28B13C7FB}"/>
              </a:ext>
            </a:extLst>
          </p:cNvPr>
          <p:cNvSpPr txBox="1"/>
          <p:nvPr/>
        </p:nvSpPr>
        <p:spPr>
          <a:xfrm>
            <a:off x="6429884" y="1663327"/>
            <a:ext cx="489654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임직원이 함께 정하고 엄수를 다짐한 </a:t>
            </a:r>
            <a:r>
              <a:rPr lang="en-US" altLang="ko-KR" sz="1700" b="1" spc="-15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700" b="1" spc="-15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 안전 수칙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9B9AF375-642E-4AFA-849A-1849A7326346}"/>
              </a:ext>
            </a:extLst>
          </p:cNvPr>
          <p:cNvGrpSpPr/>
          <p:nvPr/>
        </p:nvGrpSpPr>
        <p:grpSpPr>
          <a:xfrm>
            <a:off x="6391090" y="2287443"/>
            <a:ext cx="5113019" cy="3875759"/>
            <a:chOff x="6459670" y="2272203"/>
            <a:chExt cx="5113019" cy="387575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4AEDE2A-860D-4961-AA6A-CBD5CCF38DE8}"/>
                </a:ext>
              </a:extLst>
            </p:cNvPr>
            <p:cNvSpPr txBox="1"/>
            <p:nvPr/>
          </p:nvSpPr>
          <p:spPr>
            <a:xfrm>
              <a:off x="6466497" y="2317924"/>
              <a:ext cx="5106192" cy="3670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불안전한 상태를 묵인하고 작업을 실시하지 않는다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 전 안전점검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 후 정리정돈을 실시한다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안전작업허가서는 명확한 책임과 권한 아래에서 승인한다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공정 변경사항은 위험요소를 철저히 파악하고 변경한다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협력업체 안전관리는 절차와 시기를 철저히 준수하여 시행</a:t>
              </a:r>
              <a:endPara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작업에 적합한 안전보호구를 착용하고 작업한다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 </a:t>
              </a:r>
            </a:p>
            <a:p>
              <a:pPr marL="266700" indent="-266700" algn="just">
                <a:lnSpc>
                  <a:spcPct val="150000"/>
                </a:lnSpc>
                <a:spcAft>
                  <a:spcPts val="1500"/>
                </a:spcAft>
                <a:buClr>
                  <a:srgbClr val="0059A9"/>
                </a:buClr>
                <a:buFont typeface="+mj-ea"/>
                <a:buAutoNum type="circleNumDbPlain"/>
              </a:pP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물류 </a:t>
              </a:r>
              <a:r>
                <a:rPr lang="ko-KR" altLang="en-US" sz="15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상하차</a:t>
              </a: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작업 시 작업지휘자 </a:t>
              </a:r>
              <a:r>
                <a:rPr lang="ko-KR" altLang="en-US" sz="15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입회 하에 </a:t>
              </a:r>
              <a:r>
                <a:rPr lang="ko-KR" altLang="en-US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작업한다</a:t>
              </a:r>
              <a:r>
                <a: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xmlns="" id="{3429AD65-3273-431D-BD56-828BFF53874A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227220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xmlns="" id="{EF70F53D-CC28-470A-A583-BC4E326B922E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282588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xmlns="" id="{3BDDB21C-1502-4AF7-A6C1-A26C515ED338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337956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xmlns="" id="{5C4D6D4A-A958-4427-B894-AABC364F899B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393324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xmlns="" id="{A5CD8042-871F-424E-AF91-B9E67B6CC6B4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448692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xmlns="" id="{FB35011D-4623-4BD5-8811-076E7CAB383A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504060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xmlns="" id="{7B88F97E-EE31-4CAC-BBD4-ACE3E827682B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5594283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xmlns="" id="{94510C29-738A-4349-916C-4C1F12971F65}"/>
                </a:ext>
              </a:extLst>
            </p:cNvPr>
            <p:cNvCxnSpPr>
              <a:cxnSpLocks/>
            </p:cNvCxnSpPr>
            <p:nvPr/>
          </p:nvCxnSpPr>
          <p:spPr>
            <a:xfrm>
              <a:off x="6459670" y="6147962"/>
              <a:ext cx="510619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제목 1">
            <a:extLst>
              <a:ext uri="{FF2B5EF4-FFF2-40B4-BE49-F238E27FC236}">
                <a16:creationId xmlns:a16="http://schemas.microsoft.com/office/drawing/2014/main" xmlns="" id="{75384734-7F79-42EA-BCEB-452E09A0637D}"/>
              </a:ext>
            </a:extLst>
          </p:cNvPr>
          <p:cNvSpPr txBox="1">
            <a:spLocks/>
          </p:cNvSpPr>
          <p:nvPr/>
        </p:nvSpPr>
        <p:spPr>
          <a:xfrm>
            <a:off x="119336" y="6661752"/>
            <a:ext cx="2795958" cy="2381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산업재해 예방을 위한 안전보건관리체계 가이드북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9385366-8898-4756-BB6A-2E883D3D0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294" y="6686474"/>
            <a:ext cx="487634" cy="216982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113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CD8BBC75-8CF1-4069-9748-4B6E2EDF5626}"/>
              </a:ext>
            </a:extLst>
          </p:cNvPr>
          <p:cNvGrpSpPr/>
          <p:nvPr/>
        </p:nvGrpSpPr>
        <p:grpSpPr>
          <a:xfrm>
            <a:off x="1260416" y="2292112"/>
            <a:ext cx="4023203" cy="3915263"/>
            <a:chOff x="1245176" y="2365819"/>
            <a:chExt cx="4023203" cy="391526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6CF178D-0F4F-450D-AF23-CE42ED13AC9F}"/>
                </a:ext>
              </a:extLst>
            </p:cNvPr>
            <p:cNvSpPr txBox="1"/>
            <p:nvPr/>
          </p:nvSpPr>
          <p:spPr>
            <a:xfrm>
              <a:off x="2124680" y="2365819"/>
              <a:ext cx="22641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altLang="ko-KR" sz="1600" b="1" spc="-150" dirty="0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[ </a:t>
              </a:r>
              <a:r>
                <a:rPr lang="ko-KR" altLang="en-US" sz="1600" b="1" spc="-150" dirty="0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자체감사 진행과정 </a:t>
              </a:r>
              <a:r>
                <a:rPr lang="en-US" altLang="ko-KR" sz="1600" b="1" spc="-150" dirty="0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]</a:t>
              </a:r>
              <a:endParaRPr lang="ko-KR" altLang="en-US" sz="1600" b="1" spc="-15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xmlns="" id="{F2539838-A10D-4A93-B458-AFF1EAEDE207}"/>
                </a:ext>
              </a:extLst>
            </p:cNvPr>
            <p:cNvGrpSpPr/>
            <p:nvPr/>
          </p:nvGrpSpPr>
          <p:grpSpPr>
            <a:xfrm>
              <a:off x="1245176" y="2742577"/>
              <a:ext cx="4023203" cy="3538505"/>
              <a:chOff x="1199456" y="2742577"/>
              <a:chExt cx="4023203" cy="3538505"/>
            </a:xfrm>
          </p:grpSpPr>
          <p:sp>
            <p:nvSpPr>
              <p:cNvPr id="46" name="화살표: 아래쪽 45">
                <a:extLst>
                  <a:ext uri="{FF2B5EF4-FFF2-40B4-BE49-F238E27FC236}">
                    <a16:creationId xmlns:a16="http://schemas.microsoft.com/office/drawing/2014/main" xmlns="" id="{D60E0578-9C5B-4637-8422-392821CDA798}"/>
                  </a:ext>
                </a:extLst>
              </p:cNvPr>
              <p:cNvSpPr/>
              <p:nvPr/>
            </p:nvSpPr>
            <p:spPr>
              <a:xfrm>
                <a:off x="2915294" y="2982429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4" name="화살표: 아래쪽 63">
                <a:extLst>
                  <a:ext uri="{FF2B5EF4-FFF2-40B4-BE49-F238E27FC236}">
                    <a16:creationId xmlns:a16="http://schemas.microsoft.com/office/drawing/2014/main" xmlns="" id="{A8B9D883-A0DA-4203-A221-D0A37A6C4A13}"/>
                  </a:ext>
                </a:extLst>
              </p:cNvPr>
              <p:cNvSpPr/>
              <p:nvPr/>
            </p:nvSpPr>
            <p:spPr>
              <a:xfrm>
                <a:off x="2915294" y="3501008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3" name="화살표: 아래쪽 72">
                <a:extLst>
                  <a:ext uri="{FF2B5EF4-FFF2-40B4-BE49-F238E27FC236}">
                    <a16:creationId xmlns:a16="http://schemas.microsoft.com/office/drawing/2014/main" xmlns="" id="{2A0A6260-C788-43C7-B63F-AE4616468807}"/>
                  </a:ext>
                </a:extLst>
              </p:cNvPr>
              <p:cNvSpPr/>
              <p:nvPr/>
            </p:nvSpPr>
            <p:spPr>
              <a:xfrm>
                <a:off x="2915294" y="4020304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4" name="화살표: 아래쪽 73">
                <a:extLst>
                  <a:ext uri="{FF2B5EF4-FFF2-40B4-BE49-F238E27FC236}">
                    <a16:creationId xmlns:a16="http://schemas.microsoft.com/office/drawing/2014/main" xmlns="" id="{3805D9CF-E061-4D55-BC2A-6ADC9B208DD5}"/>
                  </a:ext>
                </a:extLst>
              </p:cNvPr>
              <p:cNvSpPr/>
              <p:nvPr/>
            </p:nvSpPr>
            <p:spPr>
              <a:xfrm>
                <a:off x="2915294" y="4556098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7" name="화살표: 아래쪽 76">
                <a:extLst>
                  <a:ext uri="{FF2B5EF4-FFF2-40B4-BE49-F238E27FC236}">
                    <a16:creationId xmlns:a16="http://schemas.microsoft.com/office/drawing/2014/main" xmlns="" id="{B6DE05FB-8B98-431E-B33E-DEF782D9F0CB}"/>
                  </a:ext>
                </a:extLst>
              </p:cNvPr>
              <p:cNvSpPr/>
              <p:nvPr/>
            </p:nvSpPr>
            <p:spPr>
              <a:xfrm>
                <a:off x="2915294" y="5070703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8" name="화살표: 아래쪽 77">
                <a:extLst>
                  <a:ext uri="{FF2B5EF4-FFF2-40B4-BE49-F238E27FC236}">
                    <a16:creationId xmlns:a16="http://schemas.microsoft.com/office/drawing/2014/main" xmlns="" id="{DD877D3E-9EF0-44EE-86F8-94D4D7045E26}"/>
                  </a:ext>
                </a:extLst>
              </p:cNvPr>
              <p:cNvSpPr/>
              <p:nvPr/>
            </p:nvSpPr>
            <p:spPr>
              <a:xfrm>
                <a:off x="2915294" y="5604865"/>
                <a:ext cx="444402" cy="287315"/>
              </a:xfrm>
              <a:prstGeom prst="downArrow">
                <a:avLst>
                  <a:gd name="adj1" fmla="val 53430"/>
                  <a:gd name="adj2" fmla="val 3483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5" name="사각형: 둥근 모서리 54">
                <a:extLst>
                  <a:ext uri="{FF2B5EF4-FFF2-40B4-BE49-F238E27FC236}">
                    <a16:creationId xmlns:a16="http://schemas.microsoft.com/office/drawing/2014/main" xmlns="" id="{A912B506-AE76-40E3-BC8D-8848162BC6B2}"/>
                  </a:ext>
                </a:extLst>
              </p:cNvPr>
              <p:cNvSpPr/>
              <p:nvPr/>
            </p:nvSpPr>
            <p:spPr>
              <a:xfrm>
                <a:off x="1199456" y="3268255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xmlns="" id="{F7235E87-8838-4E63-BCFA-513EA4A59D1A}"/>
                  </a:ext>
                </a:extLst>
              </p:cNvPr>
              <p:cNvSpPr/>
              <p:nvPr/>
            </p:nvSpPr>
            <p:spPr>
              <a:xfrm>
                <a:off x="1199456" y="3798762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xmlns="" id="{F0A4E075-C407-453C-A370-431CF4EAE864}"/>
                  </a:ext>
                </a:extLst>
              </p:cNvPr>
              <p:cNvSpPr/>
              <p:nvPr/>
            </p:nvSpPr>
            <p:spPr>
              <a:xfrm>
                <a:off x="1199456" y="4324429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1" name="사각형: 둥근 모서리 60">
                <a:extLst>
                  <a:ext uri="{FF2B5EF4-FFF2-40B4-BE49-F238E27FC236}">
                    <a16:creationId xmlns:a16="http://schemas.microsoft.com/office/drawing/2014/main" xmlns="" id="{DEC36B53-30C5-4B78-BDEF-4986595742E4}"/>
                  </a:ext>
                </a:extLst>
              </p:cNvPr>
              <p:cNvSpPr/>
              <p:nvPr/>
            </p:nvSpPr>
            <p:spPr>
              <a:xfrm>
                <a:off x="1199456" y="4858011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2" name="사각형: 둥근 모서리 61">
                <a:extLst>
                  <a:ext uri="{FF2B5EF4-FFF2-40B4-BE49-F238E27FC236}">
                    <a16:creationId xmlns:a16="http://schemas.microsoft.com/office/drawing/2014/main" xmlns="" id="{68362BA6-D77F-4F61-AC42-605334EEA44B}"/>
                  </a:ext>
                </a:extLst>
              </p:cNvPr>
              <p:cNvSpPr/>
              <p:nvPr/>
            </p:nvSpPr>
            <p:spPr>
              <a:xfrm>
                <a:off x="1199456" y="5380840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3" name="사각형: 둥근 모서리 62">
                <a:extLst>
                  <a:ext uri="{FF2B5EF4-FFF2-40B4-BE49-F238E27FC236}">
                    <a16:creationId xmlns:a16="http://schemas.microsoft.com/office/drawing/2014/main" xmlns="" id="{2B9B30DC-209D-43B0-ACB7-1EEE8F746F73}"/>
                  </a:ext>
                </a:extLst>
              </p:cNvPr>
              <p:cNvSpPr/>
              <p:nvPr/>
            </p:nvSpPr>
            <p:spPr>
              <a:xfrm>
                <a:off x="1199456" y="5904636"/>
                <a:ext cx="3973456" cy="37644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xmlns="" id="{C95E29C9-AC1C-4BC1-87D0-9DC8D37AC290}"/>
                  </a:ext>
                </a:extLst>
              </p:cNvPr>
              <p:cNvGrpSpPr/>
              <p:nvPr/>
            </p:nvGrpSpPr>
            <p:grpSpPr>
              <a:xfrm>
                <a:off x="1199456" y="2742577"/>
                <a:ext cx="3973456" cy="376469"/>
                <a:chOff x="1199456" y="2742577"/>
                <a:chExt cx="3973456" cy="376469"/>
              </a:xfrm>
            </p:grpSpPr>
            <p:sp>
              <p:nvSpPr>
                <p:cNvPr id="54" name="사각형: 둥근 모서리 53">
                  <a:extLst>
                    <a:ext uri="{FF2B5EF4-FFF2-40B4-BE49-F238E27FC236}">
                      <a16:creationId xmlns:a16="http://schemas.microsoft.com/office/drawing/2014/main" xmlns="" id="{35A178D3-C607-41A3-9985-ECDE516A5153}"/>
                    </a:ext>
                  </a:extLst>
                </p:cNvPr>
                <p:cNvSpPr/>
                <p:nvPr/>
              </p:nvSpPr>
              <p:spPr>
                <a:xfrm>
                  <a:off x="1199456" y="2742600"/>
                  <a:ext cx="3973456" cy="37644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3362B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91" name="자유형: 도형 90">
                  <a:extLst>
                    <a:ext uri="{FF2B5EF4-FFF2-40B4-BE49-F238E27FC236}">
                      <a16:creationId xmlns:a16="http://schemas.microsoft.com/office/drawing/2014/main" xmlns="" id="{34764B16-98C0-41DE-BC99-855B0523273E}"/>
                    </a:ext>
                  </a:extLst>
                </p:cNvPr>
                <p:cNvSpPr/>
                <p:nvPr/>
              </p:nvSpPr>
              <p:spPr>
                <a:xfrm>
                  <a:off x="1199456" y="2742577"/>
                  <a:ext cx="527988" cy="376446"/>
                </a:xfrm>
                <a:custGeom>
                  <a:avLst/>
                  <a:gdLst>
                    <a:gd name="connsiteX0" fmla="*/ 62742 w 527988"/>
                    <a:gd name="connsiteY0" fmla="*/ 0 h 376446"/>
                    <a:gd name="connsiteX1" fmla="*/ 527988 w 527988"/>
                    <a:gd name="connsiteY1" fmla="*/ 0 h 376446"/>
                    <a:gd name="connsiteX2" fmla="*/ 395376 w 527988"/>
                    <a:gd name="connsiteY2" fmla="*/ 376446 h 376446"/>
                    <a:gd name="connsiteX3" fmla="*/ 62742 w 527988"/>
                    <a:gd name="connsiteY3" fmla="*/ 376446 h 376446"/>
                    <a:gd name="connsiteX4" fmla="*/ 0 w 527988"/>
                    <a:gd name="connsiteY4" fmla="*/ 313704 h 376446"/>
                    <a:gd name="connsiteX5" fmla="*/ 0 w 527988"/>
                    <a:gd name="connsiteY5" fmla="*/ 62742 h 376446"/>
                    <a:gd name="connsiteX6" fmla="*/ 62742 w 527988"/>
                    <a:gd name="connsiteY6" fmla="*/ 0 h 37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7988" h="376446">
                      <a:moveTo>
                        <a:pt x="62742" y="0"/>
                      </a:moveTo>
                      <a:lnTo>
                        <a:pt x="527988" y="0"/>
                      </a:lnTo>
                      <a:lnTo>
                        <a:pt x="395376" y="376446"/>
                      </a:lnTo>
                      <a:lnTo>
                        <a:pt x="62742" y="376446"/>
                      </a:lnTo>
                      <a:cubicBezTo>
                        <a:pt x="28091" y="376446"/>
                        <a:pt x="0" y="348355"/>
                        <a:pt x="0" y="313704"/>
                      </a:cubicBezTo>
                      <a:lnTo>
                        <a:pt x="0" y="62742"/>
                      </a:lnTo>
                      <a:cubicBezTo>
                        <a:pt x="0" y="28091"/>
                        <a:pt x="28091" y="0"/>
                        <a:pt x="62742" y="0"/>
                      </a:cubicBezTo>
                      <a:close/>
                    </a:path>
                  </a:pathLst>
                </a:custGeom>
                <a:solidFill>
                  <a:srgbClr val="3362BF"/>
                </a:solidFill>
                <a:ln w="19050">
                  <a:solidFill>
                    <a:srgbClr val="3362B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dirty="0">
                    <a:latin typeface="맑은 고딕" pitchFamily="50" charset="-127"/>
                  </a:endParaRPr>
                </a:p>
              </p:txBody>
            </p:sp>
          </p:grp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xmlns="" id="{7CFA2F44-7DC5-4E4F-8AB1-5A33E989120E}"/>
                  </a:ext>
                </a:extLst>
              </p:cNvPr>
              <p:cNvSpPr/>
              <p:nvPr/>
            </p:nvSpPr>
            <p:spPr>
              <a:xfrm>
                <a:off x="1199456" y="3268255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3" name="자유형: 도형 92">
                <a:extLst>
                  <a:ext uri="{FF2B5EF4-FFF2-40B4-BE49-F238E27FC236}">
                    <a16:creationId xmlns:a16="http://schemas.microsoft.com/office/drawing/2014/main" xmlns="" id="{AFE31205-9D99-432E-8EDC-904CAA2B7D42}"/>
                  </a:ext>
                </a:extLst>
              </p:cNvPr>
              <p:cNvSpPr/>
              <p:nvPr/>
            </p:nvSpPr>
            <p:spPr>
              <a:xfrm>
                <a:off x="1199456" y="3798762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xmlns="" id="{62016D9D-9310-4AB3-96EE-CCBF22B8E2A9}"/>
                  </a:ext>
                </a:extLst>
              </p:cNvPr>
              <p:cNvSpPr/>
              <p:nvPr/>
            </p:nvSpPr>
            <p:spPr>
              <a:xfrm>
                <a:off x="1199456" y="4324429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xmlns="" id="{A24DFA39-FD5C-430E-9DA5-94EC45BF88D6}"/>
                  </a:ext>
                </a:extLst>
              </p:cNvPr>
              <p:cNvSpPr/>
              <p:nvPr/>
            </p:nvSpPr>
            <p:spPr>
              <a:xfrm>
                <a:off x="1199456" y="4858011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xmlns="" id="{D3DC31D1-06B7-4C86-8B6C-B31A483E2C89}"/>
                  </a:ext>
                </a:extLst>
              </p:cNvPr>
              <p:cNvSpPr/>
              <p:nvPr/>
            </p:nvSpPr>
            <p:spPr>
              <a:xfrm>
                <a:off x="1199456" y="5378897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xmlns="" id="{430FBB2E-26A7-4F16-A9CB-6BD8C5E2C2D1}"/>
                  </a:ext>
                </a:extLst>
              </p:cNvPr>
              <p:cNvSpPr/>
              <p:nvPr/>
            </p:nvSpPr>
            <p:spPr>
              <a:xfrm>
                <a:off x="1199456" y="5904636"/>
                <a:ext cx="527988" cy="376446"/>
              </a:xfrm>
              <a:custGeom>
                <a:avLst/>
                <a:gdLst>
                  <a:gd name="connsiteX0" fmla="*/ 62742 w 527988"/>
                  <a:gd name="connsiteY0" fmla="*/ 0 h 376446"/>
                  <a:gd name="connsiteX1" fmla="*/ 527988 w 527988"/>
                  <a:gd name="connsiteY1" fmla="*/ 0 h 376446"/>
                  <a:gd name="connsiteX2" fmla="*/ 395376 w 527988"/>
                  <a:gd name="connsiteY2" fmla="*/ 376446 h 376446"/>
                  <a:gd name="connsiteX3" fmla="*/ 62742 w 527988"/>
                  <a:gd name="connsiteY3" fmla="*/ 376446 h 376446"/>
                  <a:gd name="connsiteX4" fmla="*/ 0 w 527988"/>
                  <a:gd name="connsiteY4" fmla="*/ 313704 h 376446"/>
                  <a:gd name="connsiteX5" fmla="*/ 0 w 527988"/>
                  <a:gd name="connsiteY5" fmla="*/ 62742 h 376446"/>
                  <a:gd name="connsiteX6" fmla="*/ 62742 w 527988"/>
                  <a:gd name="connsiteY6" fmla="*/ 0 h 37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988" h="376446">
                    <a:moveTo>
                      <a:pt x="62742" y="0"/>
                    </a:moveTo>
                    <a:lnTo>
                      <a:pt x="527988" y="0"/>
                    </a:lnTo>
                    <a:lnTo>
                      <a:pt x="395376" y="376446"/>
                    </a:lnTo>
                    <a:lnTo>
                      <a:pt x="62742" y="376446"/>
                    </a:lnTo>
                    <a:cubicBezTo>
                      <a:pt x="28091" y="376446"/>
                      <a:pt x="0" y="348355"/>
                      <a:pt x="0" y="313704"/>
                    </a:cubicBezTo>
                    <a:lnTo>
                      <a:pt x="0" y="62742"/>
                    </a:lnTo>
                    <a:cubicBezTo>
                      <a:pt x="0" y="28091"/>
                      <a:pt x="28091" y="0"/>
                      <a:pt x="62742" y="0"/>
                    </a:cubicBezTo>
                    <a:close/>
                  </a:path>
                </a:pathLst>
              </a:custGeom>
              <a:solidFill>
                <a:srgbClr val="3362BF"/>
              </a:solidFill>
              <a:ln w="19050">
                <a:solidFill>
                  <a:srgbClr val="3362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954EAB67-96E5-4D33-9900-87FECAFBE4D2}"/>
                  </a:ext>
                </a:extLst>
              </p:cNvPr>
              <p:cNvSpPr txBox="1"/>
              <p:nvPr/>
            </p:nvSpPr>
            <p:spPr>
              <a:xfrm>
                <a:off x="1285779" y="2750428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1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510B9275-6C0A-4FA8-B4DD-FF33D1014662}"/>
                  </a:ext>
                </a:extLst>
              </p:cNvPr>
              <p:cNvSpPr txBox="1"/>
              <p:nvPr/>
            </p:nvSpPr>
            <p:spPr>
              <a:xfrm>
                <a:off x="1285779" y="3268092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2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5E5B607D-0B7A-49AD-A15F-C0C6CAAF7E9B}"/>
                  </a:ext>
                </a:extLst>
              </p:cNvPr>
              <p:cNvSpPr txBox="1"/>
              <p:nvPr/>
            </p:nvSpPr>
            <p:spPr>
              <a:xfrm>
                <a:off x="1285779" y="3807313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3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1436F22D-A74E-437C-826C-448777537826}"/>
                  </a:ext>
                </a:extLst>
              </p:cNvPr>
              <p:cNvSpPr txBox="1"/>
              <p:nvPr/>
            </p:nvSpPr>
            <p:spPr>
              <a:xfrm>
                <a:off x="1285779" y="4330423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4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9BC0A11E-F0DD-4F6A-B373-70CB260FD52C}"/>
                  </a:ext>
                </a:extLst>
              </p:cNvPr>
              <p:cNvSpPr txBox="1"/>
              <p:nvPr/>
            </p:nvSpPr>
            <p:spPr>
              <a:xfrm>
                <a:off x="1285779" y="4856113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5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CDCC96E9-D39A-4ACB-A0D3-538089C9F933}"/>
                  </a:ext>
                </a:extLst>
              </p:cNvPr>
              <p:cNvSpPr txBox="1"/>
              <p:nvPr/>
            </p:nvSpPr>
            <p:spPr>
              <a:xfrm>
                <a:off x="1285779" y="5386011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6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27E1FA03-E290-4AB1-895A-A52266BAAEB6}"/>
                  </a:ext>
                </a:extLst>
              </p:cNvPr>
              <p:cNvSpPr txBox="1"/>
              <p:nvPr/>
            </p:nvSpPr>
            <p:spPr>
              <a:xfrm>
                <a:off x="1285779" y="5899800"/>
                <a:ext cx="2941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00"/>
                  </a:spcAft>
                </a:pPr>
                <a:r>
                  <a:rPr lang="en-US" altLang="ko-KR" dirty="0">
                    <a:solidFill>
                      <a:schemeClr val="bg1"/>
                    </a:solidFill>
                    <a:latin typeface="휴먼엑스포" pitchFamily="18" charset="-127"/>
                    <a:ea typeface="휴먼엑스포" pitchFamily="18" charset="-127"/>
                  </a:rPr>
                  <a:t>7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B68141FA-5D58-4114-9BBC-E8894F633837}"/>
                  </a:ext>
                </a:extLst>
              </p:cNvPr>
              <p:cNvSpPr txBox="1"/>
              <p:nvPr/>
            </p:nvSpPr>
            <p:spPr>
              <a:xfrm>
                <a:off x="1719832" y="2772653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서류 분석</a:t>
                </a:r>
                <a:r>
                  <a:rPr lang="en-US" altLang="ko-KR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현장확인 ⇒ 지침 준수 여부 파악</a:t>
                </a:r>
                <a:endParaRPr lang="en-US" altLang="ko-KR" sz="15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0ECBBF08-445E-457A-B579-B808EB9E4159}"/>
                  </a:ext>
                </a:extLst>
              </p:cNvPr>
              <p:cNvSpPr txBox="1"/>
              <p:nvPr/>
            </p:nvSpPr>
            <p:spPr>
              <a:xfrm>
                <a:off x="1719832" y="3291175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최근 </a:t>
                </a:r>
                <a:r>
                  <a:rPr lang="en-US" altLang="ko-KR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3</a:t>
                </a: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년간의 결과 비교</a:t>
                </a:r>
                <a:r>
                  <a:rPr lang="en-US" altLang="ko-KR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·</a:t>
                </a: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분석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A84B0C43-1059-43BE-AA0C-F9AFADD73340}"/>
                  </a:ext>
                </a:extLst>
              </p:cNvPr>
              <p:cNvSpPr txBox="1"/>
              <p:nvPr/>
            </p:nvSpPr>
            <p:spPr>
              <a:xfrm>
                <a:off x="1719832" y="3828857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전년도 </a:t>
                </a:r>
                <a:r>
                  <a:rPr lang="ko-KR" altLang="en-US" sz="15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지적사항</a:t>
                </a: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</a:t>
                </a:r>
                <a:r>
                  <a:rPr lang="ko-KR" altLang="en-US" sz="15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개선율</a:t>
                </a: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체크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xmlns="" id="{A1417896-4FA2-4D0B-A69F-DC039418F179}"/>
                  </a:ext>
                </a:extLst>
              </p:cNvPr>
              <p:cNvSpPr txBox="1"/>
              <p:nvPr/>
            </p:nvSpPr>
            <p:spPr>
              <a:xfrm>
                <a:off x="1719832" y="4344867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평가점수 하락 항목 중점관리계획 수립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F218FC0B-F7EB-43D7-B3FD-2959E7413251}"/>
                  </a:ext>
                </a:extLst>
              </p:cNvPr>
              <p:cNvSpPr txBox="1"/>
              <p:nvPr/>
            </p:nvSpPr>
            <p:spPr>
              <a:xfrm>
                <a:off x="1719832" y="5929810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개선 필요 사업장은 즉시 개선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xmlns="" id="{9A0405F2-012D-4A49-804D-C95834E52A94}"/>
                  </a:ext>
                </a:extLst>
              </p:cNvPr>
              <p:cNvSpPr txBox="1"/>
              <p:nvPr/>
            </p:nvSpPr>
            <p:spPr>
              <a:xfrm>
                <a:off x="1719832" y="5396642"/>
                <a:ext cx="3502827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모든 사업장과 자체감사 보고서 공유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839D5194-270D-4585-B4AC-7AD173F495CC}"/>
                  </a:ext>
                </a:extLst>
              </p:cNvPr>
              <p:cNvSpPr txBox="1"/>
              <p:nvPr/>
            </p:nvSpPr>
            <p:spPr>
              <a:xfrm>
                <a:off x="1719833" y="4889941"/>
                <a:ext cx="182082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400"/>
                  </a:spcAft>
                </a:pPr>
                <a:r>
                  <a:rPr lang="ko-KR" altLang="en-US" sz="15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보고서 작성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981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257EE9EA-A10B-4F98-A4F9-EFE87C8F1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" y="0"/>
            <a:ext cx="12192000" cy="6858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xmlns="" id="{EE0D8598-1D08-4D23-8DE4-0F41EA6ACF82}"/>
              </a:ext>
            </a:extLst>
          </p:cNvPr>
          <p:cNvSpPr txBox="1">
            <a:spLocks/>
          </p:cNvSpPr>
          <p:nvPr/>
        </p:nvSpPr>
        <p:spPr>
          <a:xfrm>
            <a:off x="-12001" y="1916832"/>
            <a:ext cx="2662908" cy="2862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1400" dirty="0" smtClean="0">
                <a:solidFill>
                  <a:srgbClr val="17439C"/>
                </a:solidFill>
                <a:latin typeface="휴먼엑스포" pitchFamily="18" charset="-127"/>
                <a:ea typeface="휴먼엑스포" pitchFamily="18" charset="-127"/>
              </a:rPr>
              <a:t>안전보건관리체계 구축 가이드</a:t>
            </a:r>
            <a:endParaRPr lang="ko-KR" altLang="en-US" sz="1400" dirty="0">
              <a:solidFill>
                <a:srgbClr val="17439C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DE7FC-1623-445E-866A-C876E2C2538C}"/>
              </a:ext>
            </a:extLst>
          </p:cNvPr>
          <p:cNvSpPr txBox="1"/>
          <p:nvPr/>
        </p:nvSpPr>
        <p:spPr>
          <a:xfrm>
            <a:off x="361474" y="69269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떨어짐</a:t>
            </a:r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1E165-2BAC-4685-9463-5FE04E774DFC}"/>
              </a:ext>
            </a:extLst>
          </p:cNvPr>
          <p:cNvSpPr txBox="1"/>
          <p:nvPr/>
        </p:nvSpPr>
        <p:spPr>
          <a:xfrm>
            <a:off x="3274544" y="4796207"/>
            <a:ext cx="3541536" cy="108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안전한 통로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미설치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관리감독자의 사전 안전점검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미실시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안전모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안전대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등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개인보호구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미착용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FF447E-6FD5-4029-AD99-03B410E169A5}"/>
              </a:ext>
            </a:extLst>
          </p:cNvPr>
          <p:cNvSpPr txBox="1"/>
          <p:nvPr/>
        </p:nvSpPr>
        <p:spPr>
          <a:xfrm>
            <a:off x="7248128" y="4742195"/>
            <a:ext cx="4320480" cy="172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시스템비계 설치 등을 통한 안전한 통로 확보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기본 안전수칙에 대한 정기적인 교육 실시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개인보호구 착용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전 안전미팅 활동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(TBM)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전 관리감독자의 사전 안전점검 실시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E1D13D-0DF6-4E5A-8479-B19917E8DA87}"/>
              </a:ext>
            </a:extLst>
          </p:cNvPr>
          <p:cNvSpPr txBox="1"/>
          <p:nvPr/>
        </p:nvSpPr>
        <p:spPr>
          <a:xfrm>
            <a:off x="649506" y="1523693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’20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4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328</a:t>
            </a:r>
            <a:r>
              <a:rPr lang="ko-KR" altLang="en-US" sz="24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떨어짐 사고로 사망</a:t>
            </a:r>
            <a:endParaRPr lang="ko-KR" altLang="en-US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F315CEF9-B3F6-4133-9A88-B418CC410D4B}"/>
              </a:ext>
            </a:extLst>
          </p:cNvPr>
          <p:cNvSpPr/>
          <p:nvPr/>
        </p:nvSpPr>
        <p:spPr>
          <a:xfrm rot="16200000">
            <a:off x="4917109" y="2023022"/>
            <a:ext cx="358978" cy="4879123"/>
          </a:xfrm>
          <a:prstGeom prst="roundRect">
            <a:avLst>
              <a:gd name="adj" fmla="val 5000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A6120DAE-6A7D-4E9C-A6F1-4F9EBAD00A20}"/>
              </a:ext>
            </a:extLst>
          </p:cNvPr>
          <p:cNvSpPr/>
          <p:nvPr/>
        </p:nvSpPr>
        <p:spPr>
          <a:xfrm rot="16200000">
            <a:off x="1699259" y="3341676"/>
            <a:ext cx="358978" cy="2241815"/>
          </a:xfrm>
          <a:prstGeom prst="roundRect">
            <a:avLst>
              <a:gd name="adj" fmla="val 5000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80B74CC9-DBBA-4F78-A577-5638195C1753}"/>
              </a:ext>
            </a:extLst>
          </p:cNvPr>
          <p:cNvSpPr/>
          <p:nvPr/>
        </p:nvSpPr>
        <p:spPr>
          <a:xfrm>
            <a:off x="816705" y="4342784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C91CA1-4046-4F00-A1E3-ECCE32B06E15}"/>
              </a:ext>
            </a:extLst>
          </p:cNvPr>
          <p:cNvSpPr txBox="1"/>
          <p:nvPr/>
        </p:nvSpPr>
        <p:spPr>
          <a:xfrm>
            <a:off x="1206383" y="4263417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 진단 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xmlns="" id="{B9E98ABB-1D2C-4807-B0DD-A8E0B1A5AE85}"/>
              </a:ext>
            </a:extLst>
          </p:cNvPr>
          <p:cNvSpPr/>
          <p:nvPr/>
        </p:nvSpPr>
        <p:spPr>
          <a:xfrm rot="16200000">
            <a:off x="9212384" y="1997817"/>
            <a:ext cx="358978" cy="49295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C780D8-FBCC-43A3-8CD0-73374F66312E}"/>
              </a:ext>
            </a:extLst>
          </p:cNvPr>
          <p:cNvSpPr txBox="1"/>
          <p:nvPr/>
        </p:nvSpPr>
        <p:spPr>
          <a:xfrm>
            <a:off x="4274458" y="4276722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사고 원인 </a:t>
            </a: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A49DA30A-21E6-4D30-9267-81E39D5212BE}"/>
              </a:ext>
            </a:extLst>
          </p:cNvPr>
          <p:cNvSpPr/>
          <p:nvPr/>
        </p:nvSpPr>
        <p:spPr>
          <a:xfrm>
            <a:off x="6993295" y="4342784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ED6BD9-133F-455C-BA2E-9ACE37F5C46B}"/>
              </a:ext>
            </a:extLst>
          </p:cNvPr>
          <p:cNvSpPr txBox="1"/>
          <p:nvPr/>
        </p:nvSpPr>
        <p:spPr>
          <a:xfrm>
            <a:off x="8079234" y="4276722"/>
            <a:ext cx="252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재해예방 대책 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28603D4C-1508-4D7C-AEB5-8EBAE79C8141}"/>
              </a:ext>
            </a:extLst>
          </p:cNvPr>
          <p:cNvSpPr/>
          <p:nvPr/>
        </p:nvSpPr>
        <p:spPr>
          <a:xfrm rot="5400000">
            <a:off x="7059905" y="4401322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xmlns="" id="{08934C03-DCE1-45AA-A734-AFBE6F765A4A}"/>
              </a:ext>
            </a:extLst>
          </p:cNvPr>
          <p:cNvSpPr/>
          <p:nvPr/>
        </p:nvSpPr>
        <p:spPr>
          <a:xfrm>
            <a:off x="3431704" y="945035"/>
            <a:ext cx="7689241" cy="3096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AF2EC0-37D4-4728-90F8-718F05233A5C}"/>
              </a:ext>
            </a:extLst>
          </p:cNvPr>
          <p:cNvSpPr txBox="1"/>
          <p:nvPr/>
        </p:nvSpPr>
        <p:spPr>
          <a:xfrm>
            <a:off x="3746156" y="1704220"/>
            <a:ext cx="7174200" cy="215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2021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타운하우스 신축공사 현장에서 외벽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마감작업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진행</a:t>
            </a:r>
            <a:endParaRPr lang="en-US" altLang="ko-KR" sz="1600" b="1" i="0" u="none" strike="noStrike" spc="-12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강관비계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작업발판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단에서 발판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상부구간의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미장작업을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완료한 후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발판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하부구간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작업을 위해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단으로 이동하던 중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높이 약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5.7m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아래의 바닥으로 추락하여 사망</a:t>
            </a:r>
            <a:endParaRPr lang="en-US" altLang="ko-KR" sz="1600" b="1" i="0" u="none" strike="noStrike" spc="-12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작업발판으로 사용한 </a:t>
            </a:r>
            <a:r>
              <a:rPr lang="ko-KR" altLang="en-US" sz="1600" b="1" i="0" u="none" strike="noStrike" spc="-120" baseline="0" dirty="0" err="1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강관비계는</a:t>
            </a:r>
            <a:r>
              <a:rPr lang="ko-KR" altLang="en-US" sz="1600" b="1" i="0" u="none" strike="noStrike" spc="-120" baseline="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틈새가 넓어 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추락 위험이 높았고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20" dirty="0" err="1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작업발판</a:t>
            </a:r>
            <a:r>
              <a:rPr lang="ko-KR" altLang="en-US" sz="1600" b="1" spc="-12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간 이동 통로가 없어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안전난간에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매달려 이동한 것으로 밝혀짐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182563" marR="2200" indent="-182563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확인결과 작업자는 </a:t>
            </a:r>
            <a:r>
              <a:rPr lang="ko-KR" altLang="en-US" sz="1600" b="1" spc="-12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안전모도 착용하지 않았음</a:t>
            </a: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5E02B757-1901-4847-88A2-3E354C46DCFA}"/>
              </a:ext>
            </a:extLst>
          </p:cNvPr>
          <p:cNvCxnSpPr>
            <a:cxnSpLocks/>
          </p:cNvCxnSpPr>
          <p:nvPr/>
        </p:nvCxnSpPr>
        <p:spPr>
          <a:xfrm>
            <a:off x="3431704" y="946091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7C377B7F-F639-464B-A7F3-B43D73131BE7}"/>
              </a:ext>
            </a:extLst>
          </p:cNvPr>
          <p:cNvCxnSpPr>
            <a:cxnSpLocks/>
          </p:cNvCxnSpPr>
          <p:nvPr/>
        </p:nvCxnSpPr>
        <p:spPr>
          <a:xfrm>
            <a:off x="3431704" y="4035544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육각형 71">
            <a:extLst>
              <a:ext uri="{FF2B5EF4-FFF2-40B4-BE49-F238E27FC236}">
                <a16:creationId xmlns:a16="http://schemas.microsoft.com/office/drawing/2014/main" xmlns="" id="{9B9D9F68-37D9-4554-9AF5-A5B1E63FCA19}"/>
              </a:ext>
            </a:extLst>
          </p:cNvPr>
          <p:cNvSpPr/>
          <p:nvPr/>
        </p:nvSpPr>
        <p:spPr>
          <a:xfrm>
            <a:off x="6177635" y="772869"/>
            <a:ext cx="2078605" cy="351999"/>
          </a:xfrm>
          <a:prstGeom prst="hexagon">
            <a:avLst>
              <a:gd name="adj" fmla="val 45830"/>
              <a:gd name="vf" fmla="val 11547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174D0DC-C238-4208-A4B9-A99BA2DF58EE}"/>
              </a:ext>
            </a:extLst>
          </p:cNvPr>
          <p:cNvSpPr txBox="1"/>
          <p:nvPr/>
        </p:nvSpPr>
        <p:spPr>
          <a:xfrm>
            <a:off x="6561453" y="748813"/>
            <a:ext cx="1310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150" dirty="0" smtClean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사고 개요</a:t>
            </a:r>
            <a:endParaRPr lang="ko-KR" altLang="en-US" sz="2000" b="1" kern="0" spc="-150" dirty="0"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42687C5-CF1C-4EB5-BAFD-EF1E15F28748}"/>
              </a:ext>
            </a:extLst>
          </p:cNvPr>
          <p:cNvSpPr txBox="1"/>
          <p:nvPr/>
        </p:nvSpPr>
        <p:spPr>
          <a:xfrm>
            <a:off x="4303391" y="12217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방심이 부른 추락사고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밧줄에 매달린 생명이 위태롭다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endParaRPr lang="ko-KR" altLang="en-US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5" name="슬라이드 번호 개체 틀 1">
            <a:extLst>
              <a:ext uri="{FF2B5EF4-FFF2-40B4-BE49-F238E27FC236}">
                <a16:creationId xmlns:a16="http://schemas.microsoft.com/office/drawing/2014/main" xmlns="" id="{930F4BA0-E430-40BF-9EC3-79EDD70A1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42728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DE7FC-1623-445E-866A-C876E2C2538C}"/>
              </a:ext>
            </a:extLst>
          </p:cNvPr>
          <p:cNvSpPr txBox="1"/>
          <p:nvPr/>
        </p:nvSpPr>
        <p:spPr>
          <a:xfrm>
            <a:off x="361474" y="69269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끼임</a:t>
            </a:r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1E165-2BAC-4685-9463-5FE04E774DFC}"/>
              </a:ext>
            </a:extLst>
          </p:cNvPr>
          <p:cNvSpPr txBox="1"/>
          <p:nvPr/>
        </p:nvSpPr>
        <p:spPr>
          <a:xfrm>
            <a:off x="3274544" y="5134937"/>
            <a:ext cx="3541536" cy="136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유지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보수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 시 전원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미차단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</a:t>
            </a:r>
            <a:r>
              <a:rPr lang="en-US" altLang="ko-KR" sz="1600" b="1" i="0" u="none" strike="noStrike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Lock Out Tag Out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」 또는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「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작업허가제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」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미실시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부재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FF447E-6FD5-4029-AD99-03B410E169A5}"/>
              </a:ext>
            </a:extLst>
          </p:cNvPr>
          <p:cNvSpPr txBox="1"/>
          <p:nvPr/>
        </p:nvSpPr>
        <p:spPr>
          <a:xfrm>
            <a:off x="7248128" y="5077325"/>
            <a:ext cx="4464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 준수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전원차단 후 점검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기본 안전수칙에 대한 정기교육 실시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</a:t>
            </a:r>
            <a:r>
              <a:rPr lang="en-US" altLang="ko-KR" sz="1600" b="1" i="0" u="none" strike="noStrike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Lock Out Tag Out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」 또는 「작업허가제」 도입 </a:t>
            </a:r>
          </a:p>
          <a:p>
            <a:pPr>
              <a:lnSpc>
                <a:spcPts val="2100"/>
              </a:lnSpc>
              <a:spcAft>
                <a:spcPts val="8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i="0" u="none" strike="noStrike" spc="-15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 배치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E1D13D-0DF6-4E5A-8479-B19917E8DA87}"/>
              </a:ext>
            </a:extLst>
          </p:cNvPr>
          <p:cNvSpPr txBox="1"/>
          <p:nvPr/>
        </p:nvSpPr>
        <p:spPr>
          <a:xfrm>
            <a:off x="649506" y="1523693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’20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98</a:t>
            </a:r>
            <a:r>
              <a:rPr lang="ko-KR" altLang="en-US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끼임 사고로 사망</a:t>
            </a:r>
            <a:endParaRPr lang="ko-KR" altLang="en-US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F315CEF9-B3F6-4133-9A88-B418CC410D4B}"/>
              </a:ext>
            </a:extLst>
          </p:cNvPr>
          <p:cNvSpPr/>
          <p:nvPr/>
        </p:nvSpPr>
        <p:spPr>
          <a:xfrm rot="16200000">
            <a:off x="4917109" y="2372672"/>
            <a:ext cx="358978" cy="4879123"/>
          </a:xfrm>
          <a:prstGeom prst="roundRect">
            <a:avLst>
              <a:gd name="adj" fmla="val 5000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A6120DAE-6A7D-4E9C-A6F1-4F9EBAD00A20}"/>
              </a:ext>
            </a:extLst>
          </p:cNvPr>
          <p:cNvSpPr/>
          <p:nvPr/>
        </p:nvSpPr>
        <p:spPr>
          <a:xfrm rot="16200000">
            <a:off x="1699259" y="3691326"/>
            <a:ext cx="358978" cy="2241815"/>
          </a:xfrm>
          <a:prstGeom prst="roundRect">
            <a:avLst>
              <a:gd name="adj" fmla="val 5000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80B74CC9-DBBA-4F78-A577-5638195C1753}"/>
              </a:ext>
            </a:extLst>
          </p:cNvPr>
          <p:cNvSpPr/>
          <p:nvPr/>
        </p:nvSpPr>
        <p:spPr>
          <a:xfrm>
            <a:off x="816705" y="4692434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C91CA1-4046-4F00-A1E3-ECCE32B06E15}"/>
              </a:ext>
            </a:extLst>
          </p:cNvPr>
          <p:cNvSpPr txBox="1"/>
          <p:nvPr/>
        </p:nvSpPr>
        <p:spPr>
          <a:xfrm>
            <a:off x="1206383" y="4613067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 진단 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xmlns="" id="{B9E98ABB-1D2C-4807-B0DD-A8E0B1A5AE85}"/>
              </a:ext>
            </a:extLst>
          </p:cNvPr>
          <p:cNvSpPr/>
          <p:nvPr/>
        </p:nvSpPr>
        <p:spPr>
          <a:xfrm rot="16200000">
            <a:off x="9212384" y="2347467"/>
            <a:ext cx="358978" cy="49295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C780D8-FBCC-43A3-8CD0-73374F66312E}"/>
              </a:ext>
            </a:extLst>
          </p:cNvPr>
          <p:cNvSpPr txBox="1"/>
          <p:nvPr/>
        </p:nvSpPr>
        <p:spPr>
          <a:xfrm>
            <a:off x="4274458" y="4626372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사고 원인 </a:t>
            </a: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A49DA30A-21E6-4D30-9267-81E39D5212BE}"/>
              </a:ext>
            </a:extLst>
          </p:cNvPr>
          <p:cNvSpPr/>
          <p:nvPr/>
        </p:nvSpPr>
        <p:spPr>
          <a:xfrm>
            <a:off x="6993295" y="4692434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ED6BD9-133F-455C-BA2E-9ACE37F5C46B}"/>
              </a:ext>
            </a:extLst>
          </p:cNvPr>
          <p:cNvSpPr txBox="1"/>
          <p:nvPr/>
        </p:nvSpPr>
        <p:spPr>
          <a:xfrm>
            <a:off x="8079234" y="4626372"/>
            <a:ext cx="252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재해예방 대책 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28603D4C-1508-4D7C-AEB5-8EBAE79C8141}"/>
              </a:ext>
            </a:extLst>
          </p:cNvPr>
          <p:cNvSpPr/>
          <p:nvPr/>
        </p:nvSpPr>
        <p:spPr>
          <a:xfrm rot="5400000">
            <a:off x="7059905" y="4750972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8EB79BF4-52B7-430F-84CE-03DC0A138957}"/>
              </a:ext>
            </a:extLst>
          </p:cNvPr>
          <p:cNvGrpSpPr/>
          <p:nvPr/>
        </p:nvGrpSpPr>
        <p:grpSpPr>
          <a:xfrm>
            <a:off x="3431704" y="748813"/>
            <a:ext cx="7689241" cy="3616291"/>
            <a:chOff x="3431704" y="703093"/>
            <a:chExt cx="7689241" cy="3616291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08934C03-DCE1-45AA-A734-AFBE6F765A4A}"/>
                </a:ext>
              </a:extLst>
            </p:cNvPr>
            <p:cNvSpPr/>
            <p:nvPr/>
          </p:nvSpPr>
          <p:spPr>
            <a:xfrm>
              <a:off x="3431704" y="899315"/>
              <a:ext cx="7689241" cy="34160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AF2EC0-37D4-4728-90F8-718F05233A5C}"/>
                </a:ext>
              </a:extLst>
            </p:cNvPr>
            <p:cNvSpPr txBox="1"/>
            <p:nvPr/>
          </p:nvSpPr>
          <p:spPr>
            <a:xfrm>
              <a:off x="3818163" y="1549968"/>
              <a:ext cx="6670325" cy="1749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marR="2200" indent="-182563">
                <a:spcAft>
                  <a:spcPts val="700"/>
                </a:spcAft>
                <a:buFont typeface="Arial" panose="020B0604020202020204" pitchFamily="34" charset="0"/>
                <a:buChar char="•"/>
              </a:pP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2021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 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3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월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에어컨부품 제조업체에서 일하던 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C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는 사출성형기에서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제품이 나오지 않자 점검에 나섬</a:t>
              </a:r>
              <a:endPara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82563" marR="2200" indent="-182563">
                <a:spcAft>
                  <a:spcPts val="7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i="0" u="none" strike="noStrike" spc="-12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사출성형기의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상부 프레임과 이동형판 사이에 머리를 넣은 상태에서 </a:t>
              </a:r>
              <a:r>
                <a:rPr lang="en-US" altLang="ko-KR" sz="1600" b="1" spc="-12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spc="-12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원료가 투입되는 노즐부위를 확인하던 중 이동형판이 상승하면서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C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의 가슴부분이 사출 성형기 고정프레임 사이에 끼임</a:t>
              </a:r>
              <a:endPara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82563" marR="2200" indent="-182563">
                <a:spcAft>
                  <a:spcPts val="700"/>
                </a:spcAft>
                <a:buFont typeface="Arial" panose="020B0604020202020204" pitchFamily="34" charset="0"/>
                <a:buChar char="•"/>
              </a:pP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119 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구조대가 </a:t>
              </a:r>
              <a:r>
                <a:rPr lang="en-US" altLang="ko-KR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10</a:t>
              </a:r>
              <a:r>
                <a:rPr lang="ko-KR" altLang="en-US" sz="1600" b="1" i="0" u="none" strike="noStrike" spc="-12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분 만에 도착해 병원으로 이송했으나 결국 사망</a:t>
              </a:r>
              <a:endPara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xmlns="" id="{5E02B757-1901-4847-88A2-3E354C46DCFA}"/>
                </a:ext>
              </a:extLst>
            </p:cNvPr>
            <p:cNvCxnSpPr>
              <a:cxnSpLocks/>
            </p:cNvCxnSpPr>
            <p:nvPr/>
          </p:nvCxnSpPr>
          <p:spPr>
            <a:xfrm>
              <a:off x="3431704" y="900371"/>
              <a:ext cx="7689241" cy="0"/>
            </a:xfrm>
            <a:prstGeom prst="line">
              <a:avLst/>
            </a:prstGeom>
            <a:ln w="25400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xmlns="" id="{7C377B7F-F639-464B-A7F3-B43D73131BE7}"/>
                </a:ext>
              </a:extLst>
            </p:cNvPr>
            <p:cNvCxnSpPr>
              <a:cxnSpLocks/>
            </p:cNvCxnSpPr>
            <p:nvPr/>
          </p:nvCxnSpPr>
          <p:spPr>
            <a:xfrm>
              <a:off x="3431704" y="4319384"/>
              <a:ext cx="7689241" cy="0"/>
            </a:xfrm>
            <a:prstGeom prst="line">
              <a:avLst/>
            </a:prstGeom>
            <a:ln w="25400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육각형 71">
              <a:extLst>
                <a:ext uri="{FF2B5EF4-FFF2-40B4-BE49-F238E27FC236}">
                  <a16:creationId xmlns:a16="http://schemas.microsoft.com/office/drawing/2014/main" xmlns="" id="{9B9D9F68-37D9-4554-9AF5-A5B1E63FCA19}"/>
                </a:ext>
              </a:extLst>
            </p:cNvPr>
            <p:cNvSpPr/>
            <p:nvPr/>
          </p:nvSpPr>
          <p:spPr>
            <a:xfrm>
              <a:off x="6177635" y="727149"/>
              <a:ext cx="2078605" cy="351999"/>
            </a:xfrm>
            <a:prstGeom prst="hexagon">
              <a:avLst>
                <a:gd name="adj" fmla="val 45830"/>
                <a:gd name="vf" fmla="val 11547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174D0DC-C238-4208-A4B9-A99BA2DF58EE}"/>
                </a:ext>
              </a:extLst>
            </p:cNvPr>
            <p:cNvSpPr txBox="1"/>
            <p:nvPr/>
          </p:nvSpPr>
          <p:spPr>
            <a:xfrm>
              <a:off x="6561453" y="703093"/>
              <a:ext cx="13109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9400" marR="0" indent="-279400" algn="ctr" fontAlgn="base" latinLnBrk="1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000" b="1" kern="0" spc="-150" dirty="0" smtClean="0">
                  <a:solidFill>
                    <a:schemeClr val="bg1"/>
                  </a:solidFill>
                  <a:effectLst/>
                  <a:latin typeface="맑은 고딕" pitchFamily="50" charset="-127"/>
                  <a:ea typeface="맑은 고딕" pitchFamily="50" charset="-127"/>
                </a:rPr>
                <a:t>사고 개요</a:t>
              </a:r>
              <a:endParaRPr lang="ko-KR" altLang="en-US" sz="2000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83B99207-7FC0-4C5D-BC86-596190F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316" t="29238" r="24871" b="13718"/>
          <a:stretch/>
        </p:blipFill>
        <p:spPr>
          <a:xfrm>
            <a:off x="3921352" y="3587903"/>
            <a:ext cx="1275370" cy="74138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27C5002C-7DA9-410E-80BE-DE3563DB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440" t="11297" r="5020" b="16945"/>
          <a:stretch/>
        </p:blipFill>
        <p:spPr>
          <a:xfrm>
            <a:off x="7316591" y="3590818"/>
            <a:ext cx="1275370" cy="7355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A836C1E-5C43-448A-BAB3-30F57837C6CE}"/>
              </a:ext>
            </a:extLst>
          </p:cNvPr>
          <p:cNvSpPr txBox="1"/>
          <p:nvPr/>
        </p:nvSpPr>
        <p:spPr>
          <a:xfrm>
            <a:off x="5208261" y="3681594"/>
            <a:ext cx="179087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재해자가 </a:t>
            </a:r>
            <a:r>
              <a:rPr lang="ko-KR" altLang="en-US" sz="1500" b="1" i="0" u="none" strike="noStrike" spc="-15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사출성형기</a:t>
            </a:r>
            <a: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내부에 대기한 상태 </a:t>
            </a:r>
            <a:endParaRPr lang="ko-KR" altLang="en-US" sz="15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D79F511-C8EC-44BE-B477-F21FB41569CB}"/>
              </a:ext>
            </a:extLst>
          </p:cNvPr>
          <p:cNvSpPr txBox="1"/>
          <p:nvPr/>
        </p:nvSpPr>
        <p:spPr>
          <a:xfrm>
            <a:off x="8591961" y="3566178"/>
            <a:ext cx="1963999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동료가 버튼을 누르자</a:t>
            </a:r>
            <a: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500" b="1" i="0" u="none" strike="noStrike" spc="-15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게이트가드가</a:t>
            </a:r>
            <a:r>
              <a:rPr lang="ko-KR" altLang="en-US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닫히면서</a:t>
            </a:r>
            <a: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500" b="1" i="0" u="none" strike="noStrike" spc="-15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금형이</a:t>
            </a:r>
            <a:r>
              <a:rPr lang="ko-KR" altLang="en-US" sz="15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움직여 끼임 </a:t>
            </a:r>
            <a:endParaRPr lang="ko-KR" altLang="en-US" sz="15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150FF56-9066-40F0-9484-F3169C56ED43}"/>
              </a:ext>
            </a:extLst>
          </p:cNvPr>
          <p:cNvSpPr txBox="1"/>
          <p:nvPr/>
        </p:nvSpPr>
        <p:spPr>
          <a:xfrm>
            <a:off x="4303391" y="11913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무심코 시작한 설비 점검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참사를 부르는 건 순식간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endParaRPr lang="ko-KR" altLang="en-US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슬라이드 번호 개체 틀 1">
            <a:extLst>
              <a:ext uri="{FF2B5EF4-FFF2-40B4-BE49-F238E27FC236}">
                <a16:creationId xmlns:a16="http://schemas.microsoft.com/office/drawing/2014/main" xmlns="" id="{FD70253F-2537-4769-A232-42B134F5D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0469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E347D317-9FE7-4F6E-96AF-E0390A0093B1}"/>
              </a:ext>
            </a:extLst>
          </p:cNvPr>
          <p:cNvSpPr/>
          <p:nvPr/>
        </p:nvSpPr>
        <p:spPr>
          <a:xfrm>
            <a:off x="3202537" y="6274457"/>
            <a:ext cx="8510087" cy="32077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DE7FC-1623-445E-866A-C876E2C2538C}"/>
              </a:ext>
            </a:extLst>
          </p:cNvPr>
          <p:cNvSpPr txBox="1"/>
          <p:nvPr/>
        </p:nvSpPr>
        <p:spPr>
          <a:xfrm>
            <a:off x="361474" y="69269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부딪힘</a:t>
            </a:r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1E165-2BAC-4685-9463-5FE04E774DFC}"/>
              </a:ext>
            </a:extLst>
          </p:cNvPr>
          <p:cNvSpPr txBox="1"/>
          <p:nvPr/>
        </p:nvSpPr>
        <p:spPr>
          <a:xfrm>
            <a:off x="3274545" y="4165387"/>
            <a:ext cx="3397519" cy="1926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보행자 안전통로 부재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차량계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하역운반기계 도로에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안전표지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미설치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지게차 기본 안전수칙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미준수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자격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시야 확보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안전띠 착용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altLang="ko-KR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작업지휘자 또는 신호수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미배치</a:t>
            </a:r>
            <a:endParaRPr lang="ko-KR" altLang="en-US" sz="1600" b="1" i="0" u="none" strike="noStrike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FF447E-6FD5-4029-AD99-03B410E169A5}"/>
              </a:ext>
            </a:extLst>
          </p:cNvPr>
          <p:cNvSpPr txBox="1"/>
          <p:nvPr/>
        </p:nvSpPr>
        <p:spPr>
          <a:xfrm>
            <a:off x="7248129" y="4139835"/>
            <a:ext cx="4320480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7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지게차 등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차량계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하역운반기계 도로와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보행자 도로를 분리 </a:t>
            </a:r>
          </a:p>
          <a:p>
            <a:pPr>
              <a:lnSpc>
                <a:spcPts val="2100"/>
              </a:lnSpc>
              <a:spcAft>
                <a:spcPts val="7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무자격자 지게차 운행금지 등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사내 안전보건관리규정 보완 </a:t>
            </a:r>
          </a:p>
          <a:p>
            <a:pPr>
              <a:lnSpc>
                <a:spcPts val="2100"/>
              </a:lnSpc>
              <a:spcAft>
                <a:spcPts val="7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기본 안전수칙에 대한 정기적인 교육 실시 </a:t>
            </a:r>
          </a:p>
          <a:p>
            <a:pPr>
              <a:lnSpc>
                <a:spcPts val="2100"/>
              </a:lnSpc>
              <a:spcAft>
                <a:spcPts val="7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지게차 운행 시 작업지휘자 또는 신호수 배치</a:t>
            </a:r>
            <a:endParaRPr lang="ko-KR" altLang="en-US" sz="1600" b="1" i="0" u="none" strike="noStrike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E1D13D-0DF6-4E5A-8479-B19917E8DA87}"/>
              </a:ext>
            </a:extLst>
          </p:cNvPr>
          <p:cNvSpPr txBox="1"/>
          <p:nvPr/>
        </p:nvSpPr>
        <p:spPr>
          <a:xfrm>
            <a:off x="649506" y="1523693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’20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72</a:t>
            </a:r>
            <a:r>
              <a:rPr lang="ko-KR" altLang="en-US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충돌 사고 사망</a:t>
            </a:r>
            <a:endParaRPr lang="ko-KR" altLang="en-US" sz="2400" b="1" spc="-150" dirty="0">
              <a:solidFill>
                <a:srgbClr val="3D7DB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F315CEF9-B3F6-4133-9A88-B418CC410D4B}"/>
              </a:ext>
            </a:extLst>
          </p:cNvPr>
          <p:cNvSpPr/>
          <p:nvPr/>
        </p:nvSpPr>
        <p:spPr>
          <a:xfrm rot="16200000">
            <a:off x="4917110" y="1461397"/>
            <a:ext cx="358978" cy="4879123"/>
          </a:xfrm>
          <a:prstGeom prst="roundRect">
            <a:avLst>
              <a:gd name="adj" fmla="val 5000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A6120DAE-6A7D-4E9C-A6F1-4F9EBAD00A20}"/>
              </a:ext>
            </a:extLst>
          </p:cNvPr>
          <p:cNvSpPr/>
          <p:nvPr/>
        </p:nvSpPr>
        <p:spPr>
          <a:xfrm rot="16200000">
            <a:off x="1699260" y="2780051"/>
            <a:ext cx="358978" cy="2241815"/>
          </a:xfrm>
          <a:prstGeom prst="roundRect">
            <a:avLst>
              <a:gd name="adj" fmla="val 5000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80B74CC9-DBBA-4F78-A577-5638195C1753}"/>
              </a:ext>
            </a:extLst>
          </p:cNvPr>
          <p:cNvSpPr/>
          <p:nvPr/>
        </p:nvSpPr>
        <p:spPr>
          <a:xfrm>
            <a:off x="816706" y="3781159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C91CA1-4046-4F00-A1E3-ECCE32B06E15}"/>
              </a:ext>
            </a:extLst>
          </p:cNvPr>
          <p:cNvSpPr txBox="1"/>
          <p:nvPr/>
        </p:nvSpPr>
        <p:spPr>
          <a:xfrm>
            <a:off x="1206384" y="3701792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 진단 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xmlns="" id="{B9E98ABB-1D2C-4807-B0DD-A8E0B1A5AE85}"/>
              </a:ext>
            </a:extLst>
          </p:cNvPr>
          <p:cNvSpPr/>
          <p:nvPr/>
        </p:nvSpPr>
        <p:spPr>
          <a:xfrm rot="16200000">
            <a:off x="9212385" y="1436192"/>
            <a:ext cx="358978" cy="49295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C780D8-FBCC-43A3-8CD0-73374F66312E}"/>
              </a:ext>
            </a:extLst>
          </p:cNvPr>
          <p:cNvSpPr txBox="1"/>
          <p:nvPr/>
        </p:nvSpPr>
        <p:spPr>
          <a:xfrm>
            <a:off x="4274459" y="3715097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사고 원인 </a:t>
            </a: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A49DA30A-21E6-4D30-9267-81E39D5212BE}"/>
              </a:ext>
            </a:extLst>
          </p:cNvPr>
          <p:cNvSpPr/>
          <p:nvPr/>
        </p:nvSpPr>
        <p:spPr>
          <a:xfrm>
            <a:off x="6993296" y="3781159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ED6BD9-133F-455C-BA2E-9ACE37F5C46B}"/>
              </a:ext>
            </a:extLst>
          </p:cNvPr>
          <p:cNvSpPr txBox="1"/>
          <p:nvPr/>
        </p:nvSpPr>
        <p:spPr>
          <a:xfrm>
            <a:off x="8079235" y="3715097"/>
            <a:ext cx="252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재해예방 대책 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28603D4C-1508-4D7C-AEB5-8EBAE79C8141}"/>
              </a:ext>
            </a:extLst>
          </p:cNvPr>
          <p:cNvSpPr/>
          <p:nvPr/>
        </p:nvSpPr>
        <p:spPr>
          <a:xfrm rot="5400000">
            <a:off x="7059906" y="3839697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8EB79BF4-52B7-430F-84CE-03DC0A138957}"/>
              </a:ext>
            </a:extLst>
          </p:cNvPr>
          <p:cNvGrpSpPr/>
          <p:nvPr/>
        </p:nvGrpSpPr>
        <p:grpSpPr>
          <a:xfrm>
            <a:off x="3431704" y="748813"/>
            <a:ext cx="7689241" cy="2680187"/>
            <a:chOff x="3431704" y="703093"/>
            <a:chExt cx="7689241" cy="2680187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08934C03-DCE1-45AA-A734-AFBE6F765A4A}"/>
                </a:ext>
              </a:extLst>
            </p:cNvPr>
            <p:cNvSpPr/>
            <p:nvPr/>
          </p:nvSpPr>
          <p:spPr>
            <a:xfrm>
              <a:off x="3431704" y="899315"/>
              <a:ext cx="7689241" cy="24839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AF2EC0-37D4-4728-90F8-718F05233A5C}"/>
                </a:ext>
              </a:extLst>
            </p:cNvPr>
            <p:cNvSpPr txBox="1"/>
            <p:nvPr/>
          </p:nvSpPr>
          <p:spPr>
            <a:xfrm>
              <a:off x="3668369" y="1576936"/>
              <a:ext cx="7396183" cy="1528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marR="2200" indent="-182563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2021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년 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4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월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북구의 한 샘물제조 사업장에서 일하던 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D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가 사내 물류운반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도로를 걷던 중 뒤에서 오던 지게차에 부딪혀 넘어지면서 바퀴에 깔려 사망</a:t>
              </a:r>
              <a:endParaRPr lang="en-US" altLang="ko-KR" sz="1600" b="1" i="0" u="none" strike="noStrike" spc="-13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82563" marR="2200" indent="-182563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지게차는 전조등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3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후미등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헤드가드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3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백레스트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등을 갖추고 정상 작동했으나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30" dirty="0">
                  <a:solidFill>
                    <a:schemeClr val="accent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운전자의 전방 시야가 </a:t>
              </a:r>
              <a:r>
                <a:rPr lang="ko-KR" altLang="en-US" sz="1600" b="1" spc="-130" dirty="0" err="1">
                  <a:solidFill>
                    <a:schemeClr val="accent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포장품</a:t>
              </a:r>
              <a:r>
                <a:rPr lang="ko-KR" altLang="en-US" sz="1600" b="1" spc="-130" dirty="0">
                  <a:solidFill>
                    <a:schemeClr val="accent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등에 가려져 보행자를 보지 못함</a:t>
              </a:r>
              <a:endParaRPr lang="en-US" altLang="ko-KR" sz="1600" b="1" spc="-13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82563" marR="2200" indent="-182563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지게차 운전자는 </a:t>
              </a:r>
              <a:r>
                <a:rPr lang="ko-KR" altLang="en-US" sz="1600" b="1" spc="-130" dirty="0">
                  <a:solidFill>
                    <a:schemeClr val="accent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지게차 운전 자격이 없는 것</a:t>
              </a:r>
              <a:r>
                <a:rPr lang="ko-KR" altLang="en-US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으로 밝혀짐</a:t>
              </a:r>
              <a:r>
                <a:rPr lang="en-US" altLang="ko-KR" sz="1600" b="1" i="0" u="none" strike="noStrike" spc="-13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xmlns="" id="{5E02B757-1901-4847-88A2-3E354C46DCFA}"/>
                </a:ext>
              </a:extLst>
            </p:cNvPr>
            <p:cNvCxnSpPr>
              <a:cxnSpLocks/>
            </p:cNvCxnSpPr>
            <p:nvPr/>
          </p:nvCxnSpPr>
          <p:spPr>
            <a:xfrm>
              <a:off x="3431704" y="900371"/>
              <a:ext cx="7689241" cy="0"/>
            </a:xfrm>
            <a:prstGeom prst="line">
              <a:avLst/>
            </a:prstGeom>
            <a:ln w="25400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xmlns="" id="{7C377B7F-F639-464B-A7F3-B43D73131BE7}"/>
                </a:ext>
              </a:extLst>
            </p:cNvPr>
            <p:cNvCxnSpPr>
              <a:cxnSpLocks/>
            </p:cNvCxnSpPr>
            <p:nvPr/>
          </p:nvCxnSpPr>
          <p:spPr>
            <a:xfrm>
              <a:off x="3431704" y="3383280"/>
              <a:ext cx="7689241" cy="0"/>
            </a:xfrm>
            <a:prstGeom prst="line">
              <a:avLst/>
            </a:prstGeom>
            <a:ln w="25400">
              <a:solidFill>
                <a:srgbClr val="8FAA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육각형 71">
              <a:extLst>
                <a:ext uri="{FF2B5EF4-FFF2-40B4-BE49-F238E27FC236}">
                  <a16:creationId xmlns:a16="http://schemas.microsoft.com/office/drawing/2014/main" xmlns="" id="{9B9D9F68-37D9-4554-9AF5-A5B1E63FCA19}"/>
                </a:ext>
              </a:extLst>
            </p:cNvPr>
            <p:cNvSpPr/>
            <p:nvPr/>
          </p:nvSpPr>
          <p:spPr>
            <a:xfrm>
              <a:off x="6177635" y="727149"/>
              <a:ext cx="2078605" cy="351999"/>
            </a:xfrm>
            <a:prstGeom prst="hexagon">
              <a:avLst>
                <a:gd name="adj" fmla="val 45830"/>
                <a:gd name="vf" fmla="val 11547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174D0DC-C238-4208-A4B9-A99BA2DF58EE}"/>
                </a:ext>
              </a:extLst>
            </p:cNvPr>
            <p:cNvSpPr txBox="1"/>
            <p:nvPr/>
          </p:nvSpPr>
          <p:spPr>
            <a:xfrm>
              <a:off x="6561453" y="703093"/>
              <a:ext cx="13109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9400" marR="0" indent="-279400" algn="ctr" fontAlgn="base" latinLnBrk="1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000" b="1" kern="0" spc="-150" dirty="0" smtClean="0">
                  <a:solidFill>
                    <a:schemeClr val="bg1"/>
                  </a:solidFill>
                  <a:effectLst/>
                  <a:latin typeface="맑은 고딕" pitchFamily="50" charset="-127"/>
                  <a:ea typeface="맑은 고딕" pitchFamily="50" charset="-127"/>
                </a:rPr>
                <a:t>사고 개요</a:t>
              </a:r>
              <a:endParaRPr lang="ko-KR" altLang="en-US" sz="2000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17938E-C656-463C-9C28-7439E30A6391}"/>
              </a:ext>
            </a:extLst>
          </p:cNvPr>
          <p:cNvSpPr txBox="1"/>
          <p:nvPr/>
        </p:nvSpPr>
        <p:spPr>
          <a:xfrm>
            <a:off x="649506" y="2301389"/>
            <a:ext cx="2016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지게차로 인한 </a:t>
            </a:r>
            <a:br>
              <a:rPr lang="ko-KR" altLang="en-US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사고사망자는</a:t>
            </a:r>
          </a:p>
          <a:p>
            <a:pPr algn="r"/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년간 </a:t>
            </a:r>
            <a:r>
              <a:rPr lang="en-US" altLang="ko-KR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151</a:t>
            </a:r>
            <a:r>
              <a:rPr lang="ko-KR" altLang="en-US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AD4482E-BD52-42E4-9FDD-0FD2D1BD7F74}"/>
              </a:ext>
            </a:extLst>
          </p:cNvPr>
          <p:cNvSpPr txBox="1"/>
          <p:nvPr/>
        </p:nvSpPr>
        <p:spPr>
          <a:xfrm>
            <a:off x="6580429" y="6241285"/>
            <a:ext cx="406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자격자 운전  </a:t>
            </a:r>
            <a:r>
              <a: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시야 확보  </a:t>
            </a:r>
            <a:r>
              <a: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안전띠 착용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7A196A8-FD64-4BF6-A88A-BD5288231C53}"/>
              </a:ext>
            </a:extLst>
          </p:cNvPr>
          <p:cNvSpPr txBox="1"/>
          <p:nvPr/>
        </p:nvSpPr>
        <p:spPr>
          <a:xfrm>
            <a:off x="3893273" y="6264294"/>
            <a:ext cx="2983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0" u="none" strike="noStrike" spc="-15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지게차 작업 시 기본 안전수칙</a:t>
            </a:r>
            <a:endParaRPr lang="ko-KR" altLang="en-US" sz="1600" b="1" spc="-150" dirty="0">
              <a:solidFill>
                <a:schemeClr val="accent1">
                  <a:lumMod val="20000"/>
                  <a:lumOff val="8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14B3989-0EB2-4E67-BF91-6C7E71C545E2}"/>
              </a:ext>
            </a:extLst>
          </p:cNvPr>
          <p:cNvSpPr txBox="1"/>
          <p:nvPr/>
        </p:nvSpPr>
        <p:spPr>
          <a:xfrm>
            <a:off x="4303391" y="12444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목숨 위협하는 충돌재해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보행자 안전통로 확보가 답이다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endParaRPr lang="ko-KR" altLang="en-US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슬라이드 번호 개체 틀 1">
            <a:extLst>
              <a:ext uri="{FF2B5EF4-FFF2-40B4-BE49-F238E27FC236}">
                <a16:creationId xmlns:a16="http://schemas.microsoft.com/office/drawing/2014/main" xmlns="" id="{52D2233D-EFF5-4371-AA8D-2BA659707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8940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DE7FC-1623-445E-866A-C876E2C2538C}"/>
              </a:ext>
            </a:extLst>
          </p:cNvPr>
          <p:cNvSpPr txBox="1"/>
          <p:nvPr/>
        </p:nvSpPr>
        <p:spPr>
          <a:xfrm>
            <a:off x="361474" y="69269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맞음</a:t>
            </a:r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1E165-2BAC-4685-9463-5FE04E774DFC}"/>
              </a:ext>
            </a:extLst>
          </p:cNvPr>
          <p:cNvSpPr txBox="1"/>
          <p:nvPr/>
        </p:nvSpPr>
        <p:spPr>
          <a:xfrm>
            <a:off x="3274545" y="4540009"/>
            <a:ext cx="3541535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설치된 훅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해지장치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해제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중량물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낙하 위험이 있는 곳에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작업자 배치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작업계획서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미작성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작업 전 안전점검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미실시</a:t>
            </a:r>
            <a:endParaRPr lang="ko-KR" altLang="en-US" sz="1600" b="1" i="0" u="none" strike="noStrike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E1D13D-0DF6-4E5A-8479-B19917E8DA87}"/>
              </a:ext>
            </a:extLst>
          </p:cNvPr>
          <p:cNvSpPr txBox="1"/>
          <p:nvPr/>
        </p:nvSpPr>
        <p:spPr>
          <a:xfrm>
            <a:off x="649506" y="1523693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’20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71</a:t>
            </a:r>
            <a:r>
              <a:rPr lang="ko-KR" altLang="en-US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맞음 사고로 사망</a:t>
            </a:r>
            <a:endParaRPr lang="ko-KR" altLang="en-US" sz="2400" b="1" spc="-150" dirty="0">
              <a:solidFill>
                <a:srgbClr val="3D7DB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F315CEF9-B3F6-4133-9A88-B418CC410D4B}"/>
              </a:ext>
            </a:extLst>
          </p:cNvPr>
          <p:cNvSpPr/>
          <p:nvPr/>
        </p:nvSpPr>
        <p:spPr>
          <a:xfrm rot="16200000">
            <a:off x="4917110" y="1568408"/>
            <a:ext cx="358978" cy="4879123"/>
          </a:xfrm>
          <a:prstGeom prst="roundRect">
            <a:avLst>
              <a:gd name="adj" fmla="val 5000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A6120DAE-6A7D-4E9C-A6F1-4F9EBAD00A20}"/>
              </a:ext>
            </a:extLst>
          </p:cNvPr>
          <p:cNvSpPr/>
          <p:nvPr/>
        </p:nvSpPr>
        <p:spPr>
          <a:xfrm rot="16200000">
            <a:off x="1699260" y="2887062"/>
            <a:ext cx="358978" cy="2241815"/>
          </a:xfrm>
          <a:prstGeom prst="roundRect">
            <a:avLst>
              <a:gd name="adj" fmla="val 5000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80B74CC9-DBBA-4F78-A577-5638195C1753}"/>
              </a:ext>
            </a:extLst>
          </p:cNvPr>
          <p:cNvSpPr/>
          <p:nvPr/>
        </p:nvSpPr>
        <p:spPr>
          <a:xfrm>
            <a:off x="816706" y="3888170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C91CA1-4046-4F00-A1E3-ECCE32B06E15}"/>
              </a:ext>
            </a:extLst>
          </p:cNvPr>
          <p:cNvSpPr txBox="1"/>
          <p:nvPr/>
        </p:nvSpPr>
        <p:spPr>
          <a:xfrm>
            <a:off x="1206384" y="3808803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 진단 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xmlns="" id="{B9E98ABB-1D2C-4807-B0DD-A8E0B1A5AE85}"/>
              </a:ext>
            </a:extLst>
          </p:cNvPr>
          <p:cNvSpPr/>
          <p:nvPr/>
        </p:nvSpPr>
        <p:spPr>
          <a:xfrm rot="16200000">
            <a:off x="9212385" y="1543203"/>
            <a:ext cx="358978" cy="49295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C780D8-FBCC-43A3-8CD0-73374F66312E}"/>
              </a:ext>
            </a:extLst>
          </p:cNvPr>
          <p:cNvSpPr txBox="1"/>
          <p:nvPr/>
        </p:nvSpPr>
        <p:spPr>
          <a:xfrm>
            <a:off x="4274459" y="3822108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사고 원인 </a:t>
            </a: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A49DA30A-21E6-4D30-9267-81E39D5212BE}"/>
              </a:ext>
            </a:extLst>
          </p:cNvPr>
          <p:cNvSpPr/>
          <p:nvPr/>
        </p:nvSpPr>
        <p:spPr>
          <a:xfrm>
            <a:off x="6993296" y="3888170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ED6BD9-133F-455C-BA2E-9ACE37F5C46B}"/>
              </a:ext>
            </a:extLst>
          </p:cNvPr>
          <p:cNvSpPr txBox="1"/>
          <p:nvPr/>
        </p:nvSpPr>
        <p:spPr>
          <a:xfrm>
            <a:off x="8079235" y="3822108"/>
            <a:ext cx="252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재해예방 대책 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28603D4C-1508-4D7C-AEB5-8EBAE79C8141}"/>
              </a:ext>
            </a:extLst>
          </p:cNvPr>
          <p:cNvSpPr/>
          <p:nvPr/>
        </p:nvSpPr>
        <p:spPr>
          <a:xfrm rot="5400000">
            <a:off x="7059906" y="3946708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xmlns="" id="{08934C03-DCE1-45AA-A734-AFBE6F765A4A}"/>
              </a:ext>
            </a:extLst>
          </p:cNvPr>
          <p:cNvSpPr/>
          <p:nvPr/>
        </p:nvSpPr>
        <p:spPr>
          <a:xfrm>
            <a:off x="3431704" y="945035"/>
            <a:ext cx="7689241" cy="2692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AF2EC0-37D4-4728-90F8-718F05233A5C}"/>
              </a:ext>
            </a:extLst>
          </p:cNvPr>
          <p:cNvSpPr txBox="1"/>
          <p:nvPr/>
        </p:nvSpPr>
        <p:spPr>
          <a:xfrm>
            <a:off x="3668369" y="1594817"/>
            <a:ext cx="7452576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2020</a:t>
            </a:r>
            <a:r>
              <a:rPr lang="ko-KR" altLang="en-US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작업자 </a:t>
            </a:r>
            <a:r>
              <a:rPr lang="en-US" altLang="ko-KR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E</a:t>
            </a:r>
            <a:r>
              <a:rPr lang="ko-KR" altLang="en-US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는 동료근로자 </a:t>
            </a:r>
            <a:r>
              <a:rPr lang="en-US" altLang="ko-KR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600" b="1" i="0" u="none" strike="noStrike" spc="-18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명과 함께 지방도로에 설치된 통신 전주 철거를 위해 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이동식 크레인을 이용해 전주를 인양한 후 이동식크레인 적재함에 거치하는 </a:t>
            </a:r>
            <a:r>
              <a:rPr lang="ko-KR" altLang="en-US" sz="1600" b="1" i="0" u="none" strike="noStrike" spc="-150" baseline="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2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전주가 훅에서 이탈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하면서 인근 작업자 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E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머리에 떨어짐</a:t>
            </a:r>
            <a:endParaRPr lang="en-US" altLang="ko-KR" sz="1600" b="1" i="0" u="none" strike="noStrike" spc="-12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2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훅걸이용</a:t>
            </a:r>
            <a:r>
              <a:rPr lang="ko-KR" altLang="en-US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와이어로프가 훅에서 이탈되는 것을 막기 위해 설치된</a:t>
            </a:r>
            <a: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2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2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해지장치를 해제한 것으로 밝혀짐</a:t>
            </a:r>
            <a:endParaRPr lang="en-US" altLang="ko-KR" sz="1600" b="1" spc="-120" dirty="0">
              <a:solidFill>
                <a:schemeClr val="accent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5E02B757-1901-4847-88A2-3E354C46DCFA}"/>
              </a:ext>
            </a:extLst>
          </p:cNvPr>
          <p:cNvCxnSpPr>
            <a:cxnSpLocks/>
          </p:cNvCxnSpPr>
          <p:nvPr/>
        </p:nvCxnSpPr>
        <p:spPr>
          <a:xfrm>
            <a:off x="3431704" y="946091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7C377B7F-F639-464B-A7F3-B43D73131BE7}"/>
              </a:ext>
            </a:extLst>
          </p:cNvPr>
          <p:cNvCxnSpPr>
            <a:cxnSpLocks/>
          </p:cNvCxnSpPr>
          <p:nvPr/>
        </p:nvCxnSpPr>
        <p:spPr>
          <a:xfrm>
            <a:off x="3431704" y="3637404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육각형 71">
            <a:extLst>
              <a:ext uri="{FF2B5EF4-FFF2-40B4-BE49-F238E27FC236}">
                <a16:creationId xmlns:a16="http://schemas.microsoft.com/office/drawing/2014/main" xmlns="" id="{9B9D9F68-37D9-4554-9AF5-A5B1E63FCA19}"/>
              </a:ext>
            </a:extLst>
          </p:cNvPr>
          <p:cNvSpPr/>
          <p:nvPr/>
        </p:nvSpPr>
        <p:spPr>
          <a:xfrm>
            <a:off x="6177635" y="772869"/>
            <a:ext cx="2078605" cy="351999"/>
          </a:xfrm>
          <a:prstGeom prst="hexagon">
            <a:avLst>
              <a:gd name="adj" fmla="val 45830"/>
              <a:gd name="vf" fmla="val 11547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174D0DC-C238-4208-A4B9-A99BA2DF58EE}"/>
              </a:ext>
            </a:extLst>
          </p:cNvPr>
          <p:cNvSpPr txBox="1"/>
          <p:nvPr/>
        </p:nvSpPr>
        <p:spPr>
          <a:xfrm>
            <a:off x="6561453" y="748813"/>
            <a:ext cx="1310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150" dirty="0" smtClean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사고 개요</a:t>
            </a:r>
            <a:endParaRPr lang="ko-KR" altLang="en-US" sz="2000" b="1" kern="0" spc="-150" dirty="0"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23EA49B8-BA79-4BDD-8A8B-E4909F9CC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4257171"/>
            <a:ext cx="1144508" cy="22798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FF447E-6FD5-4029-AD99-03B410E169A5}"/>
              </a:ext>
            </a:extLst>
          </p:cNvPr>
          <p:cNvSpPr txBox="1"/>
          <p:nvPr/>
        </p:nvSpPr>
        <p:spPr>
          <a:xfrm>
            <a:off x="7255856" y="4289283"/>
            <a:ext cx="432048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 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크레인 등 위험기계 인증제품 사용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정기검사 실시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설치된 방호조치 해제 금지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작업계획서 작성 및 준수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-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낙하 위험이 있는 곳 접근 금지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관리감독자 작업 전 안전점검 실시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FCC93FD-C0B7-44E4-8775-5F3357CC6506}"/>
              </a:ext>
            </a:extLst>
          </p:cNvPr>
          <p:cNvSpPr txBox="1"/>
          <p:nvPr/>
        </p:nvSpPr>
        <p:spPr>
          <a:xfrm>
            <a:off x="4303391" y="12086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훅 해지장치 없는 </a:t>
            </a:r>
            <a:r>
              <a:rPr lang="ko-KR" altLang="en-US" sz="1800" b="1" i="0" u="none" strike="noStrike" spc="-150" baseline="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줄걸이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작업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사고를 부른다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!”</a:t>
            </a:r>
            <a:endParaRPr lang="ko-KR" altLang="en-US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슬라이드 번호 개체 틀 1">
            <a:extLst>
              <a:ext uri="{FF2B5EF4-FFF2-40B4-BE49-F238E27FC236}">
                <a16:creationId xmlns:a16="http://schemas.microsoft.com/office/drawing/2014/main" xmlns="" id="{DEB86005-0B4C-4A1F-9006-086907A58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0116" y="6668467"/>
            <a:ext cx="88678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118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805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1596D446-5136-4D56-938B-46B05A33E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xmlns="" id="{C864DD7C-C69E-4329-9B16-D6643F8A1642}"/>
              </a:ext>
            </a:extLst>
          </p:cNvPr>
          <p:cNvSpPr/>
          <p:nvPr/>
        </p:nvSpPr>
        <p:spPr>
          <a:xfrm>
            <a:off x="469624" y="2017700"/>
            <a:ext cx="4402240" cy="4214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1" name="제목 70">
            <a:extLst>
              <a:ext uri="{FF2B5EF4-FFF2-40B4-BE49-F238E27FC236}">
                <a16:creationId xmlns:a16="http://schemas.microsoft.com/office/drawing/2014/main" xmlns="" id="{10DD1F61-3D08-4FEB-BB87-C8354CA8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836712"/>
            <a:ext cx="11018353" cy="646331"/>
          </a:xfrm>
        </p:spPr>
        <p:txBody>
          <a:bodyPr/>
          <a:lstStyle/>
          <a:p>
            <a:r>
              <a:rPr lang="ko-KR" altLang="en-US" dirty="0"/>
              <a:t>안전보건에 대한 의지를 밝히고</a:t>
            </a:r>
            <a:r>
              <a:rPr lang="en-US" altLang="ko-KR" dirty="0"/>
              <a:t>, </a:t>
            </a:r>
            <a:r>
              <a:rPr lang="ko-KR" altLang="en-US" dirty="0"/>
              <a:t>목표를 정합니다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1AF3497-5ED4-4763-A3F4-A811892D853B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F199B92-1D0B-4150-AE50-B4E199133498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554C32-DDE4-4EE5-B1B1-BEC106B24C8B}"/>
              </a:ext>
            </a:extLst>
          </p:cNvPr>
          <p:cNvSpPr txBox="1"/>
          <p:nvPr/>
        </p:nvSpPr>
        <p:spPr>
          <a:xfrm>
            <a:off x="5693029" y="2323544"/>
            <a:ext cx="576204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「안전보건 증진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유지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」 를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핵심적인 경영방침으로 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모든 구성원이 인지 할 수 있도록 합니다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25DF37-AD90-4690-B47A-10D17250C61B}"/>
              </a:ext>
            </a:extLst>
          </p:cNvPr>
          <p:cNvSpPr txBox="1"/>
          <p:nvPr/>
        </p:nvSpPr>
        <p:spPr>
          <a:xfrm>
            <a:off x="5693029" y="3419082"/>
            <a:ext cx="5151533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하청업체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파견업체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공급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판매업체 및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고객에게도 안전 보건 경영방침 을 알립니다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C1A470-53CB-48FE-BECA-6F333608FB7E}"/>
              </a:ext>
            </a:extLst>
          </p:cNvPr>
          <p:cNvSpPr txBox="1"/>
          <p:nvPr/>
        </p:nvSpPr>
        <p:spPr>
          <a:xfrm>
            <a:off x="5693029" y="4514620"/>
            <a:ext cx="5731563" cy="41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‘재해예방 활동’을 중심으로 목표를 정하고 정기 평가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42DEDE6-5BE1-4EAB-AD97-8CE56D88346B}"/>
              </a:ext>
            </a:extLst>
          </p:cNvPr>
          <p:cNvSpPr txBox="1"/>
          <p:nvPr/>
        </p:nvSpPr>
        <p:spPr>
          <a:xfrm>
            <a:off x="5693029" y="5225439"/>
            <a:ext cx="5835619" cy="776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작업환경 변화가 있는 경우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사전에 안전보건 확보방안 마련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관련 수급인과도 협의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2A895AED-4D83-4236-A6BB-76C94529EA46}"/>
              </a:ext>
            </a:extLst>
          </p:cNvPr>
          <p:cNvGrpSpPr/>
          <p:nvPr/>
        </p:nvGrpSpPr>
        <p:grpSpPr>
          <a:xfrm>
            <a:off x="5443894" y="2413245"/>
            <a:ext cx="237402" cy="226207"/>
            <a:chOff x="4811367" y="1575848"/>
            <a:chExt cx="633490" cy="603617"/>
          </a:xfrm>
        </p:grpSpPr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xmlns="" id="{A20445C0-784D-4899-8026-EACBFF660D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xmlns="" id="{8E86094E-C39E-45D3-A52E-27156BEF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21090503-C34D-42B5-B3CF-C113D222C1FD}"/>
              </a:ext>
            </a:extLst>
          </p:cNvPr>
          <p:cNvGrpSpPr/>
          <p:nvPr/>
        </p:nvGrpSpPr>
        <p:grpSpPr>
          <a:xfrm>
            <a:off x="5243334" y="2132856"/>
            <a:ext cx="6427762" cy="4047688"/>
            <a:chOff x="4924822" y="2132856"/>
            <a:chExt cx="6643786" cy="4047688"/>
          </a:xfrm>
        </p:grpSpPr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xmlns="" id="{1FCDBF3D-952F-4E0A-AF2A-63AE28D4474D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2132856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xmlns="" id="{325874CA-1266-4157-8487-04468084653B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3237542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xmlns="" id="{D49A6F03-8EF2-4DFC-8388-583592D4DC93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4359601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xmlns="" id="{052FC272-307E-4E79-B9F8-3666509E8D2C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5077522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xmlns="" id="{D7C52EEB-3D94-47D4-A0CB-E16561657491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6180544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그룹 61"/>
          <p:cNvGrpSpPr/>
          <p:nvPr/>
        </p:nvGrpSpPr>
        <p:grpSpPr>
          <a:xfrm>
            <a:off x="725153" y="2372486"/>
            <a:ext cx="3858679" cy="3549554"/>
            <a:chOff x="725153" y="2372486"/>
            <a:chExt cx="3858679" cy="3549554"/>
          </a:xfrm>
        </p:grpSpPr>
        <p:sp>
          <p:nvSpPr>
            <p:cNvPr id="46" name="화살표: 오른쪽 45">
              <a:extLst>
                <a:ext uri="{FF2B5EF4-FFF2-40B4-BE49-F238E27FC236}">
                  <a16:creationId xmlns:a16="http://schemas.microsoft.com/office/drawing/2014/main" xmlns="" id="{9A33148B-B3D6-4AB1-974B-FDD6A1EB8CC5}"/>
                </a:ext>
              </a:extLst>
            </p:cNvPr>
            <p:cNvSpPr/>
            <p:nvPr/>
          </p:nvSpPr>
          <p:spPr>
            <a:xfrm rot="5400000">
              <a:off x="799895" y="4166371"/>
              <a:ext cx="1437293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화살표: 오른쪽 55">
              <a:extLst>
                <a:ext uri="{FF2B5EF4-FFF2-40B4-BE49-F238E27FC236}">
                  <a16:creationId xmlns:a16="http://schemas.microsoft.com/office/drawing/2014/main" xmlns="" id="{FCAFF5AF-E85F-45AD-B793-119FF171C6BD}"/>
                </a:ext>
              </a:extLst>
            </p:cNvPr>
            <p:cNvSpPr/>
            <p:nvPr/>
          </p:nvSpPr>
          <p:spPr>
            <a:xfrm rot="16200000" flipV="1">
              <a:off x="2976352" y="4774563"/>
              <a:ext cx="1364463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xmlns="" id="{5CE3A81F-ADA7-487F-8A75-140F5A474D01}"/>
                </a:ext>
              </a:extLst>
            </p:cNvPr>
            <p:cNvSpPr/>
            <p:nvPr/>
          </p:nvSpPr>
          <p:spPr>
            <a:xfrm>
              <a:off x="725153" y="2372486"/>
              <a:ext cx="3824103" cy="1662664"/>
            </a:xfrm>
            <a:prstGeom prst="roundRect">
              <a:avLst>
                <a:gd name="adj" fmla="val 4751"/>
              </a:avLst>
            </a:prstGeom>
            <a:solidFill>
              <a:schemeClr val="bg1"/>
            </a:solidFill>
            <a:ln w="28575">
              <a:solidFill>
                <a:srgbClr val="849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xmlns="" id="{5E80A544-7C13-4ABA-A079-B9DF8FB743C4}"/>
                </a:ext>
              </a:extLst>
            </p:cNvPr>
            <p:cNvSpPr/>
            <p:nvPr/>
          </p:nvSpPr>
          <p:spPr>
            <a:xfrm>
              <a:off x="1646306" y="2534398"/>
              <a:ext cx="2793510" cy="637576"/>
            </a:xfrm>
            <a:prstGeom prst="round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xmlns="" id="{113C8BBE-DA95-4AFF-8F42-427D5024A447}"/>
                </a:ext>
              </a:extLst>
            </p:cNvPr>
            <p:cNvSpPr/>
            <p:nvPr/>
          </p:nvSpPr>
          <p:spPr>
            <a:xfrm>
              <a:off x="1646306" y="3281521"/>
              <a:ext cx="2793510" cy="637576"/>
            </a:xfrm>
            <a:prstGeom prst="round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47EE134-7D9A-413F-B705-9DF6F95FDAD5}"/>
                </a:ext>
              </a:extLst>
            </p:cNvPr>
            <p:cNvSpPr txBox="1"/>
            <p:nvPr/>
          </p:nvSpPr>
          <p:spPr>
            <a:xfrm>
              <a:off x="1646306" y="2671712"/>
              <a:ext cx="29375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“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증진</a:t>
              </a:r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유지</a:t>
              </a:r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”</a:t>
              </a:r>
              <a:endPara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xmlns="" id="{5B7475A3-A392-442E-A3D9-A6A6FB8631E1}"/>
                </a:ext>
              </a:extLst>
            </p:cNvPr>
            <p:cNvSpPr/>
            <p:nvPr/>
          </p:nvSpPr>
          <p:spPr>
            <a:xfrm>
              <a:off x="832655" y="2534398"/>
              <a:ext cx="1143982" cy="637576"/>
            </a:xfrm>
            <a:prstGeom prst="roundRect">
              <a:avLst/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핵심 </a:t>
              </a:r>
              <a:r>
                <a:rPr lang="en-US" altLang="ko-KR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경영방침</a:t>
              </a:r>
              <a:endParaRPr lang="en-US" altLang="ko-KR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xmlns="" id="{424F2055-3F38-4480-B998-7839A5103B14}"/>
                </a:ext>
              </a:extLst>
            </p:cNvPr>
            <p:cNvSpPr/>
            <p:nvPr/>
          </p:nvSpPr>
          <p:spPr>
            <a:xfrm>
              <a:off x="832655" y="3281521"/>
              <a:ext cx="1143982" cy="637576"/>
            </a:xfrm>
            <a:prstGeom prst="roundRect">
              <a:avLst/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목표 설정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2043EBF-F6CE-4502-A8AD-8D84D8E2BFCB}"/>
                </a:ext>
              </a:extLst>
            </p:cNvPr>
            <p:cNvSpPr txBox="1"/>
            <p:nvPr/>
          </p:nvSpPr>
          <p:spPr>
            <a:xfrm>
              <a:off x="1611730" y="3384782"/>
              <a:ext cx="29375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재해예방 활동 중심</a:t>
              </a: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xmlns="" id="{3B56E9BC-55F5-4E3B-A8CC-D121B7A58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5673" y="4731531"/>
              <a:ext cx="1246342" cy="792167"/>
            </a:xfrm>
            <a:prstGeom prst="rect">
              <a:avLst/>
            </a:prstGeom>
          </p:spPr>
        </p:pic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xmlns="" id="{193D6B7F-7390-4E22-B2CC-06C182911372}"/>
                </a:ext>
              </a:extLst>
            </p:cNvPr>
            <p:cNvSpPr/>
            <p:nvPr/>
          </p:nvSpPr>
          <p:spPr>
            <a:xfrm>
              <a:off x="1009411" y="5466164"/>
              <a:ext cx="3210608" cy="45587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D011571-8F4A-43E4-B92F-082A03D85D52}"/>
                </a:ext>
              </a:extLst>
            </p:cNvPr>
            <p:cNvSpPr txBox="1"/>
            <p:nvPr/>
          </p:nvSpPr>
          <p:spPr>
            <a:xfrm>
              <a:off x="1558978" y="5483080"/>
              <a:ext cx="2111475" cy="384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900" spc="-15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사업장 내 </a:t>
              </a:r>
              <a:r>
                <a:rPr lang="ko-KR" altLang="en-US" sz="1900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全구성원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AEADD3C7-5F5B-4C46-AC73-EF266E2E4024}"/>
              </a:ext>
            </a:extLst>
          </p:cNvPr>
          <p:cNvGrpSpPr/>
          <p:nvPr/>
        </p:nvGrpSpPr>
        <p:grpSpPr>
          <a:xfrm>
            <a:off x="5443894" y="3525777"/>
            <a:ext cx="237402" cy="226207"/>
            <a:chOff x="4811367" y="1575848"/>
            <a:chExt cx="633490" cy="603617"/>
          </a:xfrm>
        </p:grpSpPr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xmlns="" id="{082FAEE9-8599-4930-A15E-F12EBA2127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xmlns="" id="{F8D2E76A-A741-41F0-BE7E-C591F2C62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2843B609-A891-4CC5-99B5-4D0D1F6320ED}"/>
              </a:ext>
            </a:extLst>
          </p:cNvPr>
          <p:cNvGrpSpPr/>
          <p:nvPr/>
        </p:nvGrpSpPr>
        <p:grpSpPr>
          <a:xfrm>
            <a:off x="5443894" y="4617650"/>
            <a:ext cx="237402" cy="226207"/>
            <a:chOff x="4811367" y="1575848"/>
            <a:chExt cx="633490" cy="603617"/>
          </a:xfrm>
        </p:grpSpPr>
        <p:sp>
          <p:nvSpPr>
            <p:cNvPr id="57" name="Freeform 74">
              <a:extLst>
                <a:ext uri="{FF2B5EF4-FFF2-40B4-BE49-F238E27FC236}">
                  <a16:creationId xmlns:a16="http://schemas.microsoft.com/office/drawing/2014/main" xmlns="" id="{2406B496-282D-44C9-93A2-D5DB2C2607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xmlns="" id="{8D54A49A-6EB4-4820-BD86-4BFCA921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02165F6E-8C2D-484F-9233-FD1D6312E06D}"/>
              </a:ext>
            </a:extLst>
          </p:cNvPr>
          <p:cNvGrpSpPr/>
          <p:nvPr/>
        </p:nvGrpSpPr>
        <p:grpSpPr>
          <a:xfrm>
            <a:off x="5443894" y="5334067"/>
            <a:ext cx="237402" cy="226207"/>
            <a:chOff x="4811367" y="1575848"/>
            <a:chExt cx="633490" cy="603617"/>
          </a:xfrm>
        </p:grpSpPr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xmlns="" id="{72635670-9247-47B2-B4FC-FB84E2B26B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xmlns="" id="{9A925C6A-3706-4E1E-AA0F-D33180771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CC5537D6-5894-4D0F-A1D9-E0D2CF422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1522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5138898" y="1869603"/>
            <a:ext cx="6681561" cy="4367447"/>
            <a:chOff x="5138898" y="1869603"/>
            <a:chExt cx="6681561" cy="436744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08934C03-DCE1-45AA-A734-AFBE6F765A4A}"/>
                </a:ext>
              </a:extLst>
            </p:cNvPr>
            <p:cNvSpPr/>
            <p:nvPr/>
          </p:nvSpPr>
          <p:spPr>
            <a:xfrm>
              <a:off x="5138898" y="2060848"/>
              <a:ext cx="6681561" cy="4176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xmlns="" id="{5E02B757-1901-4847-88A2-3E354C46DCFA}"/>
                </a:ext>
              </a:extLst>
            </p:cNvPr>
            <p:cNvCxnSpPr>
              <a:cxnSpLocks/>
            </p:cNvCxnSpPr>
            <p:nvPr/>
          </p:nvCxnSpPr>
          <p:spPr>
            <a:xfrm>
              <a:off x="5138898" y="2055564"/>
              <a:ext cx="6681561" cy="532"/>
            </a:xfrm>
            <a:prstGeom prst="line">
              <a:avLst/>
            </a:prstGeom>
            <a:solidFill>
              <a:schemeClr val="bg1"/>
            </a:solidFill>
            <a:ln w="31750">
              <a:solidFill>
                <a:srgbClr val="677E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xmlns="" id="{7C377B7F-F639-464B-A7F3-B43D73131BE7}"/>
                </a:ext>
              </a:extLst>
            </p:cNvPr>
            <p:cNvCxnSpPr>
              <a:cxnSpLocks/>
            </p:cNvCxnSpPr>
            <p:nvPr/>
          </p:nvCxnSpPr>
          <p:spPr>
            <a:xfrm>
              <a:off x="5138898" y="6232298"/>
              <a:ext cx="6681561" cy="0"/>
            </a:xfrm>
            <a:prstGeom prst="line">
              <a:avLst/>
            </a:prstGeom>
            <a:solidFill>
              <a:schemeClr val="bg1"/>
            </a:solidFill>
            <a:ln w="31750">
              <a:solidFill>
                <a:srgbClr val="677E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육각형 35">
              <a:extLst>
                <a:ext uri="{FF2B5EF4-FFF2-40B4-BE49-F238E27FC236}">
                  <a16:creationId xmlns:a16="http://schemas.microsoft.com/office/drawing/2014/main" xmlns="" id="{9B9D9F68-37D9-4554-9AF5-A5B1E63FCA19}"/>
                </a:ext>
              </a:extLst>
            </p:cNvPr>
            <p:cNvSpPr/>
            <p:nvPr/>
          </p:nvSpPr>
          <p:spPr>
            <a:xfrm>
              <a:off x="7104113" y="1883930"/>
              <a:ext cx="2533380" cy="351999"/>
            </a:xfrm>
            <a:prstGeom prst="hexagon">
              <a:avLst>
                <a:gd name="adj" fmla="val 45830"/>
                <a:gd name="vf" fmla="val 115470"/>
              </a:avLst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174D0DC-C238-4208-A4B9-A99BA2DF58EE}"/>
                </a:ext>
              </a:extLst>
            </p:cNvPr>
            <p:cNvSpPr txBox="1"/>
            <p:nvPr/>
          </p:nvSpPr>
          <p:spPr>
            <a:xfrm>
              <a:off x="7281533" y="1869603"/>
              <a:ext cx="21988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9400" indent="-279400" algn="ctr" fontAlgn="base"/>
              <a:r>
                <a:rPr lang="ko-KR" altLang="en-US" b="1" kern="0" spc="-15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안전보건경영방침</a:t>
              </a:r>
              <a:endParaRPr lang="ko-KR" altLang="en-US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xmlns="" id="{C864DD7C-C69E-4329-9B16-D6643F8A1642}"/>
              </a:ext>
            </a:extLst>
          </p:cNvPr>
          <p:cNvSpPr/>
          <p:nvPr/>
        </p:nvSpPr>
        <p:spPr>
          <a:xfrm>
            <a:off x="469624" y="2017700"/>
            <a:ext cx="4402240" cy="4214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CC5537D6-5894-4D0F-A1D9-E0D2CF422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71" name="제목 70">
            <a:extLst>
              <a:ext uri="{FF2B5EF4-FFF2-40B4-BE49-F238E27FC236}">
                <a16:creationId xmlns:a16="http://schemas.microsoft.com/office/drawing/2014/main" xmlns="" id="{10DD1F61-3D08-4FEB-BB87-C8354CA8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안전보건경영방침 예시 </a:t>
            </a:r>
            <a:endParaRPr lang="ko-KR" alt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1AF3497-5ED4-4763-A3F4-A811892D853B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4AF2EC0-37D4-4728-90F8-718F05233A5C}"/>
              </a:ext>
            </a:extLst>
          </p:cNvPr>
          <p:cNvSpPr txBox="1"/>
          <p:nvPr/>
        </p:nvSpPr>
        <p:spPr>
          <a:xfrm>
            <a:off x="5303684" y="2346944"/>
            <a:ext cx="6336932" cy="337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OOO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사는 기업 경영활동 전반에 전 사원의 안전과 보건을 기업의 최우선가치로 인식하고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법규 및 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기준을 준수하는 안전보건관리체계를 구축하여 전 직원이 안전하고 쾌적한 환경에서 근무할 수 있도록 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최선을 다한다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위하여 다음과 같은 안전보건활동을 통하여 지속적으로 안전보건환경을 개선한다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최고경영자는 ‘근로자의 생명 보호’와 ‘안전한 작업환경 조성’을 기업경영활동의 최우선의 목표로 삼는다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최고경영자는 사업장에 안전보건관리체계를 구축하여 사업장의 위험요인 제거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통제를 위한 충분한 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인적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물적 자원을 제공한다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 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목표를 설정하고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달성하기 위한 세부적인 실행계획을 수립하여 이행한다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관계 법령 및 관련 규정을 준수하는 내부규정을 수립하여 충실히 이행한다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근로자의 참여를 통해 위험요인을 파악하고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파악된 위험요인은 반드시 개선하고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교육을 통해 공유한다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구성원이 자신의 직무와 관련된 위험요인을 인지하게 하고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제거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통제기법에 관해 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훈련을 실시한다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공급자와 계약자가 우리의 안전보건 방침과 안전 요구사항을 준수하도록 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R="2200">
              <a:lnSpc>
                <a:spcPct val="110000"/>
              </a:lnSpc>
              <a:spcAft>
                <a:spcPts val="500"/>
              </a:spcAft>
            </a:pP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8. </a:t>
            </a:r>
            <a:r>
              <a:rPr lang="ko-KR" altLang="en-US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구성원은 안전보건활동에 대한 책임과 의무를 성실히 준수토록 한다</a:t>
            </a:r>
            <a:r>
              <a:rPr lang="en-US" altLang="ko-KR" sz="115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1150" i="0" u="none" strike="noStrike" spc="-150" baseline="0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461506" y="567286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R="2200" algn="ctr" fontAlgn="base">
              <a:spcBef>
                <a:spcPts val="300"/>
              </a:spcBef>
            </a:pPr>
            <a:r>
              <a:rPr lang="ko-KR" altLang="en-US" sz="1150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○○○○년 ○○ 월 ○○ 일        </a:t>
            </a:r>
            <a:endParaRPr lang="en-US" altLang="ko-KR" sz="1150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R="2200" algn="r" fontAlgn="base">
              <a:spcBef>
                <a:spcPts val="300"/>
              </a:spcBef>
              <a:spcAft>
                <a:spcPts val="500"/>
              </a:spcAft>
            </a:pP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○○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회사 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대표이사     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서  명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725153" y="2372486"/>
            <a:ext cx="3858679" cy="3549554"/>
            <a:chOff x="725153" y="2372486"/>
            <a:chExt cx="3858679" cy="3549554"/>
          </a:xfrm>
        </p:grpSpPr>
        <p:sp>
          <p:nvSpPr>
            <p:cNvPr id="27" name="화살표: 오른쪽 45">
              <a:extLst>
                <a:ext uri="{FF2B5EF4-FFF2-40B4-BE49-F238E27FC236}">
                  <a16:creationId xmlns:a16="http://schemas.microsoft.com/office/drawing/2014/main" xmlns="" id="{9A33148B-B3D6-4AB1-974B-FDD6A1EB8CC5}"/>
                </a:ext>
              </a:extLst>
            </p:cNvPr>
            <p:cNvSpPr/>
            <p:nvPr/>
          </p:nvSpPr>
          <p:spPr>
            <a:xfrm rot="5400000">
              <a:off x="799895" y="4166371"/>
              <a:ext cx="1437293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8" name="화살표: 오른쪽 55">
              <a:extLst>
                <a:ext uri="{FF2B5EF4-FFF2-40B4-BE49-F238E27FC236}">
                  <a16:creationId xmlns:a16="http://schemas.microsoft.com/office/drawing/2014/main" xmlns="" id="{FCAFF5AF-E85F-45AD-B793-119FF171C6BD}"/>
                </a:ext>
              </a:extLst>
            </p:cNvPr>
            <p:cNvSpPr/>
            <p:nvPr/>
          </p:nvSpPr>
          <p:spPr>
            <a:xfrm rot="16200000" flipV="1">
              <a:off x="2976352" y="4774563"/>
              <a:ext cx="1364463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사각형: 둥근 모서리 5">
              <a:extLst>
                <a:ext uri="{FF2B5EF4-FFF2-40B4-BE49-F238E27FC236}">
                  <a16:creationId xmlns:a16="http://schemas.microsoft.com/office/drawing/2014/main" xmlns="" id="{5CE3A81F-ADA7-487F-8A75-140F5A474D01}"/>
                </a:ext>
              </a:extLst>
            </p:cNvPr>
            <p:cNvSpPr/>
            <p:nvPr/>
          </p:nvSpPr>
          <p:spPr>
            <a:xfrm>
              <a:off x="725153" y="2372486"/>
              <a:ext cx="3824103" cy="1662664"/>
            </a:xfrm>
            <a:prstGeom prst="roundRect">
              <a:avLst>
                <a:gd name="adj" fmla="val 4751"/>
              </a:avLst>
            </a:prstGeom>
            <a:solidFill>
              <a:schemeClr val="bg1"/>
            </a:solidFill>
            <a:ln w="28575">
              <a:solidFill>
                <a:srgbClr val="8497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" name="사각형: 둥근 모서리 49">
              <a:extLst>
                <a:ext uri="{FF2B5EF4-FFF2-40B4-BE49-F238E27FC236}">
                  <a16:creationId xmlns:a16="http://schemas.microsoft.com/office/drawing/2014/main" xmlns="" id="{5E80A544-7C13-4ABA-A079-B9DF8FB743C4}"/>
                </a:ext>
              </a:extLst>
            </p:cNvPr>
            <p:cNvSpPr/>
            <p:nvPr/>
          </p:nvSpPr>
          <p:spPr>
            <a:xfrm>
              <a:off x="1646306" y="2534398"/>
              <a:ext cx="2793510" cy="637576"/>
            </a:xfrm>
            <a:prstGeom prst="round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사각형: 둥근 모서리 50">
              <a:extLst>
                <a:ext uri="{FF2B5EF4-FFF2-40B4-BE49-F238E27FC236}">
                  <a16:creationId xmlns:a16="http://schemas.microsoft.com/office/drawing/2014/main" xmlns="" id="{113C8BBE-DA95-4AFF-8F42-427D5024A447}"/>
                </a:ext>
              </a:extLst>
            </p:cNvPr>
            <p:cNvSpPr/>
            <p:nvPr/>
          </p:nvSpPr>
          <p:spPr>
            <a:xfrm>
              <a:off x="1646306" y="3281521"/>
              <a:ext cx="2793510" cy="637576"/>
            </a:xfrm>
            <a:prstGeom prst="round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47EE134-7D9A-413F-B705-9DF6F95FDAD5}"/>
                </a:ext>
              </a:extLst>
            </p:cNvPr>
            <p:cNvSpPr txBox="1"/>
            <p:nvPr/>
          </p:nvSpPr>
          <p:spPr>
            <a:xfrm>
              <a:off x="1646306" y="2671712"/>
              <a:ext cx="29375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“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증진</a:t>
              </a:r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유지</a:t>
              </a:r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”</a:t>
              </a:r>
              <a:endPara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9" name="사각형: 둥근 모서리 6">
              <a:extLst>
                <a:ext uri="{FF2B5EF4-FFF2-40B4-BE49-F238E27FC236}">
                  <a16:creationId xmlns:a16="http://schemas.microsoft.com/office/drawing/2014/main" xmlns="" id="{5B7475A3-A392-442E-A3D9-A6A6FB8631E1}"/>
                </a:ext>
              </a:extLst>
            </p:cNvPr>
            <p:cNvSpPr/>
            <p:nvPr/>
          </p:nvSpPr>
          <p:spPr>
            <a:xfrm>
              <a:off x="832655" y="2534398"/>
              <a:ext cx="1143982" cy="637576"/>
            </a:xfrm>
            <a:prstGeom prst="roundRect">
              <a:avLst/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핵심 </a:t>
              </a:r>
              <a:r>
                <a:rPr lang="en-US" altLang="ko-KR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경영방침</a:t>
              </a:r>
              <a:endParaRPr lang="en-US" altLang="ko-KR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0" name="사각형: 둥근 모서리 46">
              <a:extLst>
                <a:ext uri="{FF2B5EF4-FFF2-40B4-BE49-F238E27FC236}">
                  <a16:creationId xmlns:a16="http://schemas.microsoft.com/office/drawing/2014/main" xmlns="" id="{424F2055-3F38-4480-B998-7839A5103B14}"/>
                </a:ext>
              </a:extLst>
            </p:cNvPr>
            <p:cNvSpPr/>
            <p:nvPr/>
          </p:nvSpPr>
          <p:spPr>
            <a:xfrm>
              <a:off x="832655" y="3281521"/>
              <a:ext cx="1143982" cy="637576"/>
            </a:xfrm>
            <a:prstGeom prst="roundRect">
              <a:avLst/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목표 설정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2043EBF-F6CE-4502-A8AD-8D84D8E2BFCB}"/>
                </a:ext>
              </a:extLst>
            </p:cNvPr>
            <p:cNvSpPr txBox="1"/>
            <p:nvPr/>
          </p:nvSpPr>
          <p:spPr>
            <a:xfrm>
              <a:off x="1611730" y="3384782"/>
              <a:ext cx="29375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재해예방 활동 중심</a:t>
              </a:r>
            </a:p>
          </p:txBody>
        </p:sp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xmlns="" id="{3B56E9BC-55F5-4E3B-A8CC-D121B7A58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5673" y="4731531"/>
              <a:ext cx="1246342" cy="792167"/>
            </a:xfrm>
            <a:prstGeom prst="rect">
              <a:avLst/>
            </a:prstGeom>
          </p:spPr>
        </p:pic>
        <p:sp>
          <p:nvSpPr>
            <p:cNvPr id="43" name="사각형: 둥근 모서리 51">
              <a:extLst>
                <a:ext uri="{FF2B5EF4-FFF2-40B4-BE49-F238E27FC236}">
                  <a16:creationId xmlns:a16="http://schemas.microsoft.com/office/drawing/2014/main" xmlns="" id="{193D6B7F-7390-4E22-B2CC-06C182911372}"/>
                </a:ext>
              </a:extLst>
            </p:cNvPr>
            <p:cNvSpPr/>
            <p:nvPr/>
          </p:nvSpPr>
          <p:spPr>
            <a:xfrm>
              <a:off x="1009411" y="5466164"/>
              <a:ext cx="3210608" cy="455876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D011571-8F4A-43E4-B92F-082A03D85D52}"/>
                </a:ext>
              </a:extLst>
            </p:cNvPr>
            <p:cNvSpPr txBox="1"/>
            <p:nvPr/>
          </p:nvSpPr>
          <p:spPr>
            <a:xfrm>
              <a:off x="1558978" y="5483080"/>
              <a:ext cx="2111475" cy="384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900" spc="-15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사업장 내 </a:t>
              </a:r>
              <a:r>
                <a:rPr lang="ko-KR" altLang="en-US" sz="1900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全구성원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0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xmlns="" id="{B21F8C11-F2B5-4D61-8CCE-D4F4E13EF3BB}"/>
              </a:ext>
            </a:extLst>
          </p:cNvPr>
          <p:cNvSpPr/>
          <p:nvPr/>
        </p:nvSpPr>
        <p:spPr>
          <a:xfrm>
            <a:off x="469624" y="2185323"/>
            <a:ext cx="4402240" cy="18430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xmlns="" id="{B85E6F18-072F-4994-B932-10677A45866B}"/>
              </a:ext>
            </a:extLst>
          </p:cNvPr>
          <p:cNvSpPr/>
          <p:nvPr/>
        </p:nvSpPr>
        <p:spPr>
          <a:xfrm>
            <a:off x="469624" y="4408264"/>
            <a:ext cx="4402240" cy="18430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안전보건에 필요한 자원</a:t>
            </a:r>
            <a:r>
              <a:rPr lang="en-US" altLang="ko-KR" sz="2400" dirty="0"/>
              <a:t>(</a:t>
            </a:r>
            <a:r>
              <a:rPr lang="ko-KR" altLang="en-US" sz="2400" dirty="0"/>
              <a:t>인력</a:t>
            </a:r>
            <a:r>
              <a:rPr lang="en-US" altLang="ko-KR" sz="2400" dirty="0"/>
              <a:t>·</a:t>
            </a:r>
            <a:r>
              <a:rPr lang="ko-KR" altLang="en-US" sz="2400" dirty="0"/>
              <a:t>시설</a:t>
            </a:r>
            <a:r>
              <a:rPr lang="en-US" altLang="ko-KR" sz="2400" dirty="0"/>
              <a:t>·</a:t>
            </a:r>
            <a:r>
              <a:rPr lang="ko-KR" altLang="en-US" sz="2400" dirty="0"/>
              <a:t>장비</a:t>
            </a:r>
            <a:r>
              <a:rPr lang="en-US" altLang="ko-KR" sz="2400" dirty="0"/>
              <a:t>)</a:t>
            </a:r>
            <a:r>
              <a:rPr lang="ko-KR" altLang="en-US" dirty="0"/>
              <a:t>을 배정합니다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2B795E-C0D1-4B83-845D-6B3EB2A85331}"/>
              </a:ext>
            </a:extLst>
          </p:cNvPr>
          <p:cNvSpPr txBox="1"/>
          <p:nvPr/>
        </p:nvSpPr>
        <p:spPr>
          <a:xfrm>
            <a:off x="5698463" y="2134696"/>
            <a:ext cx="5283877" cy="827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조직</a:t>
            </a:r>
            <a:r>
              <a:rPr lang="en-US" altLang="ko-KR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담당자</a:t>
            </a:r>
            <a:r>
              <a:rPr lang="en-US" altLang="ko-KR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제안이 원활하게</a:t>
            </a:r>
            <a:r>
              <a:rPr lang="en-US" altLang="ko-KR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이행될 수 있도록 </a:t>
            </a:r>
            <a:r>
              <a:rPr lang="ko-KR" altLang="en-US" sz="2200" b="1" spc="-15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조직체계 구성</a:t>
            </a:r>
            <a:r>
              <a:rPr lang="en-US" altLang="ko-KR" sz="2200" b="1" spc="-15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재편</a:t>
            </a:r>
            <a:endParaRPr lang="en-US" altLang="ko-KR" sz="2200" b="1" spc="-150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E1B2DE-E1BC-464D-B29D-3501417E396C}"/>
              </a:ext>
            </a:extLst>
          </p:cNvPr>
          <p:cNvSpPr txBox="1"/>
          <p:nvPr/>
        </p:nvSpPr>
        <p:spPr>
          <a:xfrm>
            <a:off x="5863333" y="2948692"/>
            <a:ext cx="5544616" cy="1130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대기업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가급적 경영자 직속 기구로 배치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indent="-18256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중소기업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정부의 기술지도사업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안전관리전문기관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보건관리전문기관 등 외부 자원 활용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FF63B3D-8DDA-4701-B450-5C6683D6CD6E}"/>
              </a:ext>
            </a:extLst>
          </p:cNvPr>
          <p:cNvSpPr txBox="1"/>
          <p:nvPr/>
        </p:nvSpPr>
        <p:spPr>
          <a:xfrm>
            <a:off x="2494193" y="2803337"/>
            <a:ext cx="2161647" cy="849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spc="-15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안전보건 담당</a:t>
            </a:r>
            <a:r>
              <a:rPr lang="en-US" altLang="ko-KR" sz="2200" b="1" spc="-15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조직 구성</a:t>
            </a:r>
            <a:endParaRPr lang="en-US" altLang="ko-KR" sz="2200" b="1" spc="-150" dirty="0">
              <a:solidFill>
                <a:srgbClr val="00B0F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ACFC614-0B27-4FD7-97B1-8AFBED15E591}"/>
              </a:ext>
            </a:extLst>
          </p:cNvPr>
          <p:cNvSpPr txBox="1"/>
          <p:nvPr/>
        </p:nvSpPr>
        <p:spPr>
          <a:xfrm>
            <a:off x="2494193" y="5139103"/>
            <a:ext cx="1476730" cy="4308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ko-KR" altLang="en-US" sz="2200" b="1" spc="-15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예산배정</a:t>
            </a:r>
            <a:endParaRPr lang="en-US" altLang="ko-KR" sz="2200" b="1" spc="-150" dirty="0">
              <a:solidFill>
                <a:srgbClr val="00B0F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F3EAA9A-F907-4F55-8378-42B176CAB290}"/>
              </a:ext>
            </a:extLst>
          </p:cNvPr>
          <p:cNvSpPr txBox="1"/>
          <p:nvPr/>
        </p:nvSpPr>
        <p:spPr>
          <a:xfrm>
            <a:off x="5698463" y="4517628"/>
            <a:ext cx="6201711" cy="442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계획 수립 및 이행을 위한 </a:t>
            </a:r>
            <a:r>
              <a:rPr lang="ko-KR" altLang="en-US" sz="2200" b="1" spc="-15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예산 배정</a:t>
            </a:r>
            <a:endParaRPr lang="en-US" altLang="ko-KR" sz="2200" b="1" spc="-150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54418EE-6EC2-4296-803C-7A3E234A6BFD}"/>
              </a:ext>
            </a:extLst>
          </p:cNvPr>
          <p:cNvSpPr txBox="1"/>
          <p:nvPr/>
        </p:nvSpPr>
        <p:spPr>
          <a:xfrm>
            <a:off x="5863333" y="5039968"/>
            <a:ext cx="5417243" cy="1130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제거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통제를 위한 시설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확충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담당자 배치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비상조치 계획 수립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훈련 등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구체적인 계획을 수립하고 이행할 수 있는 예산 배정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5" name="그룹 104">
            <a:extLst>
              <a:ext uri="{FF2B5EF4-FFF2-40B4-BE49-F238E27FC236}">
                <a16:creationId xmlns:a16="http://schemas.microsoft.com/office/drawing/2014/main" xmlns="" id="{8B44FDC3-0033-44A1-9391-7D17642E6177}"/>
              </a:ext>
            </a:extLst>
          </p:cNvPr>
          <p:cNvGrpSpPr/>
          <p:nvPr/>
        </p:nvGrpSpPr>
        <p:grpSpPr>
          <a:xfrm>
            <a:off x="469624" y="2022748"/>
            <a:ext cx="11430550" cy="4396680"/>
            <a:chOff x="5256388" y="2022748"/>
            <a:chExt cx="6643786" cy="4396680"/>
          </a:xfrm>
        </p:grpSpPr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xmlns="" id="{91B6F039-D5ED-4C75-897F-6739B6142186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2022748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xmlns="" id="{F2341D74-F108-4037-8706-FECB4EDEC8AF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4221088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xmlns="" id="{C6EF4BBD-BBB5-418B-9A48-5A10B6125D22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6419428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xmlns="" id="{73AD4976-7184-417D-9B37-1E0E3F4F70A1}"/>
              </a:ext>
            </a:extLst>
          </p:cNvPr>
          <p:cNvGrpSpPr/>
          <p:nvPr/>
        </p:nvGrpSpPr>
        <p:grpSpPr>
          <a:xfrm>
            <a:off x="1156944" y="4700637"/>
            <a:ext cx="1209963" cy="1181476"/>
            <a:chOff x="1121381" y="4724319"/>
            <a:chExt cx="1056668" cy="1031790"/>
          </a:xfrm>
        </p:grpSpPr>
        <p:sp>
          <p:nvSpPr>
            <p:cNvPr id="53" name="Oval 5">
              <a:extLst>
                <a:ext uri="{FF2B5EF4-FFF2-40B4-BE49-F238E27FC236}">
                  <a16:creationId xmlns:a16="http://schemas.microsoft.com/office/drawing/2014/main" xmlns="" id="{5D15D333-B364-44AE-AB40-D5617AAAF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381" y="4724319"/>
              <a:ext cx="828675" cy="8382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xmlns="" id="{1C24942C-8D19-4CB9-BE78-BA438A57E779}"/>
                </a:ext>
              </a:extLst>
            </p:cNvPr>
            <p:cNvGrpSpPr/>
            <p:nvPr/>
          </p:nvGrpSpPr>
          <p:grpSpPr>
            <a:xfrm>
              <a:off x="1247774" y="4944897"/>
              <a:ext cx="930275" cy="811212"/>
              <a:chOff x="1847849" y="5665861"/>
              <a:chExt cx="930275" cy="811212"/>
            </a:xfrm>
          </p:grpSpPr>
          <p:sp>
            <p:nvSpPr>
              <p:cNvPr id="54" name="Freeform 6">
                <a:extLst>
                  <a:ext uri="{FF2B5EF4-FFF2-40B4-BE49-F238E27FC236}">
                    <a16:creationId xmlns:a16="http://schemas.microsoft.com/office/drawing/2014/main" xmlns="" id="{3D11AF31-94BC-49FA-9F8A-D461AA40A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7" y="5665861"/>
                <a:ext cx="301625" cy="457200"/>
              </a:xfrm>
              <a:custGeom>
                <a:avLst/>
                <a:gdLst>
                  <a:gd name="T0" fmla="*/ 40 w 80"/>
                  <a:gd name="T1" fmla="*/ 0 h 120"/>
                  <a:gd name="T2" fmla="*/ 0 w 80"/>
                  <a:gd name="T3" fmla="*/ 20 h 120"/>
                  <a:gd name="T4" fmla="*/ 0 w 80"/>
                  <a:gd name="T5" fmla="*/ 20 h 120"/>
                  <a:gd name="T6" fmla="*/ 0 w 80"/>
                  <a:gd name="T7" fmla="*/ 120 h 120"/>
                  <a:gd name="T8" fmla="*/ 80 w 80"/>
                  <a:gd name="T9" fmla="*/ 76 h 120"/>
                  <a:gd name="T10" fmla="*/ 80 w 80"/>
                  <a:gd name="T11" fmla="*/ 20 h 120"/>
                  <a:gd name="T12" fmla="*/ 40 w 80"/>
                  <a:gd name="T1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20">
                    <a:moveTo>
                      <a:pt x="40" y="0"/>
                    </a:moveTo>
                    <a:cubicBezTo>
                      <a:pt x="17" y="0"/>
                      <a:pt x="0" y="9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9"/>
                      <a:pt x="62" y="0"/>
                      <a:pt x="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5" name="Oval 7">
                <a:extLst>
                  <a:ext uri="{FF2B5EF4-FFF2-40B4-BE49-F238E27FC236}">
                    <a16:creationId xmlns:a16="http://schemas.microsoft.com/office/drawing/2014/main" xmlns="" id="{3B08D2EC-E5B2-4F2C-8D31-48A22A64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8337" y="5665861"/>
                <a:ext cx="301625" cy="152400"/>
              </a:xfrm>
              <a:prstGeom prst="ellipse">
                <a:avLst/>
              </a:prstGeom>
              <a:noFill/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xmlns="" id="{103A78C9-BC50-4F2E-A4A1-F5B67015C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7" y="5742061"/>
                <a:ext cx="301625" cy="152400"/>
              </a:xfrm>
              <a:custGeom>
                <a:avLst/>
                <a:gdLst>
                  <a:gd name="T0" fmla="*/ 0 w 80"/>
                  <a:gd name="T1" fmla="*/ 0 h 40"/>
                  <a:gd name="T2" fmla="*/ 0 w 80"/>
                  <a:gd name="T3" fmla="*/ 20 h 40"/>
                  <a:gd name="T4" fmla="*/ 40 w 80"/>
                  <a:gd name="T5" fmla="*/ 40 h 40"/>
                  <a:gd name="T6" fmla="*/ 80 w 80"/>
                  <a:gd name="T7" fmla="*/ 20 h 40"/>
                  <a:gd name="T8" fmla="*/ 80 w 80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4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17" y="40"/>
                      <a:pt x="40" y="40"/>
                    </a:cubicBezTo>
                    <a:cubicBezTo>
                      <a:pt x="62" y="40"/>
                      <a:pt x="80" y="31"/>
                      <a:pt x="80" y="20"/>
                    </a:cubicBezTo>
                    <a:cubicBezTo>
                      <a:pt x="80" y="0"/>
                      <a:pt x="80" y="0"/>
                      <a:pt x="80" y="0"/>
                    </a:cubicBezTo>
                  </a:path>
                </a:pathLst>
              </a:custGeom>
              <a:noFill/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7" name="Line 9">
                <a:extLst>
                  <a:ext uri="{FF2B5EF4-FFF2-40B4-BE49-F238E27FC236}">
                    <a16:creationId xmlns:a16="http://schemas.microsoft.com/office/drawing/2014/main" xmlns="" id="{26E887F2-4987-4D73-A13A-87FED8DF9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9962" y="5818261"/>
                <a:ext cx="0" cy="76200"/>
              </a:xfrm>
              <a:prstGeom prst="line">
                <a:avLst/>
              </a:prstGeom>
              <a:noFill/>
              <a:ln w="30163" cap="rnd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xmlns="" id="{02C898ED-FB86-4991-A5F2-D33D17E3D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7" y="5818261"/>
                <a:ext cx="104775" cy="152400"/>
              </a:xfrm>
              <a:custGeom>
                <a:avLst/>
                <a:gdLst>
                  <a:gd name="T0" fmla="*/ 0 w 28"/>
                  <a:gd name="T1" fmla="*/ 0 h 40"/>
                  <a:gd name="T2" fmla="*/ 0 w 28"/>
                  <a:gd name="T3" fmla="*/ 20 h 40"/>
                  <a:gd name="T4" fmla="*/ 28 w 28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9"/>
                      <a:pt x="11" y="37"/>
                      <a:pt x="28" y="40"/>
                    </a:cubicBez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xmlns="" id="{EE0E8B48-6E83-40BC-AB68-C8A53185E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7" y="5894461"/>
                <a:ext cx="44450" cy="133350"/>
              </a:xfrm>
              <a:custGeom>
                <a:avLst/>
                <a:gdLst>
                  <a:gd name="T0" fmla="*/ 0 w 12"/>
                  <a:gd name="T1" fmla="*/ 0 h 35"/>
                  <a:gd name="T2" fmla="*/ 0 w 12"/>
                  <a:gd name="T3" fmla="*/ 20 h 35"/>
                  <a:gd name="T4" fmla="*/ 12 w 12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5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6"/>
                      <a:pt x="4" y="31"/>
                      <a:pt x="12" y="35"/>
                    </a:cubicBez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0" name="Line 12">
                <a:extLst>
                  <a:ext uri="{FF2B5EF4-FFF2-40B4-BE49-F238E27FC236}">
                    <a16:creationId xmlns:a16="http://schemas.microsoft.com/office/drawing/2014/main" xmlns="" id="{6704F05A-433B-4E90-AD51-D9E05DBAA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337" y="5894461"/>
                <a:ext cx="0" cy="166688"/>
              </a:xfrm>
              <a:prstGeom prst="line">
                <a:avLst/>
              </a:prstGeom>
              <a:noFill/>
              <a:ln w="30163" cap="rnd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xmlns="" id="{5FEC05F6-108E-4D85-86A6-2B6CC8E9E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49" y="5832548"/>
                <a:ext cx="930275" cy="495300"/>
              </a:xfrm>
              <a:custGeom>
                <a:avLst/>
                <a:gdLst>
                  <a:gd name="T0" fmla="*/ 586 w 586"/>
                  <a:gd name="T1" fmla="*/ 108 h 312"/>
                  <a:gd name="T2" fmla="*/ 202 w 586"/>
                  <a:gd name="T3" fmla="*/ 312 h 312"/>
                  <a:gd name="T4" fmla="*/ 0 w 586"/>
                  <a:gd name="T5" fmla="*/ 204 h 312"/>
                  <a:gd name="T6" fmla="*/ 384 w 586"/>
                  <a:gd name="T7" fmla="*/ 0 h 312"/>
                  <a:gd name="T8" fmla="*/ 586 w 586"/>
                  <a:gd name="T9" fmla="*/ 108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312">
                    <a:moveTo>
                      <a:pt x="586" y="108"/>
                    </a:moveTo>
                    <a:lnTo>
                      <a:pt x="202" y="312"/>
                    </a:lnTo>
                    <a:lnTo>
                      <a:pt x="0" y="204"/>
                    </a:lnTo>
                    <a:lnTo>
                      <a:pt x="384" y="0"/>
                    </a:lnTo>
                    <a:lnTo>
                      <a:pt x="586" y="108"/>
                    </a:lnTo>
                    <a:close/>
                  </a:path>
                </a:pathLst>
              </a:custGeom>
              <a:solidFill>
                <a:srgbClr val="E9EAEB"/>
              </a:solidFill>
              <a:ln w="30163" cap="flat">
                <a:solidFill>
                  <a:srgbClr val="2B518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xmlns="" id="{C19E2903-F26F-4484-AEB6-274317FB3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49" y="6080198"/>
                <a:ext cx="930275" cy="320675"/>
              </a:xfrm>
              <a:custGeom>
                <a:avLst/>
                <a:gdLst>
                  <a:gd name="T0" fmla="*/ 586 w 586"/>
                  <a:gd name="T1" fmla="*/ 0 h 202"/>
                  <a:gd name="T2" fmla="*/ 202 w 586"/>
                  <a:gd name="T3" fmla="*/ 202 h 202"/>
                  <a:gd name="T4" fmla="*/ 0 w 586"/>
                  <a:gd name="T5" fmla="*/ 96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6" h="202">
                    <a:moveTo>
                      <a:pt x="586" y="0"/>
                    </a:moveTo>
                    <a:lnTo>
                      <a:pt x="202" y="202"/>
                    </a:lnTo>
                    <a:lnTo>
                      <a:pt x="0" y="96"/>
                    </a:ln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xmlns="" id="{03BAD6AF-60BE-4DDD-94E6-89D5C2E55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849" y="6153223"/>
                <a:ext cx="930275" cy="323850"/>
              </a:xfrm>
              <a:custGeom>
                <a:avLst/>
                <a:gdLst>
                  <a:gd name="T0" fmla="*/ 586 w 586"/>
                  <a:gd name="T1" fmla="*/ 0 h 204"/>
                  <a:gd name="T2" fmla="*/ 202 w 586"/>
                  <a:gd name="T3" fmla="*/ 204 h 204"/>
                  <a:gd name="T4" fmla="*/ 0 w 586"/>
                  <a:gd name="T5" fmla="*/ 9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6" h="204">
                    <a:moveTo>
                      <a:pt x="586" y="0"/>
                    </a:moveTo>
                    <a:lnTo>
                      <a:pt x="202" y="204"/>
                    </a:lnTo>
                    <a:lnTo>
                      <a:pt x="0" y="96"/>
                    </a:ln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xmlns="" id="{4983DDE3-E2B5-4C31-8645-29DA3ECF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887" y="5924623"/>
                <a:ext cx="584200" cy="312738"/>
              </a:xfrm>
              <a:custGeom>
                <a:avLst/>
                <a:gdLst>
                  <a:gd name="T0" fmla="*/ 155 w 155"/>
                  <a:gd name="T1" fmla="*/ 18 h 82"/>
                  <a:gd name="T2" fmla="*/ 121 w 155"/>
                  <a:gd name="T3" fmla="*/ 0 h 82"/>
                  <a:gd name="T4" fmla="*/ 104 w 155"/>
                  <a:gd name="T5" fmla="*/ 0 h 82"/>
                  <a:gd name="T6" fmla="*/ 0 w 155"/>
                  <a:gd name="T7" fmla="*/ 55 h 82"/>
                  <a:gd name="T8" fmla="*/ 0 w 155"/>
                  <a:gd name="T9" fmla="*/ 64 h 82"/>
                  <a:gd name="T10" fmla="*/ 34 w 155"/>
                  <a:gd name="T11" fmla="*/ 82 h 82"/>
                  <a:gd name="T12" fmla="*/ 51 w 155"/>
                  <a:gd name="T13" fmla="*/ 82 h 82"/>
                  <a:gd name="T14" fmla="*/ 155 w 155"/>
                  <a:gd name="T15" fmla="*/ 27 h 82"/>
                  <a:gd name="T16" fmla="*/ 155 w 155"/>
                  <a:gd name="T17" fmla="*/ 1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82">
                    <a:moveTo>
                      <a:pt x="155" y="18"/>
                    </a:moveTo>
                    <a:cubicBezTo>
                      <a:pt x="121" y="0"/>
                      <a:pt x="121" y="0"/>
                      <a:pt x="121" y="0"/>
                    </a:cubicBezTo>
                    <a:cubicBezTo>
                      <a:pt x="116" y="3"/>
                      <a:pt x="109" y="3"/>
                      <a:pt x="104" y="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5" y="58"/>
                      <a:pt x="4" y="62"/>
                      <a:pt x="0" y="64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8" y="79"/>
                      <a:pt x="45" y="79"/>
                      <a:pt x="51" y="82"/>
                    </a:cubicBezTo>
                    <a:cubicBezTo>
                      <a:pt x="155" y="27"/>
                      <a:pt x="155" y="27"/>
                      <a:pt x="155" y="27"/>
                    </a:cubicBezTo>
                    <a:cubicBezTo>
                      <a:pt x="151" y="24"/>
                      <a:pt x="150" y="21"/>
                      <a:pt x="15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5" name="Line 17">
                <a:extLst>
                  <a:ext uri="{FF2B5EF4-FFF2-40B4-BE49-F238E27FC236}">
                    <a16:creationId xmlns:a16="http://schemas.microsoft.com/office/drawing/2014/main" xmlns="" id="{56F470DE-8B29-42B0-A1D4-7A36EC9DB0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5387" y="5984948"/>
                <a:ext cx="0" cy="31750"/>
              </a:xfrm>
              <a:prstGeom prst="line">
                <a:avLst/>
              </a:prstGeom>
              <a:noFill/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6" name="Line 18">
                <a:extLst>
                  <a:ext uri="{FF2B5EF4-FFF2-40B4-BE49-F238E27FC236}">
                    <a16:creationId xmlns:a16="http://schemas.microsoft.com/office/drawing/2014/main" xmlns="" id="{F1070596-6026-4DE8-A7DD-03C625145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762" y="6137348"/>
                <a:ext cx="0" cy="31750"/>
              </a:xfrm>
              <a:prstGeom prst="line">
                <a:avLst/>
              </a:prstGeom>
              <a:noFill/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xmlns="" id="{6C5FFC1B-6E93-48CB-9313-9EBA55D5F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737" y="6030986"/>
                <a:ext cx="192087" cy="100013"/>
              </a:xfrm>
              <a:custGeom>
                <a:avLst/>
                <a:gdLst>
                  <a:gd name="T0" fmla="*/ 41 w 51"/>
                  <a:gd name="T1" fmla="*/ 5 h 26"/>
                  <a:gd name="T2" fmla="*/ 42 w 51"/>
                  <a:gd name="T3" fmla="*/ 22 h 26"/>
                  <a:gd name="T4" fmla="*/ 10 w 51"/>
                  <a:gd name="T5" fmla="*/ 21 h 26"/>
                  <a:gd name="T6" fmla="*/ 8 w 51"/>
                  <a:gd name="T7" fmla="*/ 4 h 26"/>
                  <a:gd name="T8" fmla="*/ 41 w 51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6">
                    <a:moveTo>
                      <a:pt x="41" y="5"/>
                    </a:moveTo>
                    <a:cubicBezTo>
                      <a:pt x="50" y="10"/>
                      <a:pt x="51" y="17"/>
                      <a:pt x="42" y="22"/>
                    </a:cubicBezTo>
                    <a:cubicBezTo>
                      <a:pt x="34" y="26"/>
                      <a:pt x="19" y="26"/>
                      <a:pt x="10" y="21"/>
                    </a:cubicBezTo>
                    <a:cubicBezTo>
                      <a:pt x="0" y="16"/>
                      <a:pt x="0" y="9"/>
                      <a:pt x="8" y="4"/>
                    </a:cubicBezTo>
                    <a:cubicBezTo>
                      <a:pt x="17" y="0"/>
                      <a:pt x="32" y="0"/>
                      <a:pt x="4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8" name="Freeform 20">
                <a:extLst>
                  <a:ext uri="{FF2B5EF4-FFF2-40B4-BE49-F238E27FC236}">
                    <a16:creationId xmlns:a16="http://schemas.microsoft.com/office/drawing/2014/main" xmlns="" id="{F8F82220-6951-4C71-B459-C4489B05E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987" y="5940498"/>
                <a:ext cx="496887" cy="457200"/>
              </a:xfrm>
              <a:custGeom>
                <a:avLst/>
                <a:gdLst>
                  <a:gd name="T0" fmla="*/ 209 w 313"/>
                  <a:gd name="T1" fmla="*/ 168 h 288"/>
                  <a:gd name="T2" fmla="*/ 0 w 313"/>
                  <a:gd name="T3" fmla="*/ 48 h 288"/>
                  <a:gd name="T4" fmla="*/ 95 w 313"/>
                  <a:gd name="T5" fmla="*/ 0 h 288"/>
                  <a:gd name="T6" fmla="*/ 313 w 313"/>
                  <a:gd name="T7" fmla="*/ 115 h 288"/>
                  <a:gd name="T8" fmla="*/ 313 w 313"/>
                  <a:gd name="T9" fmla="*/ 232 h 288"/>
                  <a:gd name="T10" fmla="*/ 209 w 313"/>
                  <a:gd name="T11" fmla="*/ 288 h 288"/>
                  <a:gd name="T12" fmla="*/ 209 w 313"/>
                  <a:gd name="T13" fmla="*/ 16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288">
                    <a:moveTo>
                      <a:pt x="209" y="168"/>
                    </a:moveTo>
                    <a:lnTo>
                      <a:pt x="0" y="48"/>
                    </a:lnTo>
                    <a:lnTo>
                      <a:pt x="95" y="0"/>
                    </a:lnTo>
                    <a:lnTo>
                      <a:pt x="313" y="115"/>
                    </a:lnTo>
                    <a:lnTo>
                      <a:pt x="313" y="232"/>
                    </a:lnTo>
                    <a:lnTo>
                      <a:pt x="209" y="288"/>
                    </a:lnTo>
                    <a:lnTo>
                      <a:pt x="209" y="168"/>
                    </a:lnTo>
                    <a:close/>
                  </a:path>
                </a:pathLst>
              </a:custGeom>
              <a:solidFill>
                <a:srgbClr val="A8D2F0"/>
              </a:solidFill>
              <a:ln w="30163" cap="flat">
                <a:solidFill>
                  <a:srgbClr val="2B518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xmlns="" id="{D1A5C178-751F-42B8-87A5-2079C6495C87}"/>
              </a:ext>
            </a:extLst>
          </p:cNvPr>
          <p:cNvGrpSpPr/>
          <p:nvPr/>
        </p:nvGrpSpPr>
        <p:grpSpPr>
          <a:xfrm>
            <a:off x="1156944" y="2570529"/>
            <a:ext cx="1008881" cy="1099771"/>
            <a:chOff x="982663" y="2709863"/>
            <a:chExt cx="881062" cy="960437"/>
          </a:xfrm>
        </p:grpSpPr>
        <p:sp>
          <p:nvSpPr>
            <p:cNvPr id="83" name="AutoShape 34">
              <a:extLst>
                <a:ext uri="{FF2B5EF4-FFF2-40B4-BE49-F238E27FC236}">
                  <a16:creationId xmlns:a16="http://schemas.microsoft.com/office/drawing/2014/main" xmlns="" id="{FA65271B-5ECA-4F17-8DCC-EF0A7162689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82663" y="2709863"/>
              <a:ext cx="881062" cy="960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4" name="Oval 36">
              <a:extLst>
                <a:ext uri="{FF2B5EF4-FFF2-40B4-BE49-F238E27FC236}">
                  <a16:creationId xmlns:a16="http://schemas.microsoft.com/office/drawing/2014/main" xmlns="" id="{D5F53871-8B8C-45D0-8C0C-17C721F1B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2800350"/>
              <a:ext cx="792162" cy="79375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xmlns="" id="{EBA44E86-D14A-4261-B07D-462FFAD82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2922588"/>
              <a:ext cx="244475" cy="168275"/>
            </a:xfrm>
            <a:custGeom>
              <a:avLst/>
              <a:gdLst>
                <a:gd name="T0" fmla="*/ 32 w 64"/>
                <a:gd name="T1" fmla="*/ 0 h 44"/>
                <a:gd name="T2" fmla="*/ 0 w 64"/>
                <a:gd name="T3" fmla="*/ 16 h 44"/>
                <a:gd name="T4" fmla="*/ 0 w 64"/>
                <a:gd name="T5" fmla="*/ 28 h 44"/>
                <a:gd name="T6" fmla="*/ 32 w 64"/>
                <a:gd name="T7" fmla="*/ 44 h 44"/>
                <a:gd name="T8" fmla="*/ 64 w 64"/>
                <a:gd name="T9" fmla="*/ 28 h 44"/>
                <a:gd name="T10" fmla="*/ 64 w 64"/>
                <a:gd name="T11" fmla="*/ 16 h 44"/>
                <a:gd name="T12" fmla="*/ 32 w 64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4">
                  <a:moveTo>
                    <a:pt x="32" y="0"/>
                  </a:move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4"/>
                    <a:pt x="17" y="44"/>
                    <a:pt x="32" y="44"/>
                  </a:cubicBezTo>
                  <a:cubicBezTo>
                    <a:pt x="46" y="44"/>
                    <a:pt x="64" y="34"/>
                    <a:pt x="64" y="2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A8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6" name="Freeform 38">
              <a:extLst>
                <a:ext uri="{FF2B5EF4-FFF2-40B4-BE49-F238E27FC236}">
                  <a16:creationId xmlns:a16="http://schemas.microsoft.com/office/drawing/2014/main" xmlns="" id="{4F53225F-137D-443A-BF8B-9F6D9061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2922588"/>
              <a:ext cx="244475" cy="107950"/>
            </a:xfrm>
            <a:custGeom>
              <a:avLst/>
              <a:gdLst>
                <a:gd name="T0" fmla="*/ 64 w 64"/>
                <a:gd name="T1" fmla="*/ 28 h 28"/>
                <a:gd name="T2" fmla="*/ 64 w 64"/>
                <a:gd name="T3" fmla="*/ 16 h 28"/>
                <a:gd name="T4" fmla="*/ 32 w 64"/>
                <a:gd name="T5" fmla="*/ 0 h 28"/>
                <a:gd name="T6" fmla="*/ 32 w 64"/>
                <a:gd name="T7" fmla="*/ 0 h 28"/>
                <a:gd name="T8" fmla="*/ 32 w 64"/>
                <a:gd name="T9" fmla="*/ 0 h 28"/>
                <a:gd name="T10" fmla="*/ 32 w 64"/>
                <a:gd name="T11" fmla="*/ 0 h 28"/>
                <a:gd name="T12" fmla="*/ 0 w 64"/>
                <a:gd name="T13" fmla="*/ 16 h 28"/>
                <a:gd name="T14" fmla="*/ 0 w 64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">
                  <a:moveTo>
                    <a:pt x="64" y="28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noFill/>
            <a:ln w="30163" cap="rnd">
              <a:solidFill>
                <a:srgbClr val="2B518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7" name="Freeform 39">
              <a:extLst>
                <a:ext uri="{FF2B5EF4-FFF2-40B4-BE49-F238E27FC236}">
                  <a16:creationId xmlns:a16="http://schemas.microsoft.com/office/drawing/2014/main" xmlns="" id="{5A39C582-497C-402A-9CBF-53A94969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5" y="2724150"/>
              <a:ext cx="152400" cy="198437"/>
            </a:xfrm>
            <a:custGeom>
              <a:avLst/>
              <a:gdLst>
                <a:gd name="T0" fmla="*/ 20 w 40"/>
                <a:gd name="T1" fmla="*/ 52 h 52"/>
                <a:gd name="T2" fmla="*/ 40 w 40"/>
                <a:gd name="T3" fmla="*/ 30 h 52"/>
                <a:gd name="T4" fmla="*/ 40 w 40"/>
                <a:gd name="T5" fmla="*/ 23 h 52"/>
                <a:gd name="T6" fmla="*/ 20 w 40"/>
                <a:gd name="T7" fmla="*/ 0 h 52"/>
                <a:gd name="T8" fmla="*/ 0 w 40"/>
                <a:gd name="T9" fmla="*/ 23 h 52"/>
                <a:gd name="T10" fmla="*/ 0 w 40"/>
                <a:gd name="T11" fmla="*/ 30 h 52"/>
                <a:gd name="T12" fmla="*/ 20 w 4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2">
                  <a:moveTo>
                    <a:pt x="20" y="52"/>
                  </a:moveTo>
                  <a:cubicBezTo>
                    <a:pt x="32" y="52"/>
                    <a:pt x="40" y="42"/>
                    <a:pt x="40" y="3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10"/>
                    <a:pt x="32" y="0"/>
                    <a:pt x="20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2"/>
                    <a:pt x="8" y="52"/>
                    <a:pt x="20" y="52"/>
                  </a:cubicBezTo>
                  <a:close/>
                </a:path>
              </a:pathLst>
            </a:custGeom>
            <a:solidFill>
              <a:srgbClr val="FFFFFF"/>
            </a:solidFill>
            <a:ln w="30163" cap="flat">
              <a:solidFill>
                <a:srgbClr val="2B518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xmlns="" id="{1A5B7035-6EB1-4718-8688-94EBD54D1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5" y="3303588"/>
              <a:ext cx="152400" cy="198437"/>
            </a:xfrm>
            <a:custGeom>
              <a:avLst/>
              <a:gdLst>
                <a:gd name="T0" fmla="*/ 20 w 40"/>
                <a:gd name="T1" fmla="*/ 52 h 52"/>
                <a:gd name="T2" fmla="*/ 40 w 40"/>
                <a:gd name="T3" fmla="*/ 30 h 52"/>
                <a:gd name="T4" fmla="*/ 40 w 40"/>
                <a:gd name="T5" fmla="*/ 23 h 52"/>
                <a:gd name="T6" fmla="*/ 20 w 40"/>
                <a:gd name="T7" fmla="*/ 0 h 52"/>
                <a:gd name="T8" fmla="*/ 0 w 40"/>
                <a:gd name="T9" fmla="*/ 23 h 52"/>
                <a:gd name="T10" fmla="*/ 0 w 40"/>
                <a:gd name="T11" fmla="*/ 30 h 52"/>
                <a:gd name="T12" fmla="*/ 20 w 4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2">
                  <a:moveTo>
                    <a:pt x="20" y="52"/>
                  </a:moveTo>
                  <a:cubicBezTo>
                    <a:pt x="32" y="52"/>
                    <a:pt x="40" y="42"/>
                    <a:pt x="40" y="3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10"/>
                    <a:pt x="32" y="0"/>
                    <a:pt x="20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2"/>
                    <a:pt x="8" y="52"/>
                    <a:pt x="20" y="52"/>
                  </a:cubicBezTo>
                  <a:close/>
                </a:path>
              </a:pathLst>
            </a:custGeom>
            <a:solidFill>
              <a:srgbClr val="FFFFFF"/>
            </a:solidFill>
            <a:ln w="30163" cap="flat">
              <a:solidFill>
                <a:srgbClr val="2B518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xmlns="" id="{E6486929-DFB8-4B0B-8B49-96748AC8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175" y="3303588"/>
              <a:ext cx="152400" cy="198437"/>
            </a:xfrm>
            <a:custGeom>
              <a:avLst/>
              <a:gdLst>
                <a:gd name="T0" fmla="*/ 20 w 40"/>
                <a:gd name="T1" fmla="*/ 52 h 52"/>
                <a:gd name="T2" fmla="*/ 40 w 40"/>
                <a:gd name="T3" fmla="*/ 30 h 52"/>
                <a:gd name="T4" fmla="*/ 40 w 40"/>
                <a:gd name="T5" fmla="*/ 23 h 52"/>
                <a:gd name="T6" fmla="*/ 20 w 40"/>
                <a:gd name="T7" fmla="*/ 0 h 52"/>
                <a:gd name="T8" fmla="*/ 0 w 40"/>
                <a:gd name="T9" fmla="*/ 23 h 52"/>
                <a:gd name="T10" fmla="*/ 0 w 40"/>
                <a:gd name="T11" fmla="*/ 30 h 52"/>
                <a:gd name="T12" fmla="*/ 20 w 4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2">
                  <a:moveTo>
                    <a:pt x="20" y="52"/>
                  </a:moveTo>
                  <a:cubicBezTo>
                    <a:pt x="32" y="52"/>
                    <a:pt x="40" y="42"/>
                    <a:pt x="40" y="3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10"/>
                    <a:pt x="32" y="0"/>
                    <a:pt x="20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2"/>
                    <a:pt x="8" y="52"/>
                    <a:pt x="20" y="52"/>
                  </a:cubicBezTo>
                  <a:close/>
                </a:path>
              </a:pathLst>
            </a:custGeom>
            <a:solidFill>
              <a:srgbClr val="FFFFFF"/>
            </a:solidFill>
            <a:ln w="30163" cap="flat">
              <a:solidFill>
                <a:srgbClr val="2B518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xmlns="" id="{B57C3B4A-F954-4183-93A3-49512B6A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" y="3303588"/>
              <a:ext cx="152400" cy="198437"/>
            </a:xfrm>
            <a:custGeom>
              <a:avLst/>
              <a:gdLst>
                <a:gd name="T0" fmla="*/ 20 w 40"/>
                <a:gd name="T1" fmla="*/ 52 h 52"/>
                <a:gd name="T2" fmla="*/ 40 w 40"/>
                <a:gd name="T3" fmla="*/ 30 h 52"/>
                <a:gd name="T4" fmla="*/ 40 w 40"/>
                <a:gd name="T5" fmla="*/ 23 h 52"/>
                <a:gd name="T6" fmla="*/ 20 w 40"/>
                <a:gd name="T7" fmla="*/ 0 h 52"/>
                <a:gd name="T8" fmla="*/ 0 w 40"/>
                <a:gd name="T9" fmla="*/ 23 h 52"/>
                <a:gd name="T10" fmla="*/ 0 w 40"/>
                <a:gd name="T11" fmla="*/ 30 h 52"/>
                <a:gd name="T12" fmla="*/ 20 w 4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2">
                  <a:moveTo>
                    <a:pt x="20" y="52"/>
                  </a:moveTo>
                  <a:cubicBezTo>
                    <a:pt x="32" y="52"/>
                    <a:pt x="40" y="42"/>
                    <a:pt x="40" y="3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10"/>
                    <a:pt x="32" y="0"/>
                    <a:pt x="20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2"/>
                    <a:pt x="8" y="52"/>
                    <a:pt x="20" y="52"/>
                  </a:cubicBezTo>
                  <a:close/>
                </a:path>
              </a:pathLst>
            </a:custGeom>
            <a:solidFill>
              <a:srgbClr val="FFFFFF"/>
            </a:solidFill>
            <a:ln w="30163" cap="flat">
              <a:solidFill>
                <a:srgbClr val="2B518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1" name="Line 43">
              <a:extLst>
                <a:ext uri="{FF2B5EF4-FFF2-40B4-BE49-F238E27FC236}">
                  <a16:creationId xmlns:a16="http://schemas.microsoft.com/office/drawing/2014/main" xmlns="" id="{647C1A77-330A-4681-ABFD-8C525DA33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5575" y="3121025"/>
              <a:ext cx="0" cy="122237"/>
            </a:xfrm>
            <a:prstGeom prst="line">
              <a:avLst/>
            </a:prstGeom>
            <a:noFill/>
            <a:ln w="30163" cap="rnd">
              <a:solidFill>
                <a:srgbClr val="2B518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xmlns="" id="{A35E2CF1-EBAF-4A6B-A41F-54FE4A920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" y="3182938"/>
              <a:ext cx="609600" cy="60325"/>
            </a:xfrm>
            <a:custGeom>
              <a:avLst/>
              <a:gdLst>
                <a:gd name="T0" fmla="*/ 0 w 160"/>
                <a:gd name="T1" fmla="*/ 16 h 16"/>
                <a:gd name="T2" fmla="*/ 0 w 160"/>
                <a:gd name="T3" fmla="*/ 8 h 16"/>
                <a:gd name="T4" fmla="*/ 8 w 160"/>
                <a:gd name="T5" fmla="*/ 0 h 16"/>
                <a:gd name="T6" fmla="*/ 152 w 160"/>
                <a:gd name="T7" fmla="*/ 0 h 16"/>
                <a:gd name="T8" fmla="*/ 160 w 160"/>
                <a:gd name="T9" fmla="*/ 8 h 16"/>
                <a:gd name="T10" fmla="*/ 160 w 160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6">
                  <a:moveTo>
                    <a:pt x="0" y="1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6" y="0"/>
                    <a:pt x="160" y="4"/>
                    <a:pt x="160" y="8"/>
                  </a:cubicBezTo>
                  <a:cubicBezTo>
                    <a:pt x="160" y="16"/>
                    <a:pt x="160" y="16"/>
                    <a:pt x="160" y="16"/>
                  </a:cubicBezTo>
                </a:path>
              </a:pathLst>
            </a:custGeom>
            <a:noFill/>
            <a:ln w="30163" cap="rnd">
              <a:solidFill>
                <a:srgbClr val="2B518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3" name="Freeform 45">
              <a:extLst>
                <a:ext uri="{FF2B5EF4-FFF2-40B4-BE49-F238E27FC236}">
                  <a16:creationId xmlns:a16="http://schemas.microsoft.com/office/drawing/2014/main" xmlns="" id="{567526CA-5C91-45E0-A656-A4B3CC3A7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538" y="3502025"/>
              <a:ext cx="242887" cy="168275"/>
            </a:xfrm>
            <a:custGeom>
              <a:avLst/>
              <a:gdLst>
                <a:gd name="T0" fmla="*/ 32 w 64"/>
                <a:gd name="T1" fmla="*/ 0 h 44"/>
                <a:gd name="T2" fmla="*/ 0 w 64"/>
                <a:gd name="T3" fmla="*/ 16 h 44"/>
                <a:gd name="T4" fmla="*/ 0 w 64"/>
                <a:gd name="T5" fmla="*/ 28 h 44"/>
                <a:gd name="T6" fmla="*/ 32 w 64"/>
                <a:gd name="T7" fmla="*/ 44 h 44"/>
                <a:gd name="T8" fmla="*/ 64 w 64"/>
                <a:gd name="T9" fmla="*/ 28 h 44"/>
                <a:gd name="T10" fmla="*/ 64 w 64"/>
                <a:gd name="T11" fmla="*/ 16 h 44"/>
                <a:gd name="T12" fmla="*/ 32 w 64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4">
                  <a:moveTo>
                    <a:pt x="32" y="0"/>
                  </a:move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4"/>
                    <a:pt x="17" y="44"/>
                    <a:pt x="32" y="44"/>
                  </a:cubicBezTo>
                  <a:cubicBezTo>
                    <a:pt x="46" y="44"/>
                    <a:pt x="64" y="34"/>
                    <a:pt x="64" y="2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A8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4" name="Freeform 46">
              <a:extLst>
                <a:ext uri="{FF2B5EF4-FFF2-40B4-BE49-F238E27FC236}">
                  <a16:creationId xmlns:a16="http://schemas.microsoft.com/office/drawing/2014/main" xmlns="" id="{FC3AFE15-4512-4FB7-A8E5-17EC65E9E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538" y="3502025"/>
              <a:ext cx="242887" cy="106362"/>
            </a:xfrm>
            <a:custGeom>
              <a:avLst/>
              <a:gdLst>
                <a:gd name="T0" fmla="*/ 64 w 64"/>
                <a:gd name="T1" fmla="*/ 28 h 28"/>
                <a:gd name="T2" fmla="*/ 64 w 64"/>
                <a:gd name="T3" fmla="*/ 16 h 28"/>
                <a:gd name="T4" fmla="*/ 32 w 64"/>
                <a:gd name="T5" fmla="*/ 0 h 28"/>
                <a:gd name="T6" fmla="*/ 32 w 64"/>
                <a:gd name="T7" fmla="*/ 0 h 28"/>
                <a:gd name="T8" fmla="*/ 32 w 64"/>
                <a:gd name="T9" fmla="*/ 0 h 28"/>
                <a:gd name="T10" fmla="*/ 32 w 64"/>
                <a:gd name="T11" fmla="*/ 0 h 28"/>
                <a:gd name="T12" fmla="*/ 0 w 64"/>
                <a:gd name="T13" fmla="*/ 16 h 28"/>
                <a:gd name="T14" fmla="*/ 0 w 64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">
                  <a:moveTo>
                    <a:pt x="64" y="28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noFill/>
            <a:ln w="30163" cap="rnd">
              <a:solidFill>
                <a:srgbClr val="2B518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5" name="Freeform 47">
              <a:extLst>
                <a:ext uri="{FF2B5EF4-FFF2-40B4-BE49-F238E27FC236}">
                  <a16:creationId xmlns:a16="http://schemas.microsoft.com/office/drawing/2014/main" xmlns="" id="{E4FB6A41-EB1E-48A3-9869-BBFF5728B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3502025"/>
              <a:ext cx="244475" cy="168275"/>
            </a:xfrm>
            <a:custGeom>
              <a:avLst/>
              <a:gdLst>
                <a:gd name="T0" fmla="*/ 32 w 64"/>
                <a:gd name="T1" fmla="*/ 0 h 44"/>
                <a:gd name="T2" fmla="*/ 0 w 64"/>
                <a:gd name="T3" fmla="*/ 16 h 44"/>
                <a:gd name="T4" fmla="*/ 0 w 64"/>
                <a:gd name="T5" fmla="*/ 28 h 44"/>
                <a:gd name="T6" fmla="*/ 32 w 64"/>
                <a:gd name="T7" fmla="*/ 44 h 44"/>
                <a:gd name="T8" fmla="*/ 64 w 64"/>
                <a:gd name="T9" fmla="*/ 28 h 44"/>
                <a:gd name="T10" fmla="*/ 64 w 64"/>
                <a:gd name="T11" fmla="*/ 16 h 44"/>
                <a:gd name="T12" fmla="*/ 32 w 64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4">
                  <a:moveTo>
                    <a:pt x="32" y="0"/>
                  </a:move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4"/>
                    <a:pt x="17" y="44"/>
                    <a:pt x="32" y="44"/>
                  </a:cubicBezTo>
                  <a:cubicBezTo>
                    <a:pt x="46" y="44"/>
                    <a:pt x="64" y="34"/>
                    <a:pt x="64" y="2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A8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6" name="Freeform 48">
              <a:extLst>
                <a:ext uri="{FF2B5EF4-FFF2-40B4-BE49-F238E27FC236}">
                  <a16:creationId xmlns:a16="http://schemas.microsoft.com/office/drawing/2014/main" xmlns="" id="{10D0CBD3-5700-4C7A-BDE9-8BCA4F659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3502025"/>
              <a:ext cx="244475" cy="106362"/>
            </a:xfrm>
            <a:custGeom>
              <a:avLst/>
              <a:gdLst>
                <a:gd name="T0" fmla="*/ 64 w 64"/>
                <a:gd name="T1" fmla="*/ 28 h 28"/>
                <a:gd name="T2" fmla="*/ 64 w 64"/>
                <a:gd name="T3" fmla="*/ 16 h 28"/>
                <a:gd name="T4" fmla="*/ 32 w 64"/>
                <a:gd name="T5" fmla="*/ 0 h 28"/>
                <a:gd name="T6" fmla="*/ 32 w 64"/>
                <a:gd name="T7" fmla="*/ 0 h 28"/>
                <a:gd name="T8" fmla="*/ 32 w 64"/>
                <a:gd name="T9" fmla="*/ 0 h 28"/>
                <a:gd name="T10" fmla="*/ 32 w 64"/>
                <a:gd name="T11" fmla="*/ 0 h 28"/>
                <a:gd name="T12" fmla="*/ 0 w 64"/>
                <a:gd name="T13" fmla="*/ 16 h 28"/>
                <a:gd name="T14" fmla="*/ 0 w 64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">
                  <a:moveTo>
                    <a:pt x="64" y="28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noFill/>
            <a:ln w="30163" cap="rnd">
              <a:solidFill>
                <a:srgbClr val="2B518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7" name="Freeform 49">
              <a:extLst>
                <a:ext uri="{FF2B5EF4-FFF2-40B4-BE49-F238E27FC236}">
                  <a16:creationId xmlns:a16="http://schemas.microsoft.com/office/drawing/2014/main" xmlns="" id="{C00CCA43-2875-49DE-B8C7-EB820E92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502025"/>
              <a:ext cx="244475" cy="168275"/>
            </a:xfrm>
            <a:custGeom>
              <a:avLst/>
              <a:gdLst>
                <a:gd name="T0" fmla="*/ 32 w 64"/>
                <a:gd name="T1" fmla="*/ 0 h 44"/>
                <a:gd name="T2" fmla="*/ 0 w 64"/>
                <a:gd name="T3" fmla="*/ 16 h 44"/>
                <a:gd name="T4" fmla="*/ 0 w 64"/>
                <a:gd name="T5" fmla="*/ 28 h 44"/>
                <a:gd name="T6" fmla="*/ 32 w 64"/>
                <a:gd name="T7" fmla="*/ 44 h 44"/>
                <a:gd name="T8" fmla="*/ 64 w 64"/>
                <a:gd name="T9" fmla="*/ 28 h 44"/>
                <a:gd name="T10" fmla="*/ 64 w 64"/>
                <a:gd name="T11" fmla="*/ 16 h 44"/>
                <a:gd name="T12" fmla="*/ 32 w 64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4">
                  <a:moveTo>
                    <a:pt x="32" y="0"/>
                  </a:move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4"/>
                    <a:pt x="17" y="44"/>
                    <a:pt x="32" y="44"/>
                  </a:cubicBezTo>
                  <a:cubicBezTo>
                    <a:pt x="46" y="44"/>
                    <a:pt x="64" y="34"/>
                    <a:pt x="64" y="2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A8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8" name="Freeform 50">
              <a:extLst>
                <a:ext uri="{FF2B5EF4-FFF2-40B4-BE49-F238E27FC236}">
                  <a16:creationId xmlns:a16="http://schemas.microsoft.com/office/drawing/2014/main" xmlns="" id="{BB3FA480-BF99-4E3D-8B88-471BE2575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502025"/>
              <a:ext cx="244475" cy="106362"/>
            </a:xfrm>
            <a:custGeom>
              <a:avLst/>
              <a:gdLst>
                <a:gd name="T0" fmla="*/ 64 w 64"/>
                <a:gd name="T1" fmla="*/ 28 h 28"/>
                <a:gd name="T2" fmla="*/ 64 w 64"/>
                <a:gd name="T3" fmla="*/ 16 h 28"/>
                <a:gd name="T4" fmla="*/ 32 w 64"/>
                <a:gd name="T5" fmla="*/ 0 h 28"/>
                <a:gd name="T6" fmla="*/ 32 w 64"/>
                <a:gd name="T7" fmla="*/ 0 h 28"/>
                <a:gd name="T8" fmla="*/ 32 w 64"/>
                <a:gd name="T9" fmla="*/ 0 h 28"/>
                <a:gd name="T10" fmla="*/ 32 w 64"/>
                <a:gd name="T11" fmla="*/ 0 h 28"/>
                <a:gd name="T12" fmla="*/ 0 w 64"/>
                <a:gd name="T13" fmla="*/ 16 h 28"/>
                <a:gd name="T14" fmla="*/ 0 w 64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28">
                  <a:moveTo>
                    <a:pt x="64" y="28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11"/>
                    <a:pt x="46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7" y="0"/>
                    <a:pt x="0" y="11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noFill/>
            <a:ln w="30163" cap="rnd">
              <a:solidFill>
                <a:srgbClr val="2B518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9" name="Line 51">
              <a:extLst>
                <a:ext uri="{FF2B5EF4-FFF2-40B4-BE49-F238E27FC236}">
                  <a16:creationId xmlns:a16="http://schemas.microsoft.com/office/drawing/2014/main" xmlns="" id="{AEA86C6C-FC5F-47F3-9C6F-8417A3C3F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0375" y="2922588"/>
              <a:ext cx="30162" cy="31750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0" name="Line 52">
              <a:extLst>
                <a:ext uri="{FF2B5EF4-FFF2-40B4-BE49-F238E27FC236}">
                  <a16:creationId xmlns:a16="http://schemas.microsoft.com/office/drawing/2014/main" xmlns="" id="{CBD5F479-D3E1-41A4-96BA-166C79000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6575" y="2846388"/>
              <a:ext cx="30162" cy="30162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1" name="Line 53">
              <a:extLst>
                <a:ext uri="{FF2B5EF4-FFF2-40B4-BE49-F238E27FC236}">
                  <a16:creationId xmlns:a16="http://schemas.microsoft.com/office/drawing/2014/main" xmlns="" id="{69A01AEA-0DC7-452E-A014-F5A612274F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575" y="2922588"/>
              <a:ext cx="30162" cy="31750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2" name="Line 54">
              <a:extLst>
                <a:ext uri="{FF2B5EF4-FFF2-40B4-BE49-F238E27FC236}">
                  <a16:creationId xmlns:a16="http://schemas.microsoft.com/office/drawing/2014/main" xmlns="" id="{40E9A2E7-F2AA-4477-A869-DE6258E67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0375" y="2846388"/>
              <a:ext cx="30162" cy="30162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3" name="Line 55">
              <a:extLst>
                <a:ext uri="{FF2B5EF4-FFF2-40B4-BE49-F238E27FC236}">
                  <a16:creationId xmlns:a16="http://schemas.microsoft.com/office/drawing/2014/main" xmlns="" id="{73E7C551-1AB5-4968-8AC5-0043FEC7C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8463" y="3014663"/>
              <a:ext cx="0" cy="92075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4" name="Line 56">
              <a:extLst>
                <a:ext uri="{FF2B5EF4-FFF2-40B4-BE49-F238E27FC236}">
                  <a16:creationId xmlns:a16="http://schemas.microsoft.com/office/drawing/2014/main" xmlns="" id="{B41F44E8-D592-4947-8446-423459BA4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4013" y="3060700"/>
              <a:ext cx="90487" cy="0"/>
            </a:xfrm>
            <a:prstGeom prst="line">
              <a:avLst/>
            </a:prstGeom>
            <a:noFill/>
            <a:ln w="30163" cap="flat">
              <a:solidFill>
                <a:srgbClr val="BDC0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xmlns="" id="{E48099C5-F40F-4718-A2C9-B2EB474A8B96}"/>
              </a:ext>
            </a:extLst>
          </p:cNvPr>
          <p:cNvGrpSpPr/>
          <p:nvPr/>
        </p:nvGrpSpPr>
        <p:grpSpPr>
          <a:xfrm>
            <a:off x="5443894" y="2265556"/>
            <a:ext cx="237402" cy="226207"/>
            <a:chOff x="4811367" y="1575848"/>
            <a:chExt cx="633490" cy="603617"/>
          </a:xfrm>
        </p:grpSpPr>
        <p:sp>
          <p:nvSpPr>
            <p:cNvPr id="70" name="Freeform 74">
              <a:extLst>
                <a:ext uri="{FF2B5EF4-FFF2-40B4-BE49-F238E27FC236}">
                  <a16:creationId xmlns:a16="http://schemas.microsoft.com/office/drawing/2014/main" xmlns="" id="{A4331C87-1538-45A2-BE39-CAB00292AA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xmlns="" id="{BD13A3CA-772E-49EA-8634-5E6BAC29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xmlns="" id="{C6759383-4DE3-4C37-9C5B-7EAE2E8178F3}"/>
              </a:ext>
            </a:extLst>
          </p:cNvPr>
          <p:cNvGrpSpPr/>
          <p:nvPr/>
        </p:nvGrpSpPr>
        <p:grpSpPr>
          <a:xfrm>
            <a:off x="5443894" y="4661023"/>
            <a:ext cx="237402" cy="226207"/>
            <a:chOff x="4811367" y="1575848"/>
            <a:chExt cx="633490" cy="603617"/>
          </a:xfrm>
        </p:grpSpPr>
        <p:sp>
          <p:nvSpPr>
            <p:cNvPr id="73" name="Freeform 74">
              <a:extLst>
                <a:ext uri="{FF2B5EF4-FFF2-40B4-BE49-F238E27FC236}">
                  <a16:creationId xmlns:a16="http://schemas.microsoft.com/office/drawing/2014/main" xmlns="" id="{A6A03524-6AFB-454B-9F7A-BE79164237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4" name="Freeform 33">
              <a:extLst>
                <a:ext uri="{FF2B5EF4-FFF2-40B4-BE49-F238E27FC236}">
                  <a16:creationId xmlns:a16="http://schemas.microsoft.com/office/drawing/2014/main" xmlns="" id="{F8199ACB-43E0-4C22-8D34-F5F693833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3006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722173F3-5FAC-4257-9979-42940679FBA6}"/>
              </a:ext>
            </a:extLst>
          </p:cNvPr>
          <p:cNvSpPr/>
          <p:nvPr/>
        </p:nvSpPr>
        <p:spPr>
          <a:xfrm>
            <a:off x="469624" y="1844825"/>
            <a:ext cx="4546256" cy="4536501"/>
          </a:xfrm>
          <a:prstGeom prst="roundRect">
            <a:avLst>
              <a:gd name="adj" fmla="val 67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6757DE-D758-4E96-AA74-49130598DCB1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251830-3009-4BAF-BB46-3230F409907B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xmlns="" id="{11A61302-B2F2-4FB7-B9FE-BB3DE08C54D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ko-KR" altLang="en-US" dirty="0"/>
              <a:t>구성원의 권한과 책임을 정하고</a:t>
            </a:r>
            <a:r>
              <a:rPr lang="en-US" altLang="ko-KR" dirty="0"/>
              <a:t>, </a:t>
            </a:r>
            <a:r>
              <a:rPr lang="ko-KR" altLang="en-US" dirty="0"/>
              <a:t>참여를 독려합니다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A918CB-5017-475D-B9AA-CE8621D6E9C2}"/>
              </a:ext>
            </a:extLst>
          </p:cNvPr>
          <p:cNvSpPr txBox="1"/>
          <p:nvPr/>
        </p:nvSpPr>
        <p:spPr>
          <a:xfrm>
            <a:off x="5693029" y="2204864"/>
            <a:ext cx="5762043" cy="776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안전보건 확보를 위한 충분한 인력이 있는지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부족한 경우 추가 확보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6C9D9E-9974-4367-8590-65BBF279E457}"/>
              </a:ext>
            </a:extLst>
          </p:cNvPr>
          <p:cNvSpPr txBox="1"/>
          <p:nvPr/>
        </p:nvSpPr>
        <p:spPr>
          <a:xfrm>
            <a:off x="5693029" y="3209039"/>
            <a:ext cx="5978067" cy="79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안전관리자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보건관리자만이 아닌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경영자와 관리자의 기본적인 업무임을 명확화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D8A78FF-6A80-447D-824B-94BA808AEC8F}"/>
              </a:ext>
            </a:extLst>
          </p:cNvPr>
          <p:cNvSpPr txBox="1"/>
          <p:nvPr/>
        </p:nvSpPr>
        <p:spPr>
          <a:xfrm>
            <a:off x="5693030" y="4213214"/>
            <a:ext cx="6498970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안전보건관리규정 등 사내 규정에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제거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통제방안에 대한 주요 내용과 구성원의 권한과 역할 규정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1002CB4-0284-4C71-B121-F0D1223BC506}"/>
              </a:ext>
            </a:extLst>
          </p:cNvPr>
          <p:cNvSpPr txBox="1"/>
          <p:nvPr/>
        </p:nvSpPr>
        <p:spPr>
          <a:xfrm>
            <a:off x="5693029" y="5244665"/>
            <a:ext cx="6163611" cy="776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구성원이 관심을 가지고 참여할 수 있도록 충분한 시간 부여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적극적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참여자에 인센티브 등 긍정적 분위기 조성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E40D7E79-0332-4848-BA7E-F4F661AA34A8}"/>
              </a:ext>
            </a:extLst>
          </p:cNvPr>
          <p:cNvGrpSpPr/>
          <p:nvPr/>
        </p:nvGrpSpPr>
        <p:grpSpPr>
          <a:xfrm>
            <a:off x="5243334" y="2132856"/>
            <a:ext cx="6427762" cy="4047688"/>
            <a:chOff x="5243334" y="2132856"/>
            <a:chExt cx="6427762" cy="4047688"/>
          </a:xfrm>
        </p:grpSpPr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xmlns="" id="{7782B970-35A6-4E14-BFDF-00F7CD8C97E9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2132856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xmlns="" id="{21DEAE99-DB55-454B-8BFA-A93706D5C370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3144778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xmlns="" id="{3F1717DE-243F-44CF-9D37-8E38097460B5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4156700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xmlns="" id="{0EDD6004-D4A8-475E-8538-59A0F67821C7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5168622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xmlns="" id="{9040A11A-D9DB-4C17-875F-4004D9735D18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6180544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6CF3C28D-822E-41A6-BAB4-B0EFD5094E0A}"/>
              </a:ext>
            </a:extLst>
          </p:cNvPr>
          <p:cNvGrpSpPr/>
          <p:nvPr/>
        </p:nvGrpSpPr>
        <p:grpSpPr>
          <a:xfrm>
            <a:off x="623392" y="2367566"/>
            <a:ext cx="4191704" cy="3574094"/>
            <a:chOff x="543764" y="2367566"/>
            <a:chExt cx="4191704" cy="3574094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xmlns="" id="{A2DC4FE8-31BA-48CD-8E8E-ED18CB77C6E6}"/>
                </a:ext>
              </a:extLst>
            </p:cNvPr>
            <p:cNvSpPr/>
            <p:nvPr/>
          </p:nvSpPr>
          <p:spPr>
            <a:xfrm>
              <a:off x="968536" y="2516771"/>
              <a:ext cx="3237704" cy="3237702"/>
            </a:xfrm>
            <a:prstGeom prst="ellipse">
              <a:avLst/>
            </a:prstGeom>
            <a:noFill/>
            <a:ln w="31750">
              <a:solidFill>
                <a:srgbClr val="8497B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xmlns="" id="{73962C84-2492-4601-B53A-F4A94B3ACA80}"/>
                </a:ext>
              </a:extLst>
            </p:cNvPr>
            <p:cNvSpPr/>
            <p:nvPr/>
          </p:nvSpPr>
          <p:spPr>
            <a:xfrm>
              <a:off x="1136176" y="2684411"/>
              <a:ext cx="2902424" cy="2902422"/>
            </a:xfrm>
            <a:prstGeom prst="ellipse">
              <a:avLst/>
            </a:prstGeom>
            <a:noFill/>
            <a:ln w="22225">
              <a:solidFill>
                <a:srgbClr val="8497B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xmlns="" id="{922D4ABD-2AAE-4E34-B4FF-F161F539ADA4}"/>
                </a:ext>
              </a:extLst>
            </p:cNvPr>
            <p:cNvSpPr/>
            <p:nvPr/>
          </p:nvSpPr>
          <p:spPr>
            <a:xfrm>
              <a:off x="1515005" y="3063239"/>
              <a:ext cx="2132723" cy="213272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xmlns="" id="{9059FA4D-77E0-4D4F-9E71-FDCE2AB7B964}"/>
                </a:ext>
              </a:extLst>
            </p:cNvPr>
            <p:cNvSpPr/>
            <p:nvPr/>
          </p:nvSpPr>
          <p:spPr>
            <a:xfrm>
              <a:off x="693250" y="2367566"/>
              <a:ext cx="1463409" cy="14634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xmlns="" id="{9A4402E2-3084-44B1-845F-294DAA80CF01}"/>
                </a:ext>
              </a:extLst>
            </p:cNvPr>
            <p:cNvSpPr/>
            <p:nvPr/>
          </p:nvSpPr>
          <p:spPr>
            <a:xfrm>
              <a:off x="3114954" y="2367566"/>
              <a:ext cx="1463409" cy="14634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xmlns="" id="{D2E50CFC-07B5-4E6A-B109-13351C6E8927}"/>
                </a:ext>
              </a:extLst>
            </p:cNvPr>
            <p:cNvSpPr/>
            <p:nvPr/>
          </p:nvSpPr>
          <p:spPr>
            <a:xfrm>
              <a:off x="693250" y="4478250"/>
              <a:ext cx="1463409" cy="14634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xmlns="" id="{418AA9F0-448F-47FA-9FF7-7623DF75347A}"/>
                </a:ext>
              </a:extLst>
            </p:cNvPr>
            <p:cNvSpPr/>
            <p:nvPr/>
          </p:nvSpPr>
          <p:spPr>
            <a:xfrm>
              <a:off x="3114954" y="4478250"/>
              <a:ext cx="1463409" cy="14634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1962588-B913-43E5-A6EF-BE5908175939}"/>
                </a:ext>
              </a:extLst>
            </p:cNvPr>
            <p:cNvSpPr txBox="1"/>
            <p:nvPr/>
          </p:nvSpPr>
          <p:spPr>
            <a:xfrm>
              <a:off x="543764" y="2598812"/>
              <a:ext cx="17623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충분한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안전보건 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인력 확보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B9E9543-58E2-4AA0-8577-C92A14158F8B}"/>
                </a:ext>
              </a:extLst>
            </p:cNvPr>
            <p:cNvSpPr txBox="1"/>
            <p:nvPr/>
          </p:nvSpPr>
          <p:spPr>
            <a:xfrm>
              <a:off x="2973088" y="2778843"/>
              <a:ext cx="1762380" cy="671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권한과 책임 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규정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82E0B08-B03A-4D6F-B181-97B178874463}"/>
                </a:ext>
              </a:extLst>
            </p:cNvPr>
            <p:cNvSpPr txBox="1"/>
            <p:nvPr/>
          </p:nvSpPr>
          <p:spPr>
            <a:xfrm>
              <a:off x="543764" y="4874286"/>
              <a:ext cx="1762380" cy="671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안전보건활동</a:t>
              </a:r>
              <a:endPara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시간 보장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9AA8E21-F174-4A13-88D8-9ECBF572AAB6}"/>
                </a:ext>
              </a:extLst>
            </p:cNvPr>
            <p:cNvSpPr txBox="1"/>
            <p:nvPr/>
          </p:nvSpPr>
          <p:spPr>
            <a:xfrm>
              <a:off x="2965468" y="4874286"/>
              <a:ext cx="1762380" cy="671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인센티브</a:t>
              </a:r>
              <a:endPara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제공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01483A4-E4EC-4F81-88F0-BE94EB074F8A}"/>
                </a:ext>
              </a:extLst>
            </p:cNvPr>
            <p:cNvSpPr txBox="1"/>
            <p:nvPr/>
          </p:nvSpPr>
          <p:spPr>
            <a:xfrm>
              <a:off x="1767900" y="3781679"/>
              <a:ext cx="16193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spc="-150" dirty="0">
                  <a:solidFill>
                    <a:srgbClr val="2F5597"/>
                  </a:solidFill>
                  <a:latin typeface="맑은 고딕" pitchFamily="50" charset="-127"/>
                  <a:ea typeface="맑은 고딕" pitchFamily="50" charset="-127"/>
                </a:rPr>
                <a:t>구성원의 </a:t>
              </a:r>
              <a:r>
                <a:rPr lang="en-US" altLang="ko-KR" sz="2000" b="1" spc="-150" dirty="0">
                  <a:solidFill>
                    <a:srgbClr val="2F5597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rgbClr val="2F5597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rgbClr val="2F5597"/>
                  </a:solidFill>
                  <a:latin typeface="맑은 고딕" pitchFamily="50" charset="-127"/>
                  <a:ea typeface="맑은 고딕" pitchFamily="50" charset="-127"/>
                </a:rPr>
                <a:t>참여 독려</a:t>
              </a:r>
              <a:endParaRPr lang="en-US" altLang="ko-KR" sz="20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F82B1053-9633-4C88-BB16-984FFD005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46AF90A8-2216-4447-822F-C151334AB7C6}"/>
              </a:ext>
            </a:extLst>
          </p:cNvPr>
          <p:cNvGrpSpPr/>
          <p:nvPr/>
        </p:nvGrpSpPr>
        <p:grpSpPr>
          <a:xfrm>
            <a:off x="5445926" y="2307302"/>
            <a:ext cx="237402" cy="226207"/>
            <a:chOff x="4811367" y="1575848"/>
            <a:chExt cx="633490" cy="603617"/>
          </a:xfrm>
        </p:grpSpPr>
        <p:sp>
          <p:nvSpPr>
            <p:cNvPr id="46" name="Freeform 74">
              <a:extLst>
                <a:ext uri="{FF2B5EF4-FFF2-40B4-BE49-F238E27FC236}">
                  <a16:creationId xmlns:a16="http://schemas.microsoft.com/office/drawing/2014/main" xmlns="" id="{4E9C592F-E00D-4D05-AEB4-FCE3D7F0A4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xmlns="" id="{410843BE-FD70-4099-8387-FAFD1F0AF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xmlns="" id="{4A118ED6-5F48-4515-8D4C-A1996EA2557B}"/>
              </a:ext>
            </a:extLst>
          </p:cNvPr>
          <p:cNvGrpSpPr/>
          <p:nvPr/>
        </p:nvGrpSpPr>
        <p:grpSpPr>
          <a:xfrm>
            <a:off x="5445926" y="3343159"/>
            <a:ext cx="237402" cy="226207"/>
            <a:chOff x="4811367" y="1575848"/>
            <a:chExt cx="633490" cy="603617"/>
          </a:xfrm>
        </p:grpSpPr>
        <p:sp>
          <p:nvSpPr>
            <p:cNvPr id="51" name="Freeform 74">
              <a:extLst>
                <a:ext uri="{FF2B5EF4-FFF2-40B4-BE49-F238E27FC236}">
                  <a16:creationId xmlns:a16="http://schemas.microsoft.com/office/drawing/2014/main" xmlns="" id="{325699F7-77AB-41A5-A10F-F63CB0F841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xmlns="" id="{85C53AF0-3994-44D7-A38E-A2194F35A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8CCA8EDE-1DE3-4C88-9740-7FB16157D983}"/>
              </a:ext>
            </a:extLst>
          </p:cNvPr>
          <p:cNvGrpSpPr/>
          <p:nvPr/>
        </p:nvGrpSpPr>
        <p:grpSpPr>
          <a:xfrm>
            <a:off x="5445926" y="4323351"/>
            <a:ext cx="237402" cy="226207"/>
            <a:chOff x="4811367" y="1575848"/>
            <a:chExt cx="633490" cy="603617"/>
          </a:xfrm>
        </p:grpSpPr>
        <p:sp>
          <p:nvSpPr>
            <p:cNvPr id="54" name="Freeform 74">
              <a:extLst>
                <a:ext uri="{FF2B5EF4-FFF2-40B4-BE49-F238E27FC236}">
                  <a16:creationId xmlns:a16="http://schemas.microsoft.com/office/drawing/2014/main" xmlns="" id="{F7191715-55E3-4269-A862-6D18FB6178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xmlns="" id="{F00EE7AB-ABEF-4DF5-8F59-A91333208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8B63FA09-8719-4EDD-ABC3-D4CF66DC98B9}"/>
              </a:ext>
            </a:extLst>
          </p:cNvPr>
          <p:cNvGrpSpPr/>
          <p:nvPr/>
        </p:nvGrpSpPr>
        <p:grpSpPr>
          <a:xfrm>
            <a:off x="5445926" y="5345780"/>
            <a:ext cx="237402" cy="226207"/>
            <a:chOff x="4811367" y="1575848"/>
            <a:chExt cx="633490" cy="603617"/>
          </a:xfrm>
        </p:grpSpPr>
        <p:sp>
          <p:nvSpPr>
            <p:cNvPr id="57" name="Freeform 74">
              <a:extLst>
                <a:ext uri="{FF2B5EF4-FFF2-40B4-BE49-F238E27FC236}">
                  <a16:creationId xmlns:a16="http://schemas.microsoft.com/office/drawing/2014/main" xmlns="" id="{EAE0E0CF-8E77-4168-A37F-197A8EB28C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xmlns="" id="{4402C26E-1C0B-443C-B77E-8B714F8BC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6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416773"/>
            <a:ext cx="1223010" cy="1117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369914" y="2345184"/>
            <a:ext cx="9910664" cy="97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안전보건경영방침이 수립되어 있지 않음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경영방침이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수립되어 있으나 내용 및 활용이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부실함</a:t>
            </a:r>
            <a:endParaRPr lang="ko-KR" altLang="en-US" sz="19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30847"/>
            <a:ext cx="214770" cy="204643"/>
            <a:chOff x="4811367" y="1714547"/>
            <a:chExt cx="633490" cy="603617"/>
          </a:xfrm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790436"/>
            <a:ext cx="214769" cy="204643"/>
            <a:chOff x="4811367" y="2035603"/>
            <a:chExt cx="633486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 목표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비전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와 개선의지를 담은 경영방침이 수립되어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369914" y="5681096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보건을 핵심 가치로 한 경영방침이 수립되어 있고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근로자를 비롯한 모든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구성원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하청업체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파견업체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공급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판매업체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고객 등 포함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알고 있음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402770" y="3429000"/>
            <a:ext cx="9697795" cy="1928581"/>
            <a:chOff x="1402770" y="3369150"/>
            <a:chExt cx="9697795" cy="1928581"/>
          </a:xfrm>
        </p:grpSpPr>
        <p:sp>
          <p:nvSpPr>
            <p:cNvPr id="33" name="사각형: 둥근 모서리 33">
              <a:extLst>
                <a:ext uri="{FF2B5EF4-FFF2-40B4-BE49-F238E27FC236}">
                  <a16:creationId xmlns:a16="http://schemas.microsoft.com/office/drawing/2014/main" xmlns="" id="{09117BC0-DCF6-4B0F-8A98-4D4C8030278A}"/>
                </a:ext>
              </a:extLst>
            </p:cNvPr>
            <p:cNvSpPr/>
            <p:nvPr/>
          </p:nvSpPr>
          <p:spPr>
            <a:xfrm>
              <a:off x="1402770" y="3369150"/>
              <a:ext cx="9445759" cy="1928581"/>
            </a:xfrm>
            <a:prstGeom prst="roundRect">
              <a:avLst>
                <a:gd name="adj" fmla="val 3363"/>
              </a:avLst>
            </a:prstGeom>
            <a:solidFill>
              <a:schemeClr val="bg1">
                <a:alpha val="51000"/>
              </a:schemeClr>
            </a:solidFill>
            <a:ln w="25400">
              <a:solidFill>
                <a:srgbClr val="2F559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775520" y="3469744"/>
              <a:ext cx="9325045" cy="175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사업주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등의 확고한 실행 의지 반영 미흡 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(ex: </a:t>
              </a:r>
              <a:r>
                <a:rPr lang="ko-KR" altLang="en-US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사업주 명의의 경영방침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  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공식적인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공표절차가 없어 대부분의 근로자가 알고 있지 </a:t>
              </a: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못함</a:t>
              </a:r>
              <a:r>
                <a:rPr lang="en-US" altLang="ko-KR" sz="1600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en-US" altLang="ko-KR" sz="1600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ex: </a:t>
              </a:r>
              <a:r>
                <a:rPr lang="ko-KR" altLang="en-US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경영방침을 담은 동영상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문서 제작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인트라넷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게시판 등에 공표</a:t>
              </a:r>
              <a:r>
                <a:rPr lang="en-US" altLang="ko-KR" sz="16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하청업체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파견업체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공급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판매업체 등에게 알리지 않음   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1697844" y="3669147"/>
              <a:ext cx="72008" cy="72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1697844" y="4149080"/>
              <a:ext cx="72008" cy="72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1697844" y="4941168"/>
              <a:ext cx="72008" cy="72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571941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xmlns="" id="{EFEFFB92-6AE2-4419-8C61-906C50C7CBBC}"/>
              </a:ext>
            </a:extLst>
          </p:cNvPr>
          <p:cNvSpPr/>
          <p:nvPr/>
        </p:nvSpPr>
        <p:spPr>
          <a:xfrm>
            <a:off x="722934" y="996492"/>
            <a:ext cx="326917" cy="326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경영자 리더십 자체 </a:t>
            </a:r>
            <a:r>
              <a:rPr lang="ko-KR" altLang="en-US" dirty="0" smtClean="0"/>
              <a:t>점검</a:t>
            </a:r>
            <a:endParaRPr lang="ko-KR" altLang="en-US" dirty="0"/>
          </a:p>
        </p:txBody>
      </p:sp>
      <p:sp>
        <p:nvSpPr>
          <p:cNvPr id="35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 txBox="1">
            <a:spLocks/>
          </p:cNvSpPr>
          <p:nvPr/>
        </p:nvSpPr>
        <p:spPr>
          <a:xfrm>
            <a:off x="1173646" y="903301"/>
            <a:ext cx="11018353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rgbClr val="0D3C77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endParaRPr lang="ko-KR" altLang="en-US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44536" y="405874"/>
            <a:ext cx="475462" cy="358830"/>
          </a:xfrm>
          <a:prstGeom prst="line">
            <a:avLst/>
          </a:prstGeom>
          <a:ln>
            <a:solidFill>
              <a:srgbClr val="0D3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69914" y="2345184"/>
            <a:ext cx="9910664" cy="100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보건관리체계 운영에 관한 목표가 설정되어 있지 않음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대한 목표가 설정되어 있으나 부실함 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25297"/>
            <a:ext cx="214770" cy="204643"/>
            <a:chOff x="4811367" y="1714547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824206"/>
            <a:ext cx="214769" cy="204643"/>
            <a:chOff x="4811367" y="2035603"/>
            <a:chExt cx="633486" cy="603617"/>
          </a:xfrm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안전보건관리체계 이행 수준을 측정할 수 있는 목표가 설정되어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369914" y="5714866"/>
            <a:ext cx="9888058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구성원들의 안전보건관리체계 구축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 과정을 평가할 수 있는 목표를 설정하여 구성원들의 안전보건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활동을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적절히 평가함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402770" y="3457363"/>
            <a:ext cx="9445759" cy="2023736"/>
            <a:chOff x="1402770" y="3457363"/>
            <a:chExt cx="9445759" cy="2023736"/>
          </a:xfrm>
        </p:grpSpPr>
        <p:sp>
          <p:nvSpPr>
            <p:cNvPr id="28" name="사각형: 둥근 모서리 33">
              <a:extLst>
                <a:ext uri="{FF2B5EF4-FFF2-40B4-BE49-F238E27FC236}">
                  <a16:creationId xmlns:a16="http://schemas.microsoft.com/office/drawing/2014/main" xmlns="" id="{09117BC0-DCF6-4B0F-8A98-4D4C8030278A}"/>
                </a:ext>
              </a:extLst>
            </p:cNvPr>
            <p:cNvSpPr/>
            <p:nvPr/>
          </p:nvSpPr>
          <p:spPr>
            <a:xfrm>
              <a:off x="1402770" y="3457363"/>
              <a:ext cx="9445759" cy="2023736"/>
            </a:xfrm>
            <a:prstGeom prst="roundRect">
              <a:avLst>
                <a:gd name="adj" fmla="val 3363"/>
              </a:avLst>
            </a:prstGeom>
            <a:solidFill>
              <a:schemeClr val="bg1">
                <a:alpha val="51000"/>
              </a:schemeClr>
            </a:solidFill>
            <a:ln w="25400">
              <a:solidFill>
                <a:srgbClr val="2F559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775521" y="3469744"/>
              <a:ext cx="9073008" cy="2003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37160" fontAlgn="base">
                <a:lnSpc>
                  <a:spcPts val="2800"/>
                </a:lnSpc>
                <a:spcBef>
                  <a:spcPts val="300"/>
                </a:spcBef>
              </a:pP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목표가 재해율 등 정량적인 목표로만 구성되어 있고 안전보건관리체계 이행을 위한 ‘과정 평가지표’ 부재     </a:t>
              </a:r>
            </a:p>
            <a:p>
              <a:pPr indent="-137160" algn="just" fontAlgn="base">
                <a:lnSpc>
                  <a:spcPts val="28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ko-KR" altLang="en-US" sz="1600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* ‘사망자 제로 달성’ 등 최종적인 목표만을 설정할 경우 구성원들이 ‘적극적인 노력 없이 운에 맡기는 </a:t>
              </a:r>
              <a:r>
                <a:rPr lang="en-US" altLang="ko-KR" sz="1600" spc="-150" dirty="0" smtClean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spc="-150" dirty="0" smtClean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en-US" altLang="ko-KR" sz="1600" spc="-150" dirty="0" smtClean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   </a:t>
              </a:r>
              <a:r>
                <a:rPr lang="ko-KR" altLang="en-US" sz="1600" spc="-150" dirty="0" smtClean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현상</a:t>
              </a:r>
              <a:r>
                <a:rPr lang="ko-KR" altLang="en-US" sz="1600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’이</a:t>
              </a:r>
              <a:r>
                <a:rPr lang="en-US" altLang="ko-KR" sz="1600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발생할 수 있음에 유의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목표가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특정 안전관리부서에게만 부여되어 있고 안전 다른 사업부서별 관련 목표가 수립되어 있지 않아 조직 전체의 안전보건활동으로 이행되지 않음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1697844" y="3669147"/>
              <a:ext cx="72008" cy="72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1697844" y="4860750"/>
              <a:ext cx="72008" cy="72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662645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69914" y="2404333"/>
            <a:ext cx="991066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특별한 절차 및 검토 없이 상황에 따라 자원이 배정됨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파악하고 이를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통제하기 위한 계획을 세우고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고려하여 자원을 배정하고 있으나 절차를 통해 운영하고 있지 않음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파악하고 이를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통제하기 위한 계획을 세우고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이행하기 위한 인력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시설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및 예산 등 자원을 배정하는 절차를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규정하고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적절한 자원을 배정함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609854"/>
            <a:ext cx="214770" cy="204643"/>
            <a:chOff x="4811367" y="1575848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340437"/>
            <a:ext cx="214770" cy="204643"/>
            <a:chOff x="4811367" y="1714547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회사의 규모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 등에 적합한 자원이 배정되어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501836"/>
            <a:ext cx="214770" cy="204643"/>
            <a:chOff x="4811367" y="1714547"/>
            <a:chExt cx="633490" cy="603617"/>
          </a:xfrm>
        </p:grpSpPr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9309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06896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19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1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69150"/>
            <a:ext cx="9445759" cy="2293595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369914" y="2345184"/>
            <a:ext cx="991066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관련 전담 인력을 두고 있지 않음 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관련 인력을 두고 있지만 보충 필요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896214"/>
            <a:ext cx="214769" cy="204643"/>
            <a:chOff x="4811367" y="2035603"/>
            <a:chExt cx="633486" cy="603617"/>
          </a:xfrm>
        </p:grpSpPr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 관리를 위한 충분한 인력과 조직이 확보되어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369914" y="5786874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관리를 위한 충분한 인력과 조직을 확보하고 있으며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인력과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조직이 사업장의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관리를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위한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적절한 권한을 보유하고 있음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775520" y="3429000"/>
            <a:ext cx="93250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안전관리전문기관에 사업장 안전관리를 전담시키고 사업장의 관심이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낮음</a:t>
            </a:r>
            <a: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안전관리 근로자 부재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사업주 등의 기술지도 내용 </a:t>
            </a:r>
            <a:r>
              <a:rPr lang="ko-KR" altLang="en-US" sz="160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미검토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관리해야 할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위험요인이 중대하고 다양함에도 불구하고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안전관리인력이 법정 최소 요건만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확보하고 있어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충분한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안전보건관리에 한계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사업장의 안전보건 확보에 필요한 충분한 자원 분석이 선행되지 않음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안전관련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조직이 존재하지만 사업장 내에서 차지하는 위치가 낮아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자원 배정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조직 내 영향력을 갖추고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있지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못함 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350487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507370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786874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C1F634A8-674A-4E13-B804-C1CE776B3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764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D6B25FC-223C-48D6-9CC0-F5EBCD5D77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32576" y="2686627"/>
            <a:ext cx="5929828" cy="2400657"/>
          </a:xfrm>
        </p:spPr>
        <p:txBody>
          <a:bodyPr wrap="none">
            <a:spAutoFit/>
          </a:bodyPr>
          <a:lstStyle/>
          <a:p>
            <a:pPr marL="0" indent="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ko-KR" altLang="en-US" sz="32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안전보건관리체계의 </a:t>
            </a:r>
            <a:r>
              <a:rPr lang="ko-KR" altLang="en-US" sz="32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정의 및</a:t>
            </a:r>
            <a:r>
              <a:rPr lang="en-US" altLang="ko-KR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/>
            </a:r>
            <a:br>
              <a:rPr lang="en-US" altLang="ko-KR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</a:br>
            <a:r>
              <a:rPr lang="ko-KR" altLang="en-US" sz="3200" dirty="0" smtClean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>중대법 </a:t>
            </a:r>
            <a:r>
              <a:rPr lang="ko-KR" altLang="en-US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>주요내용</a:t>
            </a:r>
            <a:r>
              <a:rPr lang="en-US" altLang="ko-KR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> 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ko-KR" altLang="en-US" sz="32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안전보건관리체계 </a:t>
            </a:r>
            <a:r>
              <a:rPr lang="ko-KR" altLang="en-US" sz="32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구축을 </a:t>
            </a:r>
            <a:r>
              <a:rPr lang="ko-KR" altLang="en-US" sz="32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위한</a:t>
            </a:r>
            <a:r>
              <a:rPr lang="en-US" altLang="ko-KR" sz="32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/>
            </a:r>
            <a:br>
              <a:rPr lang="en-US" altLang="ko-KR" sz="32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</a:br>
            <a:r>
              <a:rPr lang="en-US" altLang="ko-KR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>7</a:t>
            </a:r>
            <a:r>
              <a:rPr lang="ko-KR" altLang="en-US" sz="32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+mj-cs"/>
              </a:rPr>
              <a:t>가지 핵심요소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xmlns="" id="{5C898A20-0018-436C-BAE5-31E67F6ED2C5}"/>
              </a:ext>
            </a:extLst>
          </p:cNvPr>
          <p:cNvSpPr/>
          <p:nvPr/>
        </p:nvSpPr>
        <p:spPr>
          <a:xfrm>
            <a:off x="5471034" y="2780928"/>
            <a:ext cx="624966" cy="890801"/>
          </a:xfrm>
          <a:prstGeom prst="roundRect">
            <a:avLst>
              <a:gd name="adj" fmla="val 13741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xmlns="" id="{F8BC7832-BC68-46D1-BB48-1B0460BD8611}"/>
              </a:ext>
            </a:extLst>
          </p:cNvPr>
          <p:cNvSpPr/>
          <p:nvPr/>
        </p:nvSpPr>
        <p:spPr>
          <a:xfrm>
            <a:off x="5471034" y="4054212"/>
            <a:ext cx="624966" cy="890801"/>
          </a:xfrm>
          <a:prstGeom prst="roundRect">
            <a:avLst>
              <a:gd name="adj" fmla="val 13741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1" name="내용 개체 틀 2">
            <a:extLst>
              <a:ext uri="{FF2B5EF4-FFF2-40B4-BE49-F238E27FC236}">
                <a16:creationId xmlns:a16="http://schemas.microsoft.com/office/drawing/2014/main" xmlns="" id="{0BC4784A-3AC4-422E-BD97-74A1421BC4B5}"/>
              </a:ext>
            </a:extLst>
          </p:cNvPr>
          <p:cNvSpPr txBox="1">
            <a:spLocks/>
          </p:cNvSpPr>
          <p:nvPr/>
        </p:nvSpPr>
        <p:spPr>
          <a:xfrm>
            <a:off x="5478207" y="2919866"/>
            <a:ext cx="638316" cy="60529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+mj-cs"/>
              </a:rPr>
              <a:t>Ⅰ</a:t>
            </a:r>
            <a:endParaRPr lang="ko-KR" altLang="en-US" sz="3600" b="1" dirty="0">
              <a:solidFill>
                <a:schemeClr val="bg1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  <a:cs typeface="+mj-cs"/>
            </a:endParaRPr>
          </a:p>
        </p:txBody>
      </p:sp>
      <p:sp>
        <p:nvSpPr>
          <p:cNvPr id="42" name="내용 개체 틀 2">
            <a:extLst>
              <a:ext uri="{FF2B5EF4-FFF2-40B4-BE49-F238E27FC236}">
                <a16:creationId xmlns:a16="http://schemas.microsoft.com/office/drawing/2014/main" xmlns="" id="{20BA0544-9B52-4AC2-997A-9B63AE67FC82}"/>
              </a:ext>
            </a:extLst>
          </p:cNvPr>
          <p:cNvSpPr txBox="1">
            <a:spLocks/>
          </p:cNvSpPr>
          <p:nvPr/>
        </p:nvSpPr>
        <p:spPr>
          <a:xfrm>
            <a:off x="5478207" y="4196965"/>
            <a:ext cx="638316" cy="60529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+mj-cs"/>
              </a:rPr>
              <a:t>Ⅱ</a:t>
            </a:r>
            <a:endParaRPr lang="ko-KR" altLang="en-US" sz="3600" b="1" dirty="0">
              <a:solidFill>
                <a:schemeClr val="bg1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  <a:cs typeface="+mj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471034" y="1876322"/>
            <a:ext cx="2307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 smtClean="0">
                <a:solidFill>
                  <a:srgbClr val="929FAC"/>
                </a:solidFill>
                <a:latin typeface="휴먼엑스포" pitchFamily="18" charset="-127"/>
                <a:ea typeface="휴먼엑스포" pitchFamily="18" charset="-127"/>
              </a:rPr>
              <a:t>안전보건관리체계 구축 가이드</a:t>
            </a:r>
            <a:endParaRPr lang="ko-KR" altLang="en-US" sz="1200" dirty="0">
              <a:solidFill>
                <a:srgbClr val="929FAC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19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1_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경영자 리더십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369914" y="2868122"/>
            <a:ext cx="9910664" cy="3465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업무와 관련한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내부규정이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없음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업무와 관련한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내부규정이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있으나 구성원의 권한과 책임이 모호하고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안전보건활동별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절차를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세부적으로 정하여 운영하지 않음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안전보건관리규정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 내부규정에 안전보건 업무의 권한과 책임을 정하고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 안전보건활동의 실시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방법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 등을 세부적으로 정하여 운영함</a:t>
            </a:r>
          </a:p>
          <a:p>
            <a:pPr indent="-137160" algn="just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 안전보건활동별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내부규정 예시 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실시 규정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안전작업절차서 작성 규정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설비 점검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검사</a:t>
            </a: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보수 등</a:t>
            </a: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유지관리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규정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안전작업허가 절차 규정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위탁 업무 관리 규정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신규 장비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도입 및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공정 변경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등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변경관리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규정 등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5331"/>
            <a:ext cx="214770" cy="204643"/>
            <a:chOff x="4811367" y="1575848"/>
            <a:chExt cx="633490" cy="603617"/>
          </a:xfrm>
        </p:grpSpPr>
        <p:sp>
          <p:nvSpPr>
            <p:cNvPr id="2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559393"/>
            <a:ext cx="214770" cy="204643"/>
            <a:chOff x="4811367" y="1714547"/>
            <a:chExt cx="633490" cy="603617"/>
          </a:xfrm>
        </p:grpSpPr>
        <p:sp>
          <p:nvSpPr>
            <p:cNvPr id="3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437112"/>
            <a:ext cx="214770" cy="204643"/>
            <a:chOff x="4811367" y="1714547"/>
            <a:chExt cx="633490" cy="603617"/>
          </a:xfrm>
        </p:grpSpPr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35699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9309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/>
          <p:cNvSpPr/>
          <p:nvPr/>
        </p:nvSpPr>
        <p:spPr>
          <a:xfrm>
            <a:off x="1061788" y="1753458"/>
            <a:ext cx="10362803" cy="757195"/>
          </a:xfrm>
          <a:prstGeom prst="rect">
            <a:avLst/>
          </a:prstGeom>
        </p:spPr>
        <p:txBody>
          <a:bodyPr wrap="square" lIns="90000" tIns="0" rIns="90000" b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안전보건관리규정 등 내부규정에 구성원의 권한과 책임을 정하고 </a:t>
            </a: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안전보건활동별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업무절차를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정하여 운영하는지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4799855" y="836712"/>
            <a:ext cx="3024337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중대재해처벌법 시행령 규정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287688" y="2212148"/>
            <a:ext cx="8208912" cy="370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just" fontAlgn="base">
              <a:lnSpc>
                <a:spcPct val="130000"/>
              </a:lnSpc>
              <a:spcBef>
                <a:spcPts val="800"/>
              </a:spcBef>
            </a:pP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또는 사업장의 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안전ㆍ보건에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목표와 경영방침을 설정할 것</a:t>
            </a:r>
          </a:p>
          <a:p>
            <a:pPr indent="-207010" algn="just" fontAlgn="base">
              <a:lnSpc>
                <a:spcPct val="130000"/>
              </a:lnSpc>
              <a:spcBef>
                <a:spcPts val="800"/>
              </a:spcBef>
            </a:pP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17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조부터 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조까지 및 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따라 두어야 하는 인력이 총 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이상이고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다음 각 목의 어느 하나에 해당하는 사업 또는 사업장인 경우에는 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안전ㆍ보건에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업무를 </a:t>
            </a:r>
            <a:r>
              <a:rPr lang="ko-KR" altLang="en-US" sz="1600" b="1" kern="0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총괄ㆍ관리하는</a:t>
            </a: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전담 조직을 둘 것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경우 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나목에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해당하지 않던 건설사업자가 </a:t>
            </a:r>
            <a:r>
              <a:rPr lang="ko-KR" altLang="en-US" sz="1600" b="1" kern="0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나목에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해당하게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된 경우에는 공시한 연도의 다음 연도 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일까지 해당 조직을 두어야 한다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just" fontAlgn="base">
              <a:lnSpc>
                <a:spcPct val="130000"/>
              </a:lnSpc>
              <a:spcBef>
                <a:spcPts val="800"/>
              </a:spcBef>
            </a:pP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가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상시근로자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수가 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500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 이상인 사업 또는 사업장</a:t>
            </a:r>
          </a:p>
          <a:p>
            <a:pPr indent="-491490" algn="just" fontAlgn="base">
              <a:lnSpc>
                <a:spcPct val="130000"/>
              </a:lnSpc>
              <a:spcBef>
                <a:spcPts val="800"/>
              </a:spcBef>
            </a:pP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나</a:t>
            </a: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「건설산업기본법」 제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및 같은 법 시행령 별표 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따른 토목건축공사업에 대해 같은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</a:t>
            </a: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23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따라 평가하여 공시된 시공능력의 순위가 상위 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200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 이내인 건설사업자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경영자 </a:t>
            </a:r>
            <a:r>
              <a:rPr lang="ko-KR" altLang="en-US" sz="21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리더십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관련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4799855" y="836712"/>
            <a:ext cx="3024337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경영자 리더십 중대재해처벌법 시행령 규정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51385" y="2204864"/>
            <a:ext cx="10945216" cy="401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다음 각 목의 사항을 이행하는 데 필요한 예산을 편성하고 그 편성된 용도에 맞게 집행하도록 할 것 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300"/>
              </a:spcAft>
            </a:pP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가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 예방을 위해 필요한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안전ㆍ보건에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인력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시설 및 장비의 구비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300"/>
              </a:spcAft>
            </a:pP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나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호에서 정한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유해ㆍ위험요인의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개선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800"/>
              </a:spcAft>
            </a:pP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다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밖에 안전보건관리체계 구축 등을 위해 필요한 사항으로서 고용노동부장관이 정하여 </a:t>
            </a: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고시 하는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사항 </a:t>
            </a:r>
          </a:p>
          <a:p>
            <a:pPr fontAlgn="base">
              <a:lnSpc>
                <a:spcPct val="13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및 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62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따른 안전보건관리책임자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및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안전보건총괄 책임자가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같은 조에서 규정한 </a:t>
            </a: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각각의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업무를 각 사업장에서 충실히 수행할 수 있도록 다음 각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목의</a:t>
            </a: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조치를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할 것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300"/>
              </a:spcAft>
            </a:pP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가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안전보건관리책임자등에게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해당 업무 수행에 필요한 권한과 예산을 줄 것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800"/>
              </a:spcAft>
            </a:pP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나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안전보건관리책임자등이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해당 업무를 충실하게 수행하는지를 평가하는 기준을 마련하고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</a:t>
            </a: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기준에</a:t>
            </a: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 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평가ㆍ관리할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것</a:t>
            </a:r>
          </a:p>
          <a:p>
            <a:pPr algn="just" fontAlgn="base">
              <a:lnSpc>
                <a:spcPct val="13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6.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17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조부터 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19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조까지 및 제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따라 정해진 수 이상의 안전관리자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보건관리자</a:t>
            </a: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안전보건관리담당자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</a:t>
            </a: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500" b="1" kern="0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보건의를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배치할 것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다른 법령에서 해당 인력의 배치에 대해 달리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정하고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있는 경우에는 그에 따르고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배치해야 할 인력이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다른 업무를 </a:t>
            </a: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겸직하는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경우에는 고용노동부장관이 </a:t>
            </a:r>
            <a:r>
              <a:rPr lang="ko-KR" altLang="en-US" sz="15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정하여 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고시하는 기준에 따라 </a:t>
            </a:r>
            <a:r>
              <a:rPr lang="ko-KR" altLang="en-US" sz="15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안전ㆍ보건에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업무 </a:t>
            </a:r>
            <a:r>
              <a:rPr lang="ko-KR" altLang="en-US" sz="15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수행시간을</a:t>
            </a:r>
            <a:r>
              <a:rPr lang="ko-KR" altLang="en-US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보장해야 한다</a:t>
            </a:r>
            <a:r>
              <a:rPr lang="en-US" altLang="ko-KR" sz="15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500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551384" y="1971193"/>
            <a:ext cx="11089232" cy="46764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551384" y="6320133"/>
            <a:ext cx="11089232" cy="46764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9376" y="1898447"/>
            <a:ext cx="3456383" cy="2224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200" dirty="0" smtClean="0">
                <a:solidFill>
                  <a:srgbClr val="677E9D"/>
                </a:solidFill>
                <a:latin typeface="휴먼엑스포" pitchFamily="18" charset="-127"/>
                <a:ea typeface="휴먼엑스포" pitchFamily="18" charset="-127"/>
              </a:rPr>
              <a:t>경영자 리더십 관련 중대재해처벌법 시행령 규정</a:t>
            </a:r>
            <a:r>
              <a:rPr lang="en-US" altLang="ko-KR" sz="1200" dirty="0" smtClean="0">
                <a:solidFill>
                  <a:srgbClr val="677E9D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1200" b="0" i="0" u="none" strike="noStrike" baseline="0" dirty="0" smtClean="0">
              <a:solidFill>
                <a:srgbClr val="677E9D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9770" y="2289363"/>
            <a:ext cx="693000" cy="7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xmlns="" id="{AA63291A-D29E-4F63-8A82-C71DC075E307}"/>
              </a:ext>
            </a:extLst>
          </p:cNvPr>
          <p:cNvSpPr/>
          <p:nvPr/>
        </p:nvSpPr>
        <p:spPr>
          <a:xfrm>
            <a:off x="3359696" y="3068960"/>
            <a:ext cx="5952798" cy="890801"/>
          </a:xfrm>
          <a:prstGeom prst="roundRect">
            <a:avLst>
              <a:gd name="adj" fmla="val 13741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ECD77C-2F09-40FE-9CF0-A62AE6EDF75E}"/>
              </a:ext>
            </a:extLst>
          </p:cNvPr>
          <p:cNvSpPr txBox="1"/>
          <p:nvPr/>
        </p:nvSpPr>
        <p:spPr>
          <a:xfrm>
            <a:off x="4199926" y="3008438"/>
            <a:ext cx="4632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근로자의 참여</a:t>
            </a:r>
            <a:endParaRPr lang="ko-KR" altLang="en-US" sz="54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24275829-16D2-47BB-8AC9-74E29C63A003}"/>
              </a:ext>
            </a:extLst>
          </p:cNvPr>
          <p:cNvSpPr/>
          <p:nvPr/>
        </p:nvSpPr>
        <p:spPr>
          <a:xfrm>
            <a:off x="3191814" y="3068960"/>
            <a:ext cx="792848" cy="890801"/>
          </a:xfrm>
          <a:prstGeom prst="roundRect">
            <a:avLst>
              <a:gd name="adj" fmla="val 13741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xmlns="" id="{673F1B0E-3380-4AAA-989A-2046C4B9F8B3}"/>
              </a:ext>
            </a:extLst>
          </p:cNvPr>
          <p:cNvSpPr txBox="1">
            <a:spLocks/>
          </p:cNvSpPr>
          <p:nvPr/>
        </p:nvSpPr>
        <p:spPr>
          <a:xfrm>
            <a:off x="3366869" y="3207898"/>
            <a:ext cx="514885" cy="60529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altLang="ko-KR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2</a:t>
            </a:r>
            <a:endParaRPr lang="ko-KR" altLang="en-US" sz="36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081613-5140-4FC2-BD54-80D6CC58FCA6}"/>
              </a:ext>
            </a:extLst>
          </p:cNvPr>
          <p:cNvSpPr txBox="1"/>
          <p:nvPr/>
        </p:nvSpPr>
        <p:spPr>
          <a:xfrm>
            <a:off x="3071664" y="4164320"/>
            <a:ext cx="6096000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성공적인 안전보건관리체계 구축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이행을 위해서는 잠재된 위험에 대해 가장 잘 알고 있는 </a:t>
            </a:r>
            <a:r>
              <a:rPr lang="ko-KR" altLang="en-US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현장 작업자의 참여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가 반드시 필요합니다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B64BB788-86F9-427E-ABBB-DDFBF749D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19308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다리꼴 2">
            <a:extLst>
              <a:ext uri="{FF2B5EF4-FFF2-40B4-BE49-F238E27FC236}">
                <a16:creationId xmlns:a16="http://schemas.microsoft.com/office/drawing/2014/main" xmlns="" id="{F9D57D79-763A-4FED-9E9D-0C062B8ABD36}"/>
              </a:ext>
            </a:extLst>
          </p:cNvPr>
          <p:cNvSpPr/>
          <p:nvPr/>
        </p:nvSpPr>
        <p:spPr>
          <a:xfrm rot="5400000">
            <a:off x="4435326" y="3344421"/>
            <a:ext cx="2234699" cy="924156"/>
          </a:xfrm>
          <a:prstGeom prst="trapezoid">
            <a:avLst>
              <a:gd name="adj" fmla="val 81968"/>
            </a:avLst>
          </a:prstGeom>
          <a:gradFill flip="none" rotWithShape="0">
            <a:gsLst>
              <a:gs pos="0">
                <a:schemeClr val="bg1">
                  <a:alpha val="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xmlns="" id="{19CBB8D6-C219-4F39-BFEC-5DC4B1E7426F}"/>
              </a:ext>
            </a:extLst>
          </p:cNvPr>
          <p:cNvSpPr/>
          <p:nvPr/>
        </p:nvSpPr>
        <p:spPr>
          <a:xfrm>
            <a:off x="1336545" y="5278168"/>
            <a:ext cx="9702444" cy="1032145"/>
          </a:xfrm>
          <a:prstGeom prst="roundRect">
            <a:avLst>
              <a:gd name="adj" fmla="val 3363"/>
            </a:avLst>
          </a:prstGeom>
          <a:solidFill>
            <a:srgbClr val="0059A9"/>
          </a:solidFill>
          <a:ln w="25400">
            <a:noFill/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6" name="사다리꼴 35">
            <a:extLst>
              <a:ext uri="{FF2B5EF4-FFF2-40B4-BE49-F238E27FC236}">
                <a16:creationId xmlns:a16="http://schemas.microsoft.com/office/drawing/2014/main" xmlns="" id="{96C53F61-2AA6-4B7C-A948-F1D9751AF745}"/>
              </a:ext>
            </a:extLst>
          </p:cNvPr>
          <p:cNvSpPr/>
          <p:nvPr/>
        </p:nvSpPr>
        <p:spPr>
          <a:xfrm rot="16200000" flipH="1">
            <a:off x="5709390" y="3344424"/>
            <a:ext cx="2234699" cy="924156"/>
          </a:xfrm>
          <a:prstGeom prst="trapezoid">
            <a:avLst>
              <a:gd name="adj" fmla="val 81968"/>
            </a:avLst>
          </a:prstGeom>
          <a:gradFill flip="none" rotWithShape="0">
            <a:gsLst>
              <a:gs pos="100000">
                <a:schemeClr val="bg1">
                  <a:alpha val="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7291248" y="2621512"/>
            <a:ext cx="3740121" cy="2374345"/>
          </a:xfrm>
          <a:prstGeom prst="roundRect">
            <a:avLst>
              <a:gd name="adj" fmla="val 3363"/>
            </a:avLst>
          </a:prstGeom>
          <a:solidFill>
            <a:schemeClr val="bg1"/>
          </a:solidFill>
          <a:ln w="25400">
            <a:solidFill>
              <a:srgbClr val="576C87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7D9E60-707D-4422-829B-66111787D150}"/>
              </a:ext>
            </a:extLst>
          </p:cNvPr>
          <p:cNvSpPr txBox="1"/>
          <p:nvPr/>
        </p:nvSpPr>
        <p:spPr>
          <a:xfrm>
            <a:off x="7370152" y="2887781"/>
            <a:ext cx="3849925" cy="1765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관련 참여 절차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제거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 방안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 물질 및 기계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정보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 원인조사 및 재발방지 대책 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xmlns="" id="{9E7BAB8A-EA7C-40D1-ADD3-6998C09293D4}"/>
              </a:ext>
            </a:extLst>
          </p:cNvPr>
          <p:cNvSpPr/>
          <p:nvPr/>
        </p:nvSpPr>
        <p:spPr>
          <a:xfrm>
            <a:off x="1336545" y="2621511"/>
            <a:ext cx="3740121" cy="2374345"/>
          </a:xfrm>
          <a:prstGeom prst="roundRect">
            <a:avLst>
              <a:gd name="adj" fmla="val 3363"/>
            </a:avLst>
          </a:prstGeom>
          <a:solidFill>
            <a:schemeClr val="bg1"/>
          </a:solidFill>
          <a:ln w="25400">
            <a:solidFill>
              <a:srgbClr val="576C87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689D3D-0083-401E-83C7-072D7085B424}"/>
              </a:ext>
            </a:extLst>
          </p:cNvPr>
          <p:cNvSpPr txBox="1"/>
          <p:nvPr/>
        </p:nvSpPr>
        <p:spPr>
          <a:xfrm>
            <a:off x="1588573" y="1944995"/>
            <a:ext cx="5659555" cy="4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안전보건관리와 관련된 모든 정보는 공개가 원칙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3630C7-2D11-4F09-A07B-475FC53AD80B}"/>
              </a:ext>
            </a:extLst>
          </p:cNvPr>
          <p:cNvSpPr txBox="1"/>
          <p:nvPr/>
        </p:nvSpPr>
        <p:spPr>
          <a:xfrm>
            <a:off x="2728832" y="5414744"/>
            <a:ext cx="7488832" cy="71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 경영방침과 목표</a:t>
            </a:r>
            <a:r>
              <a:rPr lang="en-US" altLang="ko-KR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안전보건관리규정</a:t>
            </a:r>
            <a:r>
              <a:rPr lang="en-US" altLang="ko-KR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등 홈페이지에 게시</a:t>
            </a:r>
            <a:endParaRPr lang="en-US" altLang="ko-KR" sz="17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indent="-182563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사업장 내 유해</a:t>
            </a:r>
            <a:r>
              <a:rPr lang="en-US" altLang="ko-KR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기구 및 물질</a:t>
            </a:r>
            <a:r>
              <a:rPr lang="en-US" altLang="ko-KR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spc="-15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17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발생 현황 등 정보 공개</a:t>
            </a:r>
            <a:endParaRPr lang="en-US" altLang="ko-KR" sz="17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16254E-0563-4C86-B389-5F8BF0F25F5F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근로자의 참여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DDA6D9-D375-4FFF-AEE2-E3DE4B241074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7101A8-78F2-4700-89A3-C3A25A95580E}"/>
              </a:ext>
            </a:extLst>
          </p:cNvPr>
          <p:cNvSpPr txBox="1"/>
          <p:nvPr/>
        </p:nvSpPr>
        <p:spPr>
          <a:xfrm>
            <a:off x="1505631" y="2887780"/>
            <a:ext cx="3580154" cy="1765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경영방침 및 목표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산업안전보건법령의 주요 내용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안전보건관리규정 </a:t>
            </a:r>
          </a:p>
          <a:p>
            <a:pPr marL="182563" indent="-182563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산업안전보건위원회 의결 사항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xmlns="" id="{0B84BC96-391C-43F0-859E-B29EEA4B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안전보건관리 전반에 관련된 정보를 공개합니다</a:t>
            </a:r>
            <a:r>
              <a:rPr lang="en-US" altLang="ko-KR"/>
              <a:t>. </a:t>
            </a:r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xmlns="" id="{E825E554-32B7-4A08-B304-EEB77E8BB455}"/>
              </a:ext>
            </a:extLst>
          </p:cNvPr>
          <p:cNvGrpSpPr/>
          <p:nvPr/>
        </p:nvGrpSpPr>
        <p:grpSpPr>
          <a:xfrm>
            <a:off x="1334761" y="2055513"/>
            <a:ext cx="237402" cy="226207"/>
            <a:chOff x="4811367" y="1575848"/>
            <a:chExt cx="633490" cy="603617"/>
          </a:xfrm>
        </p:grpSpPr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xmlns="" id="{BA5672A8-EC69-443D-A334-121FA9CA85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xmlns="" id="{862EDA75-3D4F-4A35-96DC-41AD879B3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83EEC837-E3A1-41B1-840E-C63123E6FFD6}"/>
              </a:ext>
            </a:extLst>
          </p:cNvPr>
          <p:cNvGrpSpPr/>
          <p:nvPr/>
        </p:nvGrpSpPr>
        <p:grpSpPr>
          <a:xfrm>
            <a:off x="5347808" y="3160401"/>
            <a:ext cx="1775992" cy="1366459"/>
            <a:chOff x="4996192" y="3033704"/>
            <a:chExt cx="1775992" cy="1366459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xmlns="" id="{DF5E8E50-D07F-4B10-BFF6-5A676ED0D592}"/>
                </a:ext>
              </a:extLst>
            </p:cNvPr>
            <p:cNvSpPr/>
            <p:nvPr/>
          </p:nvSpPr>
          <p:spPr>
            <a:xfrm>
              <a:off x="5190200" y="3033704"/>
              <a:ext cx="1387977" cy="1366459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3362B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xmlns="" id="{1129F21D-E9D8-489A-B2A5-FB37DD2188F2}"/>
                </a:ext>
              </a:extLst>
            </p:cNvPr>
            <p:cNvSpPr/>
            <p:nvPr/>
          </p:nvSpPr>
          <p:spPr>
            <a:xfrm>
              <a:off x="5261042" y="3093787"/>
              <a:ext cx="1246292" cy="1246292"/>
            </a:xfrm>
            <a:prstGeom prst="ellipse">
              <a:avLst/>
            </a:prstGeom>
            <a:solidFill>
              <a:srgbClr val="3362B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347B6AD-2350-4F91-A413-05085F932532}"/>
                </a:ext>
              </a:extLst>
            </p:cNvPr>
            <p:cNvSpPr txBox="1"/>
            <p:nvPr/>
          </p:nvSpPr>
          <p:spPr>
            <a:xfrm>
              <a:off x="4996192" y="3393768"/>
              <a:ext cx="17759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공개 정보</a:t>
              </a:r>
            </a:p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예시</a:t>
              </a: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xmlns="" id="{51E18D60-861C-42AF-AC5B-E5E005433470}"/>
              </a:ext>
            </a:extLst>
          </p:cNvPr>
          <p:cNvGrpSpPr/>
          <p:nvPr/>
        </p:nvGrpSpPr>
        <p:grpSpPr>
          <a:xfrm>
            <a:off x="1703512" y="5350172"/>
            <a:ext cx="938401" cy="945192"/>
            <a:chOff x="1703512" y="5388272"/>
            <a:chExt cx="938401" cy="94519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64B0995D-69DE-4DD2-9CA6-82E014A46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119" y="6109389"/>
              <a:ext cx="214569" cy="103211"/>
            </a:xfrm>
            <a:custGeom>
              <a:avLst/>
              <a:gdLst>
                <a:gd name="T0" fmla="*/ 158 w 158"/>
                <a:gd name="T1" fmla="*/ 76 h 76"/>
                <a:gd name="T2" fmla="*/ 0 w 158"/>
                <a:gd name="T3" fmla="*/ 76 h 76"/>
                <a:gd name="T4" fmla="*/ 9 w 158"/>
                <a:gd name="T5" fmla="*/ 0 h 76"/>
                <a:gd name="T6" fmla="*/ 149 w 158"/>
                <a:gd name="T7" fmla="*/ 0 h 76"/>
                <a:gd name="T8" fmla="*/ 158 w 158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76">
                  <a:moveTo>
                    <a:pt x="158" y="76"/>
                  </a:moveTo>
                  <a:lnTo>
                    <a:pt x="0" y="76"/>
                  </a:lnTo>
                  <a:lnTo>
                    <a:pt x="9" y="0"/>
                  </a:lnTo>
                  <a:lnTo>
                    <a:pt x="149" y="0"/>
                  </a:lnTo>
                  <a:lnTo>
                    <a:pt x="158" y="76"/>
                  </a:lnTo>
                  <a:close/>
                </a:path>
              </a:pathLst>
            </a:custGeom>
            <a:solidFill>
              <a:srgbClr val="0D3C7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5F3B06C8-6D9E-4F4A-AC26-4F058740A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020" y="6212599"/>
              <a:ext cx="298767" cy="12222"/>
            </a:xfrm>
            <a:custGeom>
              <a:avLst/>
              <a:gdLst>
                <a:gd name="T0" fmla="*/ 190 w 190"/>
                <a:gd name="T1" fmla="*/ 8 h 8"/>
                <a:gd name="T2" fmla="*/ 0 w 190"/>
                <a:gd name="T3" fmla="*/ 8 h 8"/>
                <a:gd name="T4" fmla="*/ 0 w 190"/>
                <a:gd name="T5" fmla="*/ 4 h 8"/>
                <a:gd name="T6" fmla="*/ 1 w 190"/>
                <a:gd name="T7" fmla="*/ 1 h 8"/>
                <a:gd name="T8" fmla="*/ 4 w 190"/>
                <a:gd name="T9" fmla="*/ 0 h 8"/>
                <a:gd name="T10" fmla="*/ 186 w 190"/>
                <a:gd name="T11" fmla="*/ 0 h 8"/>
                <a:gd name="T12" fmla="*/ 189 w 190"/>
                <a:gd name="T13" fmla="*/ 1 h 8"/>
                <a:gd name="T14" fmla="*/ 190 w 190"/>
                <a:gd name="T15" fmla="*/ 4 h 8"/>
                <a:gd name="T16" fmla="*/ 190 w 19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8">
                  <a:moveTo>
                    <a:pt x="19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7" y="0"/>
                    <a:pt x="188" y="1"/>
                    <a:pt x="189" y="1"/>
                  </a:cubicBezTo>
                  <a:cubicBezTo>
                    <a:pt x="189" y="2"/>
                    <a:pt x="190" y="3"/>
                    <a:pt x="190" y="4"/>
                  </a:cubicBezTo>
                  <a:lnTo>
                    <a:pt x="190" y="8"/>
                  </a:lnTo>
                  <a:close/>
                </a:path>
              </a:pathLst>
            </a:custGeom>
            <a:solidFill>
              <a:srgbClr val="A7D6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D0F3B2C6-60D0-490E-877B-939E21439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080" y="6041487"/>
              <a:ext cx="768647" cy="67902"/>
            </a:xfrm>
            <a:custGeom>
              <a:avLst/>
              <a:gdLst>
                <a:gd name="T0" fmla="*/ 488 w 488"/>
                <a:gd name="T1" fmla="*/ 32 h 43"/>
                <a:gd name="T2" fmla="*/ 485 w 488"/>
                <a:gd name="T3" fmla="*/ 40 h 43"/>
                <a:gd name="T4" fmla="*/ 477 w 488"/>
                <a:gd name="T5" fmla="*/ 43 h 43"/>
                <a:gd name="T6" fmla="*/ 11 w 488"/>
                <a:gd name="T7" fmla="*/ 43 h 43"/>
                <a:gd name="T8" fmla="*/ 3 w 488"/>
                <a:gd name="T9" fmla="*/ 40 h 43"/>
                <a:gd name="T10" fmla="*/ 0 w 488"/>
                <a:gd name="T11" fmla="*/ 32 h 43"/>
                <a:gd name="T12" fmla="*/ 0 w 488"/>
                <a:gd name="T13" fmla="*/ 0 h 43"/>
                <a:gd name="T14" fmla="*/ 488 w 488"/>
                <a:gd name="T15" fmla="*/ 0 h 43"/>
                <a:gd name="T16" fmla="*/ 488 w 488"/>
                <a:gd name="T17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8" h="43">
                  <a:moveTo>
                    <a:pt x="488" y="32"/>
                  </a:moveTo>
                  <a:cubicBezTo>
                    <a:pt x="488" y="35"/>
                    <a:pt x="487" y="38"/>
                    <a:pt x="485" y="40"/>
                  </a:cubicBezTo>
                  <a:cubicBezTo>
                    <a:pt x="483" y="42"/>
                    <a:pt x="480" y="43"/>
                    <a:pt x="477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3"/>
                    <a:pt x="5" y="42"/>
                    <a:pt x="3" y="40"/>
                  </a:cubicBezTo>
                  <a:cubicBezTo>
                    <a:pt x="1" y="38"/>
                    <a:pt x="0" y="35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488" y="32"/>
                  </a:lnTo>
                  <a:close/>
                </a:path>
              </a:pathLst>
            </a:custGeom>
            <a:solidFill>
              <a:srgbClr val="A7D6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0BA9CFAD-7F06-4B47-B960-D5768B7E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080" y="5530866"/>
              <a:ext cx="768647" cy="510621"/>
            </a:xfrm>
            <a:custGeom>
              <a:avLst/>
              <a:gdLst>
                <a:gd name="T0" fmla="*/ 488 w 488"/>
                <a:gd name="T1" fmla="*/ 11 h 324"/>
                <a:gd name="T2" fmla="*/ 485 w 488"/>
                <a:gd name="T3" fmla="*/ 3 h 324"/>
                <a:gd name="T4" fmla="*/ 477 w 488"/>
                <a:gd name="T5" fmla="*/ 0 h 324"/>
                <a:gd name="T6" fmla="*/ 11 w 488"/>
                <a:gd name="T7" fmla="*/ 0 h 324"/>
                <a:gd name="T8" fmla="*/ 3 w 488"/>
                <a:gd name="T9" fmla="*/ 3 h 324"/>
                <a:gd name="T10" fmla="*/ 0 w 488"/>
                <a:gd name="T11" fmla="*/ 11 h 324"/>
                <a:gd name="T12" fmla="*/ 0 w 488"/>
                <a:gd name="T13" fmla="*/ 324 h 324"/>
                <a:gd name="T14" fmla="*/ 488 w 488"/>
                <a:gd name="T15" fmla="*/ 324 h 324"/>
                <a:gd name="T16" fmla="*/ 488 w 488"/>
                <a:gd name="T17" fmla="*/ 1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8" h="324">
                  <a:moveTo>
                    <a:pt x="488" y="11"/>
                  </a:moveTo>
                  <a:cubicBezTo>
                    <a:pt x="488" y="8"/>
                    <a:pt x="487" y="6"/>
                    <a:pt x="485" y="3"/>
                  </a:cubicBezTo>
                  <a:cubicBezTo>
                    <a:pt x="483" y="1"/>
                    <a:pt x="480" y="0"/>
                    <a:pt x="47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6"/>
                    <a:pt x="0" y="8"/>
                    <a:pt x="0" y="11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488" y="324"/>
                    <a:pt x="488" y="324"/>
                    <a:pt x="488" y="324"/>
                  </a:cubicBezTo>
                  <a:lnTo>
                    <a:pt x="488" y="11"/>
                  </a:lnTo>
                  <a:close/>
                </a:path>
              </a:pathLst>
            </a:cu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xmlns="" id="{9FF25EB3-E0AF-48AD-9F5E-44B1E4B72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748" y="5570249"/>
              <a:ext cx="695313" cy="4318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8" name="Rectangle 10">
              <a:extLst>
                <a:ext uri="{FF2B5EF4-FFF2-40B4-BE49-F238E27FC236}">
                  <a16:creationId xmlns:a16="http://schemas.microsoft.com/office/drawing/2014/main" xmlns="" id="{3F05348F-1E74-4A35-9B02-A9B94425F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565" y="5604200"/>
              <a:ext cx="20371" cy="13580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xmlns="" id="{776EDAB9-D156-4EC4-BCC6-4F4D65E98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565" y="5687040"/>
              <a:ext cx="17655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0" name="Rectangle 12">
              <a:extLst>
                <a:ext uri="{FF2B5EF4-FFF2-40B4-BE49-F238E27FC236}">
                  <a16:creationId xmlns:a16="http://schemas.microsoft.com/office/drawing/2014/main" xmlns="" id="{BB933A83-151B-45EA-8071-E882C9CA8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947" y="5604200"/>
              <a:ext cx="82840" cy="13580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xmlns="" id="{80AB9FDE-C98D-499C-BD14-4149E13AD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4874" y="5687040"/>
              <a:ext cx="65186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4" name="Rectangle 14">
              <a:extLst>
                <a:ext uri="{FF2B5EF4-FFF2-40B4-BE49-F238E27FC236}">
                  <a16:creationId xmlns:a16="http://schemas.microsoft.com/office/drawing/2014/main" xmlns="" id="{1811810C-7AC7-4964-AB50-0077EE4D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35" y="5636793"/>
              <a:ext cx="32593" cy="12222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xmlns="" id="{984102D3-0E94-4047-8AEC-0E0B165D0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35" y="5779386"/>
              <a:ext cx="32593" cy="13580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xmlns="" id="{DA0B5BFC-A35A-481B-8A78-BB65AB246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824" y="5779386"/>
              <a:ext cx="65186" cy="13580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xmlns="" id="{AA0C4687-35C7-4C7D-AD49-6F35437BE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096" y="5829634"/>
              <a:ext cx="19012" cy="13580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Rectangle 18">
              <a:extLst>
                <a:ext uri="{FF2B5EF4-FFF2-40B4-BE49-F238E27FC236}">
                  <a16:creationId xmlns:a16="http://schemas.microsoft.com/office/drawing/2014/main" xmlns="" id="{4956241B-3C3C-484B-B5C8-E842B3B77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688" y="5954573"/>
              <a:ext cx="39383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1" name="Rectangle 19">
              <a:extLst>
                <a:ext uri="{FF2B5EF4-FFF2-40B4-BE49-F238E27FC236}">
                  <a16:creationId xmlns:a16="http://schemas.microsoft.com/office/drawing/2014/main" xmlns="" id="{6BA8E6ED-4EA8-47B1-A2CE-098C6B4BD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56" y="5893461"/>
              <a:ext cx="35309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2" name="Rectangle 20">
              <a:extLst>
                <a:ext uri="{FF2B5EF4-FFF2-40B4-BE49-F238E27FC236}">
                  <a16:creationId xmlns:a16="http://schemas.microsoft.com/office/drawing/2014/main" xmlns="" id="{86E5BDC3-ABA0-47BC-8CA1-8498C5C14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319" y="5779386"/>
              <a:ext cx="48889" cy="13580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3" name="Rectangle 21">
              <a:extLst>
                <a:ext uri="{FF2B5EF4-FFF2-40B4-BE49-F238E27FC236}">
                  <a16:creationId xmlns:a16="http://schemas.microsoft.com/office/drawing/2014/main" xmlns="" id="{FA1A0301-418D-4126-9421-91213BC30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579" y="5779386"/>
              <a:ext cx="28519" cy="13580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:a16="http://schemas.microsoft.com/office/drawing/2014/main" xmlns="" id="{1AD8799C-B4BB-4A74-B4FC-4A76C6E13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35" y="5718275"/>
              <a:ext cx="48889" cy="12222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xmlns="" id="{9A3596D2-652A-47AC-8143-934A6FA5E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35" y="5748152"/>
              <a:ext cx="69260" cy="12222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Rectangle 24">
              <a:extLst>
                <a:ext uri="{FF2B5EF4-FFF2-40B4-BE49-F238E27FC236}">
                  <a16:creationId xmlns:a16="http://schemas.microsoft.com/office/drawing/2014/main" xmlns="" id="{31D011B5-64F7-44E8-88A0-3D8C1D3CC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947" y="5862226"/>
              <a:ext cx="80124" cy="12222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xmlns="" id="{7EFB340E-10D3-4F50-86CF-05ECC324E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947" y="5893461"/>
              <a:ext cx="71976" cy="12222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Rectangle 26">
              <a:extLst>
                <a:ext uri="{FF2B5EF4-FFF2-40B4-BE49-F238E27FC236}">
                  <a16:creationId xmlns:a16="http://schemas.microsoft.com/office/drawing/2014/main" xmlns="" id="{EEAA8E4F-ECCB-4C6A-A7BD-66513BF65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368" y="5893461"/>
              <a:ext cx="74692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xmlns="" id="{4D693C55-1669-4895-B5F1-6D10EA590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565" y="5829634"/>
              <a:ext cx="28519" cy="13580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xmlns="" id="{880B5CA3-72ED-4746-832E-02007F6AA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947" y="5954573"/>
              <a:ext cx="24445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2" name="Rectangle 30">
              <a:extLst>
                <a:ext uri="{FF2B5EF4-FFF2-40B4-BE49-F238E27FC236}">
                  <a16:creationId xmlns:a16="http://schemas.microsoft.com/office/drawing/2014/main" xmlns="" id="{CBA6EB07-139A-4C51-B3FC-EC5241CCD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602" y="5923338"/>
              <a:ext cx="39383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4" name="Rectangle 32">
              <a:extLst>
                <a:ext uri="{FF2B5EF4-FFF2-40B4-BE49-F238E27FC236}">
                  <a16:creationId xmlns:a16="http://schemas.microsoft.com/office/drawing/2014/main" xmlns="" id="{4EEC23D7-688F-49A2-BC32-D07BFF957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924" y="5748152"/>
              <a:ext cx="55680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5" name="Rectangle 33">
              <a:extLst>
                <a:ext uri="{FF2B5EF4-FFF2-40B4-BE49-F238E27FC236}">
                  <a16:creationId xmlns:a16="http://schemas.microsoft.com/office/drawing/2014/main" xmlns="" id="{36840837-D5CB-4495-8956-69E34F148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331" y="5748152"/>
              <a:ext cx="89630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6" name="Rectangle 34">
              <a:extLst>
                <a:ext uri="{FF2B5EF4-FFF2-40B4-BE49-F238E27FC236}">
                  <a16:creationId xmlns:a16="http://schemas.microsoft.com/office/drawing/2014/main" xmlns="" id="{37DBDCA7-F590-414C-80A5-EFDCEA4D3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479" y="5718275"/>
              <a:ext cx="73334" cy="12222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7" name="Rectangle 35">
              <a:extLst>
                <a:ext uri="{FF2B5EF4-FFF2-40B4-BE49-F238E27FC236}">
                  <a16:creationId xmlns:a16="http://schemas.microsoft.com/office/drawing/2014/main" xmlns="" id="{9694370A-031A-43BE-A6D7-BFF80E065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899" y="5636793"/>
              <a:ext cx="29877" cy="12222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8" name="Rectangle 36">
              <a:extLst>
                <a:ext uri="{FF2B5EF4-FFF2-40B4-BE49-F238E27FC236}">
                  <a16:creationId xmlns:a16="http://schemas.microsoft.com/office/drawing/2014/main" xmlns="" id="{A145B412-F087-40E8-8578-80198BD0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731855"/>
              <a:ext cx="42099" cy="36667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9" name="Rectangle 37">
              <a:extLst>
                <a:ext uri="{FF2B5EF4-FFF2-40B4-BE49-F238E27FC236}">
                  <a16:creationId xmlns:a16="http://schemas.microsoft.com/office/drawing/2014/main" xmlns="" id="{9D707144-01A1-40C0-AE71-E10D0D80A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316" y="5681607"/>
              <a:ext cx="43457" cy="86914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Rectangle 38">
              <a:extLst>
                <a:ext uri="{FF2B5EF4-FFF2-40B4-BE49-F238E27FC236}">
                  <a16:creationId xmlns:a16="http://schemas.microsoft.com/office/drawing/2014/main" xmlns="" id="{0F7BBE2D-D8C3-423F-9F01-44EC4657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501" y="5710127"/>
              <a:ext cx="42099" cy="58395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1" name="Rectangle 39">
              <a:extLst>
                <a:ext uri="{FF2B5EF4-FFF2-40B4-BE49-F238E27FC236}">
                  <a16:creationId xmlns:a16="http://schemas.microsoft.com/office/drawing/2014/main" xmlns="" id="{D82D6390-7813-4D01-BB47-00E01DFB8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971" y="5604200"/>
              <a:ext cx="43457" cy="164322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2" name="Rectangle 40">
              <a:extLst>
                <a:ext uri="{FF2B5EF4-FFF2-40B4-BE49-F238E27FC236}">
                  <a16:creationId xmlns:a16="http://schemas.microsoft.com/office/drawing/2014/main" xmlns="" id="{A090205E-C755-43E2-B458-BC994120D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799" y="5662595"/>
              <a:ext cx="42099" cy="105927"/>
            </a:xfrm>
            <a:prstGeom prst="rect">
              <a:avLst/>
            </a:prstGeom>
            <a:solidFill>
              <a:srgbClr val="F7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3" name="Rectangle 41">
              <a:extLst>
                <a:ext uri="{FF2B5EF4-FFF2-40B4-BE49-F238E27FC236}">
                  <a16:creationId xmlns:a16="http://schemas.microsoft.com/office/drawing/2014/main" xmlns="" id="{7E96B10D-EF77-4897-BEA0-8D0ABEA26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901609"/>
              <a:ext cx="296051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4" name="Rectangle 42">
              <a:extLst>
                <a:ext uri="{FF2B5EF4-FFF2-40B4-BE49-F238E27FC236}">
                  <a16:creationId xmlns:a16="http://schemas.microsoft.com/office/drawing/2014/main" xmlns="" id="{9A2BFE64-59C1-4420-B00C-3BFD707B9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927412"/>
              <a:ext cx="296051" cy="13580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5" name="Rectangle 43">
              <a:extLst>
                <a:ext uri="{FF2B5EF4-FFF2-40B4-BE49-F238E27FC236}">
                  <a16:creationId xmlns:a16="http://schemas.microsoft.com/office/drawing/2014/main" xmlns="" id="{5173ADC8-D363-4468-8B30-CD9F9080B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954573"/>
              <a:ext cx="148026" cy="12222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Rectangle 44">
              <a:extLst>
                <a:ext uri="{FF2B5EF4-FFF2-40B4-BE49-F238E27FC236}">
                  <a16:creationId xmlns:a16="http://schemas.microsoft.com/office/drawing/2014/main" xmlns="" id="{F5F515AD-D2A8-4D90-AEA8-345CD1A85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795682"/>
              <a:ext cx="169755" cy="92346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7" name="Rectangle 45">
              <a:extLst>
                <a:ext uri="{FF2B5EF4-FFF2-40B4-BE49-F238E27FC236}">
                  <a16:creationId xmlns:a16="http://schemas.microsoft.com/office/drawing/2014/main" xmlns="" id="{61A0EBA1-CF58-42AB-A890-D4A3B4212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971" y="5795682"/>
              <a:ext cx="105927" cy="92346"/>
            </a:xfrm>
            <a:prstGeom prst="rect">
              <a:avLst/>
            </a:pr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8" name="Rectangle 46">
              <a:extLst>
                <a:ext uri="{FF2B5EF4-FFF2-40B4-BE49-F238E27FC236}">
                  <a16:creationId xmlns:a16="http://schemas.microsoft.com/office/drawing/2014/main" xmlns="" id="{6EEBA246-9B44-4D25-8D75-6D299CECC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846" y="5604200"/>
              <a:ext cx="105927" cy="39383"/>
            </a:xfrm>
            <a:prstGeom prst="rect">
              <a:avLst/>
            </a:pr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9" name="Rectangle 47">
              <a:extLst>
                <a:ext uri="{FF2B5EF4-FFF2-40B4-BE49-F238E27FC236}">
                  <a16:creationId xmlns:a16="http://schemas.microsoft.com/office/drawing/2014/main" xmlns="" id="{22F3CC46-C7D3-491B-A462-4EE48F612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9069" y="5617780"/>
              <a:ext cx="80124" cy="135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xmlns="" id="{C368BCD3-6D39-4DBF-B763-30EA8027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316" y="5643582"/>
              <a:ext cx="21729" cy="23086"/>
            </a:xfrm>
            <a:custGeom>
              <a:avLst/>
              <a:gdLst>
                <a:gd name="T0" fmla="*/ 16 w 16"/>
                <a:gd name="T1" fmla="*/ 17 h 17"/>
                <a:gd name="T2" fmla="*/ 0 w 16"/>
                <a:gd name="T3" fmla="*/ 0 h 17"/>
                <a:gd name="T4" fmla="*/ 16 w 16"/>
                <a:gd name="T5" fmla="*/ 0 h 17"/>
                <a:gd name="T6" fmla="*/ 16 w 16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7">
                  <a:moveTo>
                    <a:pt x="16" y="17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353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xmlns="" id="{18A31E18-A636-4F9B-BAD6-4EEB880E1371}"/>
                </a:ext>
              </a:extLst>
            </p:cNvPr>
            <p:cNvGrpSpPr/>
            <p:nvPr/>
          </p:nvGrpSpPr>
          <p:grpSpPr>
            <a:xfrm>
              <a:off x="2340429" y="5923338"/>
              <a:ext cx="301484" cy="410126"/>
              <a:chOff x="2116138" y="5943600"/>
              <a:chExt cx="352425" cy="479425"/>
            </a:xfrm>
          </p:grpSpPr>
          <p:sp>
            <p:nvSpPr>
              <p:cNvPr id="59" name="Rectangle 27">
                <a:extLst>
                  <a:ext uri="{FF2B5EF4-FFF2-40B4-BE49-F238E27FC236}">
                    <a16:creationId xmlns:a16="http://schemas.microsoft.com/office/drawing/2014/main" xmlns="" id="{2377F1AF-69F3-46F8-88D9-ED3D825FA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1" y="5980113"/>
                <a:ext cx="87313" cy="14287"/>
              </a:xfrm>
              <a:prstGeom prst="rect">
                <a:avLst/>
              </a:prstGeom>
              <a:solidFill>
                <a:srgbClr val="CCCB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3" name="Rectangle 31">
                <a:extLst>
                  <a:ext uri="{FF2B5EF4-FFF2-40B4-BE49-F238E27FC236}">
                    <a16:creationId xmlns:a16="http://schemas.microsoft.com/office/drawing/2014/main" xmlns="" id="{D5094026-5A02-4356-8427-ABD7032C4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138" y="5943600"/>
                <a:ext cx="139700" cy="14287"/>
              </a:xfrm>
              <a:prstGeom prst="rect">
                <a:avLst/>
              </a:prstGeom>
              <a:solidFill>
                <a:srgbClr val="F77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1" name="Freeform 49">
                <a:extLst>
                  <a:ext uri="{FF2B5EF4-FFF2-40B4-BE49-F238E27FC236}">
                    <a16:creationId xmlns:a16="http://schemas.microsoft.com/office/drawing/2014/main" xmlns="" id="{E1A5AE3F-D3FA-4331-9442-35A4F218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701" y="6119813"/>
                <a:ext cx="34925" cy="33337"/>
              </a:xfrm>
              <a:custGeom>
                <a:avLst/>
                <a:gdLst>
                  <a:gd name="T0" fmla="*/ 19 w 22"/>
                  <a:gd name="T1" fmla="*/ 0 h 21"/>
                  <a:gd name="T2" fmla="*/ 4 w 22"/>
                  <a:gd name="T3" fmla="*/ 0 h 21"/>
                  <a:gd name="T4" fmla="*/ 0 w 22"/>
                  <a:gd name="T5" fmla="*/ 21 h 21"/>
                  <a:gd name="T6" fmla="*/ 22 w 22"/>
                  <a:gd name="T7" fmla="*/ 21 h 21"/>
                  <a:gd name="T8" fmla="*/ 19 w 2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9" y="0"/>
                    </a:moveTo>
                    <a:lnTo>
                      <a:pt x="4" y="0"/>
                    </a:lnTo>
                    <a:lnTo>
                      <a:pt x="0" y="21"/>
                    </a:lnTo>
                    <a:lnTo>
                      <a:pt x="22" y="2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2" name="Freeform 50">
                <a:extLst>
                  <a:ext uri="{FF2B5EF4-FFF2-40B4-BE49-F238E27FC236}">
                    <a16:creationId xmlns:a16="http://schemas.microsoft.com/office/drawing/2014/main" xmlns="" id="{9E45BB71-505F-418F-B232-221B229A3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438" y="6135688"/>
                <a:ext cx="42863" cy="44450"/>
              </a:xfrm>
              <a:custGeom>
                <a:avLst/>
                <a:gdLst>
                  <a:gd name="T0" fmla="*/ 13 w 27"/>
                  <a:gd name="T1" fmla="*/ 0 h 28"/>
                  <a:gd name="T2" fmla="*/ 0 w 27"/>
                  <a:gd name="T3" fmla="*/ 7 h 28"/>
                  <a:gd name="T4" fmla="*/ 7 w 27"/>
                  <a:gd name="T5" fmla="*/ 28 h 28"/>
                  <a:gd name="T6" fmla="*/ 27 w 27"/>
                  <a:gd name="T7" fmla="*/ 16 h 28"/>
                  <a:gd name="T8" fmla="*/ 13 w 2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13" y="0"/>
                    </a:moveTo>
                    <a:lnTo>
                      <a:pt x="0" y="7"/>
                    </a:lnTo>
                    <a:lnTo>
                      <a:pt x="7" y="28"/>
                    </a:lnTo>
                    <a:lnTo>
                      <a:pt x="27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3" name="Freeform 51">
                <a:extLst>
                  <a:ext uri="{FF2B5EF4-FFF2-40B4-BE49-F238E27FC236}">
                    <a16:creationId xmlns:a16="http://schemas.microsoft.com/office/drawing/2014/main" xmlns="" id="{D419991B-2127-4B6E-8F39-DCFEFD77B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9638" y="6186488"/>
                <a:ext cx="44450" cy="42862"/>
              </a:xfrm>
              <a:custGeom>
                <a:avLst/>
                <a:gdLst>
                  <a:gd name="T0" fmla="*/ 8 w 28"/>
                  <a:gd name="T1" fmla="*/ 0 h 27"/>
                  <a:gd name="T2" fmla="*/ 0 w 28"/>
                  <a:gd name="T3" fmla="*/ 13 h 27"/>
                  <a:gd name="T4" fmla="*/ 16 w 28"/>
                  <a:gd name="T5" fmla="*/ 27 h 27"/>
                  <a:gd name="T6" fmla="*/ 28 w 28"/>
                  <a:gd name="T7" fmla="*/ 7 h 27"/>
                  <a:gd name="T8" fmla="*/ 8 w 2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8" y="0"/>
                    </a:moveTo>
                    <a:lnTo>
                      <a:pt x="0" y="13"/>
                    </a:lnTo>
                    <a:lnTo>
                      <a:pt x="16" y="27"/>
                    </a:lnTo>
                    <a:lnTo>
                      <a:pt x="2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4" name="Freeform 52">
                <a:extLst>
                  <a:ext uri="{FF2B5EF4-FFF2-40B4-BE49-F238E27FC236}">
                    <a16:creationId xmlns:a16="http://schemas.microsoft.com/office/drawing/2014/main" xmlns="" id="{9F5B770F-F231-4B52-8FDA-7A171B8AB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938" y="6253163"/>
                <a:ext cx="31750" cy="36512"/>
              </a:xfrm>
              <a:custGeom>
                <a:avLst/>
                <a:gdLst>
                  <a:gd name="T0" fmla="*/ 0 w 20"/>
                  <a:gd name="T1" fmla="*/ 5 h 23"/>
                  <a:gd name="T2" fmla="*/ 0 w 20"/>
                  <a:gd name="T3" fmla="*/ 20 h 23"/>
                  <a:gd name="T4" fmla="*/ 20 w 20"/>
                  <a:gd name="T5" fmla="*/ 23 h 23"/>
                  <a:gd name="T6" fmla="*/ 20 w 20"/>
                  <a:gd name="T7" fmla="*/ 0 h 23"/>
                  <a:gd name="T8" fmla="*/ 0 w 20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3">
                    <a:moveTo>
                      <a:pt x="0" y="5"/>
                    </a:moveTo>
                    <a:lnTo>
                      <a:pt x="0" y="20"/>
                    </a:lnTo>
                    <a:lnTo>
                      <a:pt x="20" y="23"/>
                    </a:lnTo>
                    <a:lnTo>
                      <a:pt x="2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5" name="Freeform 53">
                <a:extLst>
                  <a:ext uri="{FF2B5EF4-FFF2-40B4-BE49-F238E27FC236}">
                    <a16:creationId xmlns:a16="http://schemas.microsoft.com/office/drawing/2014/main" xmlns="" id="{C88B0FB4-B16F-44D0-BB76-243129D0A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9638" y="6316663"/>
                <a:ext cx="44450" cy="41275"/>
              </a:xfrm>
              <a:custGeom>
                <a:avLst/>
                <a:gdLst>
                  <a:gd name="T0" fmla="*/ 0 w 28"/>
                  <a:gd name="T1" fmla="*/ 14 h 26"/>
                  <a:gd name="T2" fmla="*/ 8 w 28"/>
                  <a:gd name="T3" fmla="*/ 26 h 26"/>
                  <a:gd name="T4" fmla="*/ 28 w 28"/>
                  <a:gd name="T5" fmla="*/ 19 h 26"/>
                  <a:gd name="T6" fmla="*/ 16 w 28"/>
                  <a:gd name="T7" fmla="*/ 0 h 26"/>
                  <a:gd name="T8" fmla="*/ 0 w 28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0" y="14"/>
                    </a:moveTo>
                    <a:lnTo>
                      <a:pt x="8" y="26"/>
                    </a:lnTo>
                    <a:lnTo>
                      <a:pt x="28" y="19"/>
                    </a:lnTo>
                    <a:lnTo>
                      <a:pt x="1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6" name="Freeform 54">
                <a:extLst>
                  <a:ext uri="{FF2B5EF4-FFF2-40B4-BE49-F238E27FC236}">
                    <a16:creationId xmlns:a16="http://schemas.microsoft.com/office/drawing/2014/main" xmlns="" id="{B7E244BC-830D-4329-BC38-57DE3DAE5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438" y="6365875"/>
                <a:ext cx="42863" cy="42862"/>
              </a:xfrm>
              <a:custGeom>
                <a:avLst/>
                <a:gdLst>
                  <a:gd name="T0" fmla="*/ 0 w 27"/>
                  <a:gd name="T1" fmla="*/ 20 h 27"/>
                  <a:gd name="T2" fmla="*/ 13 w 27"/>
                  <a:gd name="T3" fmla="*/ 27 h 27"/>
                  <a:gd name="T4" fmla="*/ 27 w 27"/>
                  <a:gd name="T5" fmla="*/ 12 h 27"/>
                  <a:gd name="T6" fmla="*/ 7 w 27"/>
                  <a:gd name="T7" fmla="*/ 0 h 27"/>
                  <a:gd name="T8" fmla="*/ 0 w 27"/>
                  <a:gd name="T9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0" y="20"/>
                    </a:moveTo>
                    <a:lnTo>
                      <a:pt x="13" y="27"/>
                    </a:lnTo>
                    <a:lnTo>
                      <a:pt x="27" y="12"/>
                    </a:lnTo>
                    <a:lnTo>
                      <a:pt x="7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7" name="Freeform 55">
                <a:extLst>
                  <a:ext uri="{FF2B5EF4-FFF2-40B4-BE49-F238E27FC236}">
                    <a16:creationId xmlns:a16="http://schemas.microsoft.com/office/drawing/2014/main" xmlns="" id="{81917704-27BD-4007-8BE4-98FB99152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701" y="6389688"/>
                <a:ext cx="34925" cy="33337"/>
              </a:xfrm>
              <a:custGeom>
                <a:avLst/>
                <a:gdLst>
                  <a:gd name="T0" fmla="*/ 4 w 22"/>
                  <a:gd name="T1" fmla="*/ 21 h 21"/>
                  <a:gd name="T2" fmla="*/ 19 w 22"/>
                  <a:gd name="T3" fmla="*/ 21 h 21"/>
                  <a:gd name="T4" fmla="*/ 22 w 22"/>
                  <a:gd name="T5" fmla="*/ 0 h 21"/>
                  <a:gd name="T6" fmla="*/ 0 w 22"/>
                  <a:gd name="T7" fmla="*/ 0 h 21"/>
                  <a:gd name="T8" fmla="*/ 4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4" y="21"/>
                    </a:moveTo>
                    <a:lnTo>
                      <a:pt x="19" y="21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8" name="Freeform 56">
                <a:extLst>
                  <a:ext uri="{FF2B5EF4-FFF2-40B4-BE49-F238E27FC236}">
                    <a16:creationId xmlns:a16="http://schemas.microsoft.com/office/drawing/2014/main" xmlns="" id="{5330A7C9-177D-4E0F-9B60-18DA2E786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6365875"/>
                <a:ext cx="41275" cy="42862"/>
              </a:xfrm>
              <a:custGeom>
                <a:avLst/>
                <a:gdLst>
                  <a:gd name="T0" fmla="*/ 13 w 26"/>
                  <a:gd name="T1" fmla="*/ 27 h 27"/>
                  <a:gd name="T2" fmla="*/ 26 w 26"/>
                  <a:gd name="T3" fmla="*/ 20 h 27"/>
                  <a:gd name="T4" fmla="*/ 19 w 26"/>
                  <a:gd name="T5" fmla="*/ 0 h 27"/>
                  <a:gd name="T6" fmla="*/ 0 w 26"/>
                  <a:gd name="T7" fmla="*/ 12 h 27"/>
                  <a:gd name="T8" fmla="*/ 13 w 26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3" y="27"/>
                    </a:moveTo>
                    <a:lnTo>
                      <a:pt x="26" y="2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9" name="Freeform 57">
                <a:extLst>
                  <a:ext uri="{FF2B5EF4-FFF2-40B4-BE49-F238E27FC236}">
                    <a16:creationId xmlns:a16="http://schemas.microsoft.com/office/drawing/2014/main" xmlns="" id="{682D1383-CE40-425F-84B2-D31FE53CB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826" y="6316663"/>
                <a:ext cx="44450" cy="41275"/>
              </a:xfrm>
              <a:custGeom>
                <a:avLst/>
                <a:gdLst>
                  <a:gd name="T0" fmla="*/ 20 w 28"/>
                  <a:gd name="T1" fmla="*/ 26 h 26"/>
                  <a:gd name="T2" fmla="*/ 28 w 28"/>
                  <a:gd name="T3" fmla="*/ 14 h 26"/>
                  <a:gd name="T4" fmla="*/ 12 w 28"/>
                  <a:gd name="T5" fmla="*/ 0 h 26"/>
                  <a:gd name="T6" fmla="*/ 0 w 28"/>
                  <a:gd name="T7" fmla="*/ 19 h 26"/>
                  <a:gd name="T8" fmla="*/ 20 w 28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20" y="26"/>
                    </a:moveTo>
                    <a:lnTo>
                      <a:pt x="28" y="14"/>
                    </a:lnTo>
                    <a:lnTo>
                      <a:pt x="12" y="0"/>
                    </a:lnTo>
                    <a:lnTo>
                      <a:pt x="0" y="19"/>
                    </a:lnTo>
                    <a:lnTo>
                      <a:pt x="20" y="2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0" name="Freeform 58">
                <a:extLst>
                  <a:ext uri="{FF2B5EF4-FFF2-40B4-BE49-F238E27FC236}">
                    <a16:creationId xmlns:a16="http://schemas.microsoft.com/office/drawing/2014/main" xmlns="" id="{6D30AD08-11EA-4D4B-9E4D-BF39179AF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638" y="6253163"/>
                <a:ext cx="34925" cy="36512"/>
              </a:xfrm>
              <a:custGeom>
                <a:avLst/>
                <a:gdLst>
                  <a:gd name="T0" fmla="*/ 22 w 22"/>
                  <a:gd name="T1" fmla="*/ 20 h 23"/>
                  <a:gd name="T2" fmla="*/ 22 w 22"/>
                  <a:gd name="T3" fmla="*/ 5 h 23"/>
                  <a:gd name="T4" fmla="*/ 0 w 22"/>
                  <a:gd name="T5" fmla="*/ 0 h 23"/>
                  <a:gd name="T6" fmla="*/ 0 w 22"/>
                  <a:gd name="T7" fmla="*/ 23 h 23"/>
                  <a:gd name="T8" fmla="*/ 22 w 22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2" y="20"/>
                    </a:moveTo>
                    <a:lnTo>
                      <a:pt x="22" y="5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1" name="Freeform 59">
                <a:extLst>
                  <a:ext uri="{FF2B5EF4-FFF2-40B4-BE49-F238E27FC236}">
                    <a16:creationId xmlns:a16="http://schemas.microsoft.com/office/drawing/2014/main" xmlns="" id="{F0F93696-2999-48F3-98DF-8736B952E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826" y="6186488"/>
                <a:ext cx="44450" cy="42862"/>
              </a:xfrm>
              <a:custGeom>
                <a:avLst/>
                <a:gdLst>
                  <a:gd name="T0" fmla="*/ 28 w 28"/>
                  <a:gd name="T1" fmla="*/ 13 h 27"/>
                  <a:gd name="T2" fmla="*/ 20 w 28"/>
                  <a:gd name="T3" fmla="*/ 0 h 27"/>
                  <a:gd name="T4" fmla="*/ 0 w 28"/>
                  <a:gd name="T5" fmla="*/ 7 h 27"/>
                  <a:gd name="T6" fmla="*/ 12 w 28"/>
                  <a:gd name="T7" fmla="*/ 27 h 27"/>
                  <a:gd name="T8" fmla="*/ 28 w 28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12" y="27"/>
                    </a:lnTo>
                    <a:lnTo>
                      <a:pt x="28" y="1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2" name="Freeform 60">
                <a:extLst>
                  <a:ext uri="{FF2B5EF4-FFF2-40B4-BE49-F238E27FC236}">
                    <a16:creationId xmlns:a16="http://schemas.microsoft.com/office/drawing/2014/main" xmlns="" id="{774FB433-9547-4204-BF07-AE7F46DA7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6135688"/>
                <a:ext cx="41275" cy="44450"/>
              </a:xfrm>
              <a:custGeom>
                <a:avLst/>
                <a:gdLst>
                  <a:gd name="T0" fmla="*/ 26 w 26"/>
                  <a:gd name="T1" fmla="*/ 7 h 28"/>
                  <a:gd name="T2" fmla="*/ 13 w 26"/>
                  <a:gd name="T3" fmla="*/ 0 h 28"/>
                  <a:gd name="T4" fmla="*/ 0 w 26"/>
                  <a:gd name="T5" fmla="*/ 16 h 28"/>
                  <a:gd name="T6" fmla="*/ 19 w 26"/>
                  <a:gd name="T7" fmla="*/ 28 h 28"/>
                  <a:gd name="T8" fmla="*/ 26 w 26"/>
                  <a:gd name="T9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26" y="7"/>
                    </a:moveTo>
                    <a:lnTo>
                      <a:pt x="13" y="0"/>
                    </a:lnTo>
                    <a:lnTo>
                      <a:pt x="0" y="16"/>
                    </a:lnTo>
                    <a:lnTo>
                      <a:pt x="19" y="28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3" name="Freeform 61">
                <a:extLst>
                  <a:ext uri="{FF2B5EF4-FFF2-40B4-BE49-F238E27FC236}">
                    <a16:creationId xmlns:a16="http://schemas.microsoft.com/office/drawing/2014/main" xmlns="" id="{B9C7ABCB-DF29-4206-AAE4-6FDCBAFCA8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97101" y="6153150"/>
                <a:ext cx="238125" cy="238125"/>
              </a:xfrm>
              <a:custGeom>
                <a:avLst/>
                <a:gdLst>
                  <a:gd name="T0" fmla="*/ 65 w 129"/>
                  <a:gd name="T1" fmla="*/ 0 h 129"/>
                  <a:gd name="T2" fmla="*/ 0 w 129"/>
                  <a:gd name="T3" fmla="*/ 64 h 129"/>
                  <a:gd name="T4" fmla="*/ 65 w 129"/>
                  <a:gd name="T5" fmla="*/ 129 h 129"/>
                  <a:gd name="T6" fmla="*/ 129 w 129"/>
                  <a:gd name="T7" fmla="*/ 64 h 129"/>
                  <a:gd name="T8" fmla="*/ 65 w 129"/>
                  <a:gd name="T9" fmla="*/ 0 h 129"/>
                  <a:gd name="T10" fmla="*/ 65 w 129"/>
                  <a:gd name="T11" fmla="*/ 82 h 129"/>
                  <a:gd name="T12" fmla="*/ 47 w 129"/>
                  <a:gd name="T13" fmla="*/ 64 h 129"/>
                  <a:gd name="T14" fmla="*/ 65 w 129"/>
                  <a:gd name="T15" fmla="*/ 46 h 129"/>
                  <a:gd name="T16" fmla="*/ 82 w 129"/>
                  <a:gd name="T17" fmla="*/ 64 h 129"/>
                  <a:gd name="T18" fmla="*/ 65 w 129"/>
                  <a:gd name="T19" fmla="*/ 8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29">
                    <a:moveTo>
                      <a:pt x="65" y="0"/>
                    </a:moveTo>
                    <a:cubicBezTo>
                      <a:pt x="29" y="0"/>
                      <a:pt x="0" y="29"/>
                      <a:pt x="0" y="64"/>
                    </a:cubicBezTo>
                    <a:cubicBezTo>
                      <a:pt x="0" y="100"/>
                      <a:pt x="29" y="129"/>
                      <a:pt x="65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ubicBezTo>
                      <a:pt x="129" y="29"/>
                      <a:pt x="100" y="0"/>
                      <a:pt x="65" y="0"/>
                    </a:cubicBezTo>
                    <a:close/>
                    <a:moveTo>
                      <a:pt x="65" y="82"/>
                    </a:moveTo>
                    <a:cubicBezTo>
                      <a:pt x="55" y="82"/>
                      <a:pt x="47" y="74"/>
                      <a:pt x="47" y="64"/>
                    </a:cubicBezTo>
                    <a:cubicBezTo>
                      <a:pt x="47" y="54"/>
                      <a:pt x="55" y="46"/>
                      <a:pt x="65" y="46"/>
                    </a:cubicBezTo>
                    <a:cubicBezTo>
                      <a:pt x="74" y="46"/>
                      <a:pt x="82" y="54"/>
                      <a:pt x="82" y="64"/>
                    </a:cubicBezTo>
                    <a:cubicBezTo>
                      <a:pt x="82" y="74"/>
                      <a:pt x="74" y="82"/>
                      <a:pt x="65" y="8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94" name="Freeform 62">
                <a:extLst>
                  <a:ext uri="{FF2B5EF4-FFF2-40B4-BE49-F238E27FC236}">
                    <a16:creationId xmlns:a16="http://schemas.microsoft.com/office/drawing/2014/main" xmlns="" id="{ABD7D8F6-A608-40F8-99A3-FBE13E18AC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0601" y="6215063"/>
                <a:ext cx="114300" cy="114300"/>
              </a:xfrm>
              <a:custGeom>
                <a:avLst/>
                <a:gdLst>
                  <a:gd name="T0" fmla="*/ 31 w 62"/>
                  <a:gd name="T1" fmla="*/ 0 h 62"/>
                  <a:gd name="T2" fmla="*/ 0 w 62"/>
                  <a:gd name="T3" fmla="*/ 31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31 w 62"/>
                  <a:gd name="T11" fmla="*/ 47 h 62"/>
                  <a:gd name="T12" fmla="*/ 15 w 62"/>
                  <a:gd name="T13" fmla="*/ 31 h 62"/>
                  <a:gd name="T14" fmla="*/ 31 w 62"/>
                  <a:gd name="T15" fmla="*/ 16 h 62"/>
                  <a:gd name="T16" fmla="*/ 46 w 62"/>
                  <a:gd name="T17" fmla="*/ 31 h 62"/>
                  <a:gd name="T18" fmla="*/ 31 w 62"/>
                  <a:gd name="T19" fmla="*/ 4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cubicBezTo>
                      <a:pt x="13" y="0"/>
                      <a:pt x="0" y="14"/>
                      <a:pt x="0" y="31"/>
                    </a:cubicBezTo>
                    <a:cubicBezTo>
                      <a:pt x="0" y="48"/>
                      <a:pt x="13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7"/>
                    </a:moveTo>
                    <a:cubicBezTo>
                      <a:pt x="22" y="47"/>
                      <a:pt x="15" y="40"/>
                      <a:pt x="15" y="31"/>
                    </a:cubicBezTo>
                    <a:cubicBezTo>
                      <a:pt x="15" y="23"/>
                      <a:pt x="22" y="16"/>
                      <a:pt x="31" y="16"/>
                    </a:cubicBezTo>
                    <a:cubicBezTo>
                      <a:pt x="39" y="16"/>
                      <a:pt x="46" y="23"/>
                      <a:pt x="46" y="31"/>
                    </a:cubicBezTo>
                    <a:cubicBezTo>
                      <a:pt x="46" y="40"/>
                      <a:pt x="39" y="47"/>
                      <a:pt x="31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95" name="Oval 63">
              <a:extLst>
                <a:ext uri="{FF2B5EF4-FFF2-40B4-BE49-F238E27FC236}">
                  <a16:creationId xmlns:a16="http://schemas.microsoft.com/office/drawing/2014/main" xmlns="" id="{38DAA037-6E39-4FAC-9880-89976D55F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554" y="5388272"/>
              <a:ext cx="111359" cy="112716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6" name="Oval 64">
              <a:extLst>
                <a:ext uri="{FF2B5EF4-FFF2-40B4-BE49-F238E27FC236}">
                  <a16:creationId xmlns:a16="http://schemas.microsoft.com/office/drawing/2014/main" xmlns="" id="{A57D3AAF-0FB8-49EC-9079-D9808947C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191" y="6215315"/>
              <a:ext cx="48889" cy="48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7" name="Oval 65">
              <a:extLst>
                <a:ext uri="{FF2B5EF4-FFF2-40B4-BE49-F238E27FC236}">
                  <a16:creationId xmlns:a16="http://schemas.microsoft.com/office/drawing/2014/main" xmlns="" id="{A9822B04-397D-4904-8EF5-2CEA8CD5A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0922" y="5429013"/>
              <a:ext cx="42099" cy="43457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8" name="Oval 66">
              <a:extLst>
                <a:ext uri="{FF2B5EF4-FFF2-40B4-BE49-F238E27FC236}">
                  <a16:creationId xmlns:a16="http://schemas.microsoft.com/office/drawing/2014/main" xmlns="" id="{A31F1588-5330-45BA-AFF5-B4C209A3B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512" y="5631361"/>
              <a:ext cx="84198" cy="84198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01" name="슬라이드 번호 개체 틀 100">
            <a:extLst>
              <a:ext uri="{FF2B5EF4-FFF2-40B4-BE49-F238E27FC236}">
                <a16:creationId xmlns:a16="http://schemas.microsoft.com/office/drawing/2014/main" xmlns="" id="{AC584B84-1CC4-4EDB-9311-744614F3B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3621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7C0D8D81-3C83-4F96-B9E2-678E2A030CB9}"/>
              </a:ext>
            </a:extLst>
          </p:cNvPr>
          <p:cNvGrpSpPr/>
          <p:nvPr/>
        </p:nvGrpSpPr>
        <p:grpSpPr>
          <a:xfrm>
            <a:off x="820628" y="2417282"/>
            <a:ext cx="10550746" cy="2314764"/>
            <a:chOff x="820628" y="2417282"/>
            <a:chExt cx="10550746" cy="2314764"/>
          </a:xfrm>
        </p:grpSpPr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xmlns="" id="{FCDBC1F4-13D7-4B48-A577-3C65241C4F75}"/>
                </a:ext>
              </a:extLst>
            </p:cNvPr>
            <p:cNvSpPr/>
            <p:nvPr/>
          </p:nvSpPr>
          <p:spPr>
            <a:xfrm flipV="1">
              <a:off x="2851879" y="2852936"/>
              <a:ext cx="993586" cy="1388888"/>
            </a:xfrm>
            <a:custGeom>
              <a:avLst/>
              <a:gdLst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5474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5696" h="1070138">
                  <a:moveTo>
                    <a:pt x="1515696" y="1070138"/>
                  </a:moveTo>
                  <a:cubicBezTo>
                    <a:pt x="1513840" y="891782"/>
                    <a:pt x="1511985" y="713425"/>
                    <a:pt x="1510129" y="535069"/>
                  </a:cubicBezTo>
                  <a:cubicBezTo>
                    <a:pt x="1511985" y="356713"/>
                    <a:pt x="1513840" y="178356"/>
                    <a:pt x="1515696" y="0"/>
                  </a:cubicBezTo>
                  <a:cubicBezTo>
                    <a:pt x="1316585" y="112191"/>
                    <a:pt x="1206074" y="278535"/>
                    <a:pt x="792632" y="294664"/>
                  </a:cubicBezTo>
                  <a:cubicBezTo>
                    <a:pt x="476257" y="287061"/>
                    <a:pt x="205603" y="127431"/>
                    <a:pt x="7338" y="19050"/>
                  </a:cubicBezTo>
                  <a:lnTo>
                    <a:pt x="108" y="531259"/>
                  </a:lnTo>
                  <a:lnTo>
                    <a:pt x="0" y="531259"/>
                  </a:lnTo>
                  <a:lnTo>
                    <a:pt x="54" y="535069"/>
                  </a:lnTo>
                  <a:lnTo>
                    <a:pt x="0" y="538879"/>
                  </a:lnTo>
                  <a:lnTo>
                    <a:pt x="108" y="538879"/>
                  </a:lnTo>
                  <a:lnTo>
                    <a:pt x="7338" y="1051088"/>
                  </a:lnTo>
                  <a:cubicBezTo>
                    <a:pt x="205603" y="942707"/>
                    <a:pt x="418136" y="765465"/>
                    <a:pt x="792632" y="771071"/>
                  </a:cubicBezTo>
                  <a:cubicBezTo>
                    <a:pt x="1200262" y="784265"/>
                    <a:pt x="1316585" y="957947"/>
                    <a:pt x="1515696" y="10701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xmlns="" id="{1ED83E9A-9B85-4B0F-AC7E-4C5CC0B97EF3}"/>
                </a:ext>
              </a:extLst>
            </p:cNvPr>
            <p:cNvSpPr/>
            <p:nvPr/>
          </p:nvSpPr>
          <p:spPr>
            <a:xfrm flipV="1">
              <a:off x="5578789" y="2852936"/>
              <a:ext cx="993586" cy="1388888"/>
            </a:xfrm>
            <a:custGeom>
              <a:avLst/>
              <a:gdLst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5474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5696" h="1070138">
                  <a:moveTo>
                    <a:pt x="1515696" y="1070138"/>
                  </a:moveTo>
                  <a:cubicBezTo>
                    <a:pt x="1513840" y="891782"/>
                    <a:pt x="1511985" y="713425"/>
                    <a:pt x="1510129" y="535069"/>
                  </a:cubicBezTo>
                  <a:cubicBezTo>
                    <a:pt x="1511985" y="356713"/>
                    <a:pt x="1513840" y="178356"/>
                    <a:pt x="1515696" y="0"/>
                  </a:cubicBezTo>
                  <a:cubicBezTo>
                    <a:pt x="1316585" y="112191"/>
                    <a:pt x="1206074" y="278535"/>
                    <a:pt x="792632" y="294664"/>
                  </a:cubicBezTo>
                  <a:cubicBezTo>
                    <a:pt x="476257" y="287061"/>
                    <a:pt x="205603" y="127431"/>
                    <a:pt x="7338" y="19050"/>
                  </a:cubicBezTo>
                  <a:lnTo>
                    <a:pt x="108" y="531259"/>
                  </a:lnTo>
                  <a:lnTo>
                    <a:pt x="0" y="531259"/>
                  </a:lnTo>
                  <a:lnTo>
                    <a:pt x="54" y="535069"/>
                  </a:lnTo>
                  <a:lnTo>
                    <a:pt x="0" y="538879"/>
                  </a:lnTo>
                  <a:lnTo>
                    <a:pt x="108" y="538879"/>
                  </a:lnTo>
                  <a:lnTo>
                    <a:pt x="7338" y="1051088"/>
                  </a:lnTo>
                  <a:cubicBezTo>
                    <a:pt x="205603" y="942707"/>
                    <a:pt x="418136" y="765465"/>
                    <a:pt x="792632" y="771071"/>
                  </a:cubicBezTo>
                  <a:cubicBezTo>
                    <a:pt x="1200262" y="784265"/>
                    <a:pt x="1316585" y="957947"/>
                    <a:pt x="1515696" y="10701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xmlns="" id="{B18A2CC2-8ADA-49EA-B153-895FBF6413E2}"/>
                </a:ext>
              </a:extLst>
            </p:cNvPr>
            <p:cNvSpPr/>
            <p:nvPr/>
          </p:nvSpPr>
          <p:spPr>
            <a:xfrm flipV="1">
              <a:off x="8344535" y="2852936"/>
              <a:ext cx="993586" cy="1388888"/>
            </a:xfrm>
            <a:custGeom>
              <a:avLst/>
              <a:gdLst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5474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  <a:gd name="connsiteX0" fmla="*/ 1515696 w 1515696"/>
                <a:gd name="connsiteY0" fmla="*/ 1070138 h 1070138"/>
                <a:gd name="connsiteX1" fmla="*/ 1510129 w 1515696"/>
                <a:gd name="connsiteY1" fmla="*/ 535069 h 1070138"/>
                <a:gd name="connsiteX2" fmla="*/ 1515696 w 1515696"/>
                <a:gd name="connsiteY2" fmla="*/ 0 h 1070138"/>
                <a:gd name="connsiteX3" fmla="*/ 792632 w 1515696"/>
                <a:gd name="connsiteY3" fmla="*/ 294664 h 1070138"/>
                <a:gd name="connsiteX4" fmla="*/ 7338 w 1515696"/>
                <a:gd name="connsiteY4" fmla="*/ 19050 h 1070138"/>
                <a:gd name="connsiteX5" fmla="*/ 108 w 1515696"/>
                <a:gd name="connsiteY5" fmla="*/ 531259 h 1070138"/>
                <a:gd name="connsiteX6" fmla="*/ 0 w 1515696"/>
                <a:gd name="connsiteY6" fmla="*/ 531259 h 1070138"/>
                <a:gd name="connsiteX7" fmla="*/ 54 w 1515696"/>
                <a:gd name="connsiteY7" fmla="*/ 535069 h 1070138"/>
                <a:gd name="connsiteX8" fmla="*/ 0 w 1515696"/>
                <a:gd name="connsiteY8" fmla="*/ 538879 h 1070138"/>
                <a:gd name="connsiteX9" fmla="*/ 108 w 1515696"/>
                <a:gd name="connsiteY9" fmla="*/ 538879 h 1070138"/>
                <a:gd name="connsiteX10" fmla="*/ 7338 w 1515696"/>
                <a:gd name="connsiteY10" fmla="*/ 1051088 h 1070138"/>
                <a:gd name="connsiteX11" fmla="*/ 792632 w 1515696"/>
                <a:gd name="connsiteY11" fmla="*/ 771071 h 1070138"/>
                <a:gd name="connsiteX12" fmla="*/ 1515696 w 1515696"/>
                <a:gd name="connsiteY12" fmla="*/ 1070138 h 107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5696" h="1070138">
                  <a:moveTo>
                    <a:pt x="1515696" y="1070138"/>
                  </a:moveTo>
                  <a:cubicBezTo>
                    <a:pt x="1513840" y="891782"/>
                    <a:pt x="1511985" y="713425"/>
                    <a:pt x="1510129" y="535069"/>
                  </a:cubicBezTo>
                  <a:cubicBezTo>
                    <a:pt x="1511985" y="356713"/>
                    <a:pt x="1513840" y="178356"/>
                    <a:pt x="1515696" y="0"/>
                  </a:cubicBezTo>
                  <a:cubicBezTo>
                    <a:pt x="1316585" y="112191"/>
                    <a:pt x="1206074" y="278535"/>
                    <a:pt x="792632" y="294664"/>
                  </a:cubicBezTo>
                  <a:cubicBezTo>
                    <a:pt x="476257" y="287061"/>
                    <a:pt x="205603" y="127431"/>
                    <a:pt x="7338" y="19050"/>
                  </a:cubicBezTo>
                  <a:lnTo>
                    <a:pt x="108" y="531259"/>
                  </a:lnTo>
                  <a:lnTo>
                    <a:pt x="0" y="531259"/>
                  </a:lnTo>
                  <a:lnTo>
                    <a:pt x="54" y="535069"/>
                  </a:lnTo>
                  <a:lnTo>
                    <a:pt x="0" y="538879"/>
                  </a:lnTo>
                  <a:lnTo>
                    <a:pt x="108" y="538879"/>
                  </a:lnTo>
                  <a:lnTo>
                    <a:pt x="7338" y="1051088"/>
                  </a:lnTo>
                  <a:cubicBezTo>
                    <a:pt x="205603" y="942707"/>
                    <a:pt x="418136" y="765465"/>
                    <a:pt x="792632" y="771071"/>
                  </a:cubicBezTo>
                  <a:cubicBezTo>
                    <a:pt x="1200262" y="784265"/>
                    <a:pt x="1316585" y="957947"/>
                    <a:pt x="1515696" y="10701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1D6C0ABB-865B-4F12-B1B2-410A8EE8B9CA}"/>
                </a:ext>
              </a:extLst>
            </p:cNvPr>
            <p:cNvSpPr/>
            <p:nvPr/>
          </p:nvSpPr>
          <p:spPr>
            <a:xfrm>
              <a:off x="820628" y="2417282"/>
              <a:ext cx="2314764" cy="2314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xmlns="" id="{B9AFF33C-5F71-4179-BC86-ED911729190F}"/>
                </a:ext>
              </a:extLst>
            </p:cNvPr>
            <p:cNvSpPr/>
            <p:nvPr/>
          </p:nvSpPr>
          <p:spPr>
            <a:xfrm>
              <a:off x="3565955" y="2417282"/>
              <a:ext cx="2314764" cy="2314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xmlns="" id="{550E5D27-D518-41DC-B54C-1C51A13D8E4B}"/>
                </a:ext>
              </a:extLst>
            </p:cNvPr>
            <p:cNvSpPr/>
            <p:nvPr/>
          </p:nvSpPr>
          <p:spPr>
            <a:xfrm>
              <a:off x="6311282" y="2417282"/>
              <a:ext cx="2314764" cy="2314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xmlns="" id="{22ED2B25-C0D7-4935-BCFB-5FC41943AFD2}"/>
                </a:ext>
              </a:extLst>
            </p:cNvPr>
            <p:cNvSpPr/>
            <p:nvPr/>
          </p:nvSpPr>
          <p:spPr>
            <a:xfrm>
              <a:off x="9056610" y="2417282"/>
              <a:ext cx="2314764" cy="23147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58" name="타원 57">
            <a:extLst>
              <a:ext uri="{FF2B5EF4-FFF2-40B4-BE49-F238E27FC236}">
                <a16:creationId xmlns:a16="http://schemas.microsoft.com/office/drawing/2014/main" xmlns="" id="{0A6DD700-DB4D-40E3-A3E9-28F5C5AE71C8}"/>
              </a:ext>
            </a:extLst>
          </p:cNvPr>
          <p:cNvSpPr/>
          <p:nvPr/>
        </p:nvSpPr>
        <p:spPr>
          <a:xfrm>
            <a:off x="948096" y="2552930"/>
            <a:ext cx="2059828" cy="2059828"/>
          </a:xfrm>
          <a:prstGeom prst="ellipse">
            <a:avLst/>
          </a:pr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prstClr val="white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xmlns="" id="{A5FE13DE-B764-4264-8E03-558C83E883BF}"/>
              </a:ext>
            </a:extLst>
          </p:cNvPr>
          <p:cNvSpPr/>
          <p:nvPr/>
        </p:nvSpPr>
        <p:spPr>
          <a:xfrm>
            <a:off x="3689074" y="2552930"/>
            <a:ext cx="2059828" cy="2059828"/>
          </a:xfrm>
          <a:prstGeom prst="ellipse">
            <a:avLst/>
          </a:prstGeom>
          <a:solidFill>
            <a:srgbClr val="677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xmlns="" id="{7D847112-7DC4-406A-A803-4A1BD22E2A41}"/>
              </a:ext>
            </a:extLst>
          </p:cNvPr>
          <p:cNvSpPr/>
          <p:nvPr/>
        </p:nvSpPr>
        <p:spPr>
          <a:xfrm>
            <a:off x="6430052" y="2552930"/>
            <a:ext cx="2059828" cy="2059828"/>
          </a:xfrm>
          <a:prstGeom prst="ellipse">
            <a:avLst/>
          </a:prstGeom>
          <a:solidFill>
            <a:srgbClr val="005DA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prstClr val="white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xmlns="" id="{4F44DD29-D958-46A3-B9BA-5C335D96AB99}"/>
              </a:ext>
            </a:extLst>
          </p:cNvPr>
          <p:cNvSpPr/>
          <p:nvPr/>
        </p:nvSpPr>
        <p:spPr>
          <a:xfrm>
            <a:off x="9171030" y="2552930"/>
            <a:ext cx="2059828" cy="2059828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F6554E-63A8-4610-8993-8D0564D351D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근로자의 참여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0FFEC8-FE87-4C3A-B682-19F19F906776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8C209C8-7869-49A1-B8D9-4A3BDD3B076B}"/>
              </a:ext>
            </a:extLst>
          </p:cNvPr>
          <p:cNvSpPr txBox="1"/>
          <p:nvPr/>
        </p:nvSpPr>
        <p:spPr>
          <a:xfrm>
            <a:off x="3370714" y="4932221"/>
            <a:ext cx="2725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‘도급인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수급인 안전보건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협의체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’, ‘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건설공사안전보건 협의체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 활용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BC4C5A6-13B3-40EA-AE5E-0AE04C0F1DDB}"/>
              </a:ext>
            </a:extLst>
          </p:cNvPr>
          <p:cNvSpPr txBox="1"/>
          <p:nvPr/>
        </p:nvSpPr>
        <p:spPr>
          <a:xfrm>
            <a:off x="1094175" y="3004736"/>
            <a:ext cx="17759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산업안전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보건위원회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구성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운영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42B84A2-BB80-413F-B505-92A74088650C}"/>
              </a:ext>
            </a:extLst>
          </p:cNvPr>
          <p:cNvSpPr txBox="1"/>
          <p:nvPr/>
        </p:nvSpPr>
        <p:spPr>
          <a:xfrm>
            <a:off x="3799079" y="3179606"/>
            <a:ext cx="17759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의견 수렴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절차 마련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67EDADF-D4AD-4DBB-BE59-60917BC538FC}"/>
              </a:ext>
            </a:extLst>
          </p:cNvPr>
          <p:cNvSpPr txBox="1"/>
          <p:nvPr/>
        </p:nvSpPr>
        <p:spPr>
          <a:xfrm>
            <a:off x="995795" y="4932221"/>
            <a:ext cx="2199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근로자대표 참여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857234B-5C50-409C-9C95-6BC8C8188E52}"/>
              </a:ext>
            </a:extLst>
          </p:cNvPr>
          <p:cNvSpPr txBox="1"/>
          <p:nvPr/>
        </p:nvSpPr>
        <p:spPr>
          <a:xfrm>
            <a:off x="6528048" y="4932221"/>
            <a:ext cx="3076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부서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 단위 운영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88B7CCD-72F6-4FD1-AA98-394113AD5D6C}"/>
              </a:ext>
            </a:extLst>
          </p:cNvPr>
          <p:cNvSpPr txBox="1"/>
          <p:nvPr/>
        </p:nvSpPr>
        <p:spPr>
          <a:xfrm>
            <a:off x="6528048" y="3020125"/>
            <a:ext cx="19030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‘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작업 전 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2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2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안전미팅</a:t>
            </a:r>
            <a:r>
              <a:rPr lang="en-US" altLang="ko-KR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(TBM)</a:t>
            </a:r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’</a:t>
            </a:r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</a:t>
            </a:r>
            <a:br>
              <a:rPr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도입</a:t>
            </a:r>
            <a:endParaRPr lang="en-US" altLang="ko-KR" sz="2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5A5A959-7BC8-498D-A03B-4ABAB2222736}"/>
              </a:ext>
            </a:extLst>
          </p:cNvPr>
          <p:cNvSpPr txBox="1"/>
          <p:nvPr/>
        </p:nvSpPr>
        <p:spPr>
          <a:xfrm>
            <a:off x="9075773" y="4932221"/>
            <a:ext cx="2796364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신고 및 개선방안 제안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익명성 보장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인센티브 부여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37060FD-2E84-423C-8D69-9AA9CDC82606}"/>
              </a:ext>
            </a:extLst>
          </p:cNvPr>
          <p:cNvSpPr txBox="1"/>
          <p:nvPr/>
        </p:nvSpPr>
        <p:spPr>
          <a:xfrm>
            <a:off x="9296275" y="3199661"/>
            <a:ext cx="177599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신고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제안</a:t>
            </a:r>
            <a: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절차 마련</a:t>
            </a:r>
            <a:endParaRPr lang="en-US" altLang="ko-KR" sz="2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제목 9">
            <a:extLst>
              <a:ext uri="{FF2B5EF4-FFF2-40B4-BE49-F238E27FC236}">
                <a16:creationId xmlns:a16="http://schemas.microsoft.com/office/drawing/2014/main" xmlns="" id="{26055A0C-CCA8-42B6-B8A4-0F1801D9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모든 구성원이 참여할 수 있는 절차를 마련합니다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99314322-A000-4B93-8B1E-B49D32A8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3269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CF6332D-01D7-4FCD-A23D-475D721D8F30}"/>
              </a:ext>
            </a:extLst>
          </p:cNvPr>
          <p:cNvGrpSpPr/>
          <p:nvPr/>
        </p:nvGrpSpPr>
        <p:grpSpPr>
          <a:xfrm>
            <a:off x="0" y="1633928"/>
            <a:ext cx="12192000" cy="4737139"/>
            <a:chOff x="0" y="1733749"/>
            <a:chExt cx="11180583" cy="4344158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xmlns="" id="{B147311D-124D-4A06-9BCE-5BB66933C768}"/>
                </a:ext>
              </a:extLst>
            </p:cNvPr>
            <p:cNvSpPr/>
            <p:nvPr/>
          </p:nvSpPr>
          <p:spPr>
            <a:xfrm>
              <a:off x="0" y="1733749"/>
              <a:ext cx="11180583" cy="4344158"/>
            </a:xfrm>
            <a:prstGeom prst="rect">
              <a:avLst/>
            </a:prstGeom>
            <a:solidFill>
              <a:srgbClr val="576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C7304D36-D73B-497B-941E-6714AADDA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8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87"/>
                      </a14:imgEffect>
                      <a14:imgEffect>
                        <a14:saturation sat="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840" r="3323"/>
            <a:stretch/>
          </p:blipFill>
          <p:spPr>
            <a:xfrm flipH="1">
              <a:off x="0" y="1733749"/>
              <a:ext cx="5237487" cy="4344158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3B47019F-5223-4D15-9C8B-6E1FE245DDDE}"/>
                </a:ext>
              </a:extLst>
            </p:cNvPr>
            <p:cNvSpPr/>
            <p:nvPr/>
          </p:nvSpPr>
          <p:spPr>
            <a:xfrm>
              <a:off x="967883" y="1733749"/>
              <a:ext cx="5282751" cy="4344158"/>
            </a:xfrm>
            <a:prstGeom prst="rect">
              <a:avLst/>
            </a:prstGeom>
            <a:gradFill>
              <a:gsLst>
                <a:gs pos="57000">
                  <a:srgbClr val="576C87"/>
                </a:gs>
                <a:gs pos="6000">
                  <a:srgbClr val="576C8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5D3EA1-EE04-47F5-BB4E-AB8634C2ED35}"/>
              </a:ext>
            </a:extLst>
          </p:cNvPr>
          <p:cNvSpPr txBox="1"/>
          <p:nvPr/>
        </p:nvSpPr>
        <p:spPr>
          <a:xfrm>
            <a:off x="4151784" y="2171844"/>
            <a:ext cx="936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개 요</a:t>
            </a:r>
            <a:endParaRPr lang="ko-KR" altLang="en-US" sz="1800" b="1" i="0" u="none" strike="noStrike" spc="-150" baseline="0" dirty="0">
              <a:solidFill>
                <a:srgbClr val="00B0F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19DE3A-95B0-434C-A133-FE54E3DC7DCC}"/>
              </a:ext>
            </a:extLst>
          </p:cNvPr>
          <p:cNvSpPr txBox="1"/>
          <p:nvPr/>
        </p:nvSpPr>
        <p:spPr>
          <a:xfrm>
            <a:off x="2086412" y="502173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작업 전 안전미팅 활동</a:t>
            </a:r>
            <a:r>
              <a:rPr lang="en-US" altLang="ko-KR" sz="36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(TBM)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2D9CD0-ED95-4452-827C-70DD6E50820D}"/>
              </a:ext>
            </a:extLst>
          </p:cNvPr>
          <p:cNvSpPr txBox="1"/>
          <p:nvPr/>
        </p:nvSpPr>
        <p:spPr>
          <a:xfrm>
            <a:off x="4297896" y="4266768"/>
            <a:ext cx="7501976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관리감독자는 주요 위험요인을 공유하고 자유로운 토의를 유도 </a:t>
            </a:r>
          </a:p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‘안전한 작업방법’ 선택을 목적으로 논의 </a:t>
            </a:r>
          </a:p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가급적 전원이 합의한 작업방법으로 결정 </a:t>
            </a:r>
          </a:p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회의 종료 전</a:t>
            </a:r>
            <a:r>
              <a:rPr lang="en-US" altLang="ko-KR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관리감독자는 기본 안전수칙 준수</a:t>
            </a:r>
            <a:r>
              <a:rPr lang="en-US" altLang="ko-KR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개인보호구</a:t>
            </a: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착용 등을 </a:t>
            </a:r>
            <a:r>
              <a:rPr lang="ko-KR" altLang="en-US" sz="1600" b="1" spc="-150" dirty="0" err="1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재강조</a:t>
            </a: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spc="-150" dirty="0" err="1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이행결과</a:t>
            </a:r>
            <a:r>
              <a:rPr lang="en-US" altLang="ko-KR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안전보건이</a:t>
            </a: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확보되고 효율적인 경우 공식 </a:t>
            </a:r>
            <a:r>
              <a:rPr lang="ko-KR" altLang="en-US" sz="1600" b="1" spc="-150" dirty="0" err="1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작업절차에</a:t>
            </a:r>
            <a:r>
              <a:rPr lang="ko-KR" altLang="en-US" sz="1600" b="1" spc="-15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반영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C86E1C-AD2B-4EFD-93BE-6128E89FD508}"/>
              </a:ext>
            </a:extLst>
          </p:cNvPr>
          <p:cNvSpPr txBox="1"/>
          <p:nvPr/>
        </p:nvSpPr>
        <p:spPr>
          <a:xfrm>
            <a:off x="4297896" y="2629202"/>
            <a:ext cx="7501976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작업시작 전</a:t>
            </a:r>
            <a:r>
              <a:rPr lang="en-US" altLang="ko-KR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현장에서 소규모</a:t>
            </a:r>
            <a:r>
              <a:rPr lang="en-US" altLang="ko-KR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단시간 실시</a:t>
            </a:r>
            <a:endParaRPr lang="en-US" altLang="ko-KR" sz="1600" b="1" i="0" u="none" strike="noStrike" spc="-150" baseline="0" dirty="0">
              <a:solidFill>
                <a:schemeClr val="bg1">
                  <a:lumMod val="9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indent="-1825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안전확보를 위한 세부 작업방법 등을 논의</a:t>
            </a:r>
            <a:r>
              <a:rPr lang="en-US" altLang="ko-KR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chemeClr val="bg1">
                    <a:lumMod val="9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결정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CA3DA6D6-50A1-4F90-93B1-486B34BF1D52}"/>
              </a:ext>
            </a:extLst>
          </p:cNvPr>
          <p:cNvCxnSpPr>
            <a:cxnSpLocks/>
          </p:cNvCxnSpPr>
          <p:nvPr/>
        </p:nvCxnSpPr>
        <p:spPr>
          <a:xfrm>
            <a:off x="4233952" y="2547452"/>
            <a:ext cx="56590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8C3D9F-48F4-4BA4-83DA-562B043A5CF1}"/>
              </a:ext>
            </a:extLst>
          </p:cNvPr>
          <p:cNvSpPr txBox="1"/>
          <p:nvPr/>
        </p:nvSpPr>
        <p:spPr>
          <a:xfrm>
            <a:off x="4151784" y="3772197"/>
            <a:ext cx="12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유의사항 </a:t>
            </a:r>
            <a:endParaRPr lang="ko-KR" altLang="en-US" sz="1800" b="1" i="0" u="none" strike="noStrike" spc="-150" baseline="0" dirty="0">
              <a:solidFill>
                <a:srgbClr val="00B0F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7F82309E-9049-4511-8AA6-AFA741538FA0}"/>
              </a:ext>
            </a:extLst>
          </p:cNvPr>
          <p:cNvCxnSpPr>
            <a:cxnSpLocks/>
          </p:cNvCxnSpPr>
          <p:nvPr/>
        </p:nvCxnSpPr>
        <p:spPr>
          <a:xfrm>
            <a:off x="4233952" y="4147805"/>
            <a:ext cx="92594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F36E315-6E8C-433E-9CC7-67A2CBC51621}"/>
              </a:ext>
            </a:extLst>
          </p:cNvPr>
          <p:cNvSpPr txBox="1"/>
          <p:nvPr/>
        </p:nvSpPr>
        <p:spPr>
          <a:xfrm>
            <a:off x="2086412" y="1092294"/>
            <a:ext cx="7992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20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(TBM: Tool Box Meeting)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6AE8CF4F-DC97-4E0F-B00D-A944FE87E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3016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35548EE-88C0-472E-8B2B-1EA201EB16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38" r="13532"/>
          <a:stretch/>
        </p:blipFill>
        <p:spPr>
          <a:xfrm flipH="1">
            <a:off x="-2" y="1657540"/>
            <a:ext cx="5087889" cy="5008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680927-0476-4A12-884A-AC7565A05434}"/>
              </a:ext>
            </a:extLst>
          </p:cNvPr>
          <p:cNvSpPr txBox="1"/>
          <p:nvPr/>
        </p:nvSpPr>
        <p:spPr>
          <a:xfrm>
            <a:off x="2597719" y="2500992"/>
            <a:ext cx="2017631" cy="1228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자유롭게 </a:t>
            </a:r>
            <a:r>
              <a:rPr lang="en-US" altLang="ko-KR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신고</a:t>
            </a:r>
            <a:r>
              <a:rPr lang="en-US" altLang="ko-KR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제안할 수 </a:t>
            </a:r>
            <a:r>
              <a:rPr lang="ko-KR" altLang="en-US" sz="2200" b="1" spc="-15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있는 분위기</a:t>
            </a:r>
            <a:endParaRPr lang="ko-KR" altLang="en-US" sz="22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867420-33E6-44D0-83BE-177D29386255}"/>
              </a:ext>
            </a:extLst>
          </p:cNvPr>
          <p:cNvSpPr txBox="1"/>
          <p:nvPr/>
        </p:nvSpPr>
        <p:spPr>
          <a:xfrm>
            <a:off x="2597718" y="4969826"/>
            <a:ext cx="2017631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모든 구성원</a:t>
            </a:r>
            <a:endParaRPr lang="en-US" altLang="ko-KR" sz="22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참여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5188829C-0FCC-46A2-BE2C-14B94093BBFC}"/>
              </a:ext>
            </a:extLst>
          </p:cNvPr>
          <p:cNvGrpSpPr/>
          <p:nvPr/>
        </p:nvGrpSpPr>
        <p:grpSpPr>
          <a:xfrm>
            <a:off x="1415480" y="2022748"/>
            <a:ext cx="10484694" cy="4396680"/>
            <a:chOff x="5256388" y="2022748"/>
            <a:chExt cx="6643786" cy="4396680"/>
          </a:xfrm>
        </p:grpSpPr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xmlns="" id="{766D84B9-5781-434F-B605-87A044453D83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2022748"/>
              <a:ext cx="6643786" cy="0"/>
            </a:xfrm>
            <a:prstGeom prst="line">
              <a:avLst/>
            </a:prstGeom>
            <a:ln w="28575">
              <a:gradFill>
                <a:gsLst>
                  <a:gs pos="12000">
                    <a:schemeClr val="bg1">
                      <a:alpha val="0"/>
                    </a:schemeClr>
                  </a:gs>
                  <a:gs pos="66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xmlns="" id="{0ECAC1EB-7DBF-4EA4-8327-CBFC4DEC7F93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4221088"/>
              <a:ext cx="6643786" cy="0"/>
            </a:xfrm>
            <a:prstGeom prst="line">
              <a:avLst/>
            </a:prstGeom>
            <a:ln w="28575">
              <a:gradFill>
                <a:gsLst>
                  <a:gs pos="12000">
                    <a:schemeClr val="bg1">
                      <a:alpha val="0"/>
                    </a:schemeClr>
                  </a:gs>
                  <a:gs pos="66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xmlns="" id="{5C5E66C9-67A2-459C-8A3A-C213FB4152A7}"/>
                </a:ext>
              </a:extLst>
            </p:cNvPr>
            <p:cNvCxnSpPr>
              <a:cxnSpLocks/>
            </p:cNvCxnSpPr>
            <p:nvPr/>
          </p:nvCxnSpPr>
          <p:spPr>
            <a:xfrm>
              <a:off x="5256388" y="6419428"/>
              <a:ext cx="6643786" cy="0"/>
            </a:xfrm>
            <a:prstGeom prst="line">
              <a:avLst/>
            </a:prstGeom>
            <a:ln w="28575">
              <a:gradFill>
                <a:gsLst>
                  <a:gs pos="12000">
                    <a:schemeClr val="bg1">
                      <a:alpha val="0"/>
                    </a:schemeClr>
                  </a:gs>
                  <a:gs pos="66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D9950E84-40DE-40B9-819B-32A9459AB535}"/>
              </a:ext>
            </a:extLst>
          </p:cNvPr>
          <p:cNvGrpSpPr/>
          <p:nvPr/>
        </p:nvGrpSpPr>
        <p:grpSpPr>
          <a:xfrm>
            <a:off x="5443894" y="2415732"/>
            <a:ext cx="237402" cy="226207"/>
            <a:chOff x="4811367" y="1575848"/>
            <a:chExt cx="633490" cy="603617"/>
          </a:xfrm>
        </p:grpSpPr>
        <p:sp>
          <p:nvSpPr>
            <p:cNvPr id="69" name="Freeform 74">
              <a:extLst>
                <a:ext uri="{FF2B5EF4-FFF2-40B4-BE49-F238E27FC236}">
                  <a16:creationId xmlns:a16="http://schemas.microsoft.com/office/drawing/2014/main" xmlns="" id="{DF45B464-7AC4-4136-B5B7-C6839B09D0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xmlns="" id="{AC53A1B5-DBEF-46AC-90FE-1DEA7A29E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581DF17A-F501-4C39-A0C4-01CE7F9C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자유롭게 의견을 제시할 수 있는 문화를 조성합니다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AACECD-E2A4-4DD5-A9EC-83B85DAB13AA}"/>
              </a:ext>
            </a:extLst>
          </p:cNvPr>
          <p:cNvSpPr txBox="1"/>
          <p:nvPr/>
        </p:nvSpPr>
        <p:spPr>
          <a:xfrm>
            <a:off x="5719027" y="2314664"/>
            <a:ext cx="5657980" cy="16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신고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제안에 대한 인센티브 마련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불이익은 제거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정기적으로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조치결과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공개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활동은 근무시간으로 인정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D8C0DC-1082-40AC-A296-3A1222CD4D26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근로자의 참여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105058-B053-49A5-A6B6-563DFDEAB431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B1BA9B-39DE-4BC3-8E1D-2FB9D9581AE3}"/>
              </a:ext>
            </a:extLst>
          </p:cNvPr>
          <p:cNvSpPr txBox="1"/>
          <p:nvPr/>
        </p:nvSpPr>
        <p:spPr>
          <a:xfrm>
            <a:off x="5719027" y="4664601"/>
            <a:ext cx="5129501" cy="13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통제방안 마련 시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작업과 연계된 작업자 참여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판매업체와 의견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교환</a:t>
            </a: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990BC88A-865B-417E-93EE-A5BE4FB85648}"/>
              </a:ext>
            </a:extLst>
          </p:cNvPr>
          <p:cNvGrpSpPr/>
          <p:nvPr/>
        </p:nvGrpSpPr>
        <p:grpSpPr>
          <a:xfrm>
            <a:off x="5443894" y="3009208"/>
            <a:ext cx="237402" cy="226207"/>
            <a:chOff x="4811367" y="1575848"/>
            <a:chExt cx="633490" cy="603617"/>
          </a:xfrm>
        </p:grpSpPr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xmlns="" id="{1AFBF9CD-80DD-4DAD-83D6-C5C3D0FD34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xmlns="" id="{5C003D6A-E5A5-45B3-99DE-DA34A150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xmlns="" id="{1D687277-6B96-4E76-BBC7-E5C6F6DB2DAC}"/>
              </a:ext>
            </a:extLst>
          </p:cNvPr>
          <p:cNvGrpSpPr/>
          <p:nvPr/>
        </p:nvGrpSpPr>
        <p:grpSpPr>
          <a:xfrm>
            <a:off x="5443894" y="3598836"/>
            <a:ext cx="237402" cy="226207"/>
            <a:chOff x="4811367" y="1575848"/>
            <a:chExt cx="633490" cy="603617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92A81A30-F5A1-4A54-BB0F-5CB62D09B0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xmlns="" id="{37AC1871-B878-4322-843A-FB82880B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xmlns="" id="{104A9459-235C-4FC2-918E-5EF65AE21EBC}"/>
              </a:ext>
            </a:extLst>
          </p:cNvPr>
          <p:cNvGrpSpPr/>
          <p:nvPr/>
        </p:nvGrpSpPr>
        <p:grpSpPr>
          <a:xfrm>
            <a:off x="5443894" y="4793339"/>
            <a:ext cx="237402" cy="226207"/>
            <a:chOff x="4811367" y="1575848"/>
            <a:chExt cx="633490" cy="603617"/>
          </a:xfrm>
        </p:grpSpPr>
        <p:sp>
          <p:nvSpPr>
            <p:cNvPr id="78" name="Freeform 74">
              <a:extLst>
                <a:ext uri="{FF2B5EF4-FFF2-40B4-BE49-F238E27FC236}">
                  <a16:creationId xmlns:a16="http://schemas.microsoft.com/office/drawing/2014/main" xmlns="" id="{259708EE-6BD7-408C-9136-1321CD9922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xmlns="" id="{1E86E39C-F624-4CCA-BB8C-880AB289A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466588F1-107F-4D7A-9042-A256C9A81CAE}"/>
              </a:ext>
            </a:extLst>
          </p:cNvPr>
          <p:cNvGrpSpPr/>
          <p:nvPr/>
        </p:nvGrpSpPr>
        <p:grpSpPr>
          <a:xfrm>
            <a:off x="5443894" y="5730320"/>
            <a:ext cx="237402" cy="226207"/>
            <a:chOff x="4811367" y="1575848"/>
            <a:chExt cx="633490" cy="603617"/>
          </a:xfrm>
        </p:grpSpPr>
        <p:sp>
          <p:nvSpPr>
            <p:cNvPr id="81" name="Freeform 74">
              <a:extLst>
                <a:ext uri="{FF2B5EF4-FFF2-40B4-BE49-F238E27FC236}">
                  <a16:creationId xmlns:a16="http://schemas.microsoft.com/office/drawing/2014/main" xmlns="" id="{4F39E67E-087A-4A85-BC98-18AA3CC82D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xmlns="" id="{8C459CAA-51F7-440A-9B42-80EB7BB38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9D0D6AA6-DFC4-449E-8E58-BEFC5CAB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8670629-5273-4A54-A171-14ED08DEA903}"/>
              </a:ext>
            </a:extLst>
          </p:cNvPr>
          <p:cNvSpPr txBox="1"/>
          <p:nvPr/>
        </p:nvSpPr>
        <p:spPr>
          <a:xfrm>
            <a:off x="2559988" y="2458454"/>
            <a:ext cx="600434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3600">
                <a:solidFill>
                  <a:schemeClr val="bg1"/>
                </a:solidFill>
                <a:latin typeface="+mj-ea"/>
                <a:ea typeface="+mj-ea"/>
              </a:rPr>
              <a:t>“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F0718D-064F-482C-BBEB-A1B93221BA42}"/>
              </a:ext>
            </a:extLst>
          </p:cNvPr>
          <p:cNvSpPr txBox="1"/>
          <p:nvPr/>
        </p:nvSpPr>
        <p:spPr>
          <a:xfrm>
            <a:off x="2559988" y="4813453"/>
            <a:ext cx="600434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3600">
                <a:solidFill>
                  <a:schemeClr val="bg1"/>
                </a:solidFill>
                <a:latin typeface="+mj-ea"/>
                <a:ea typeface="+mj-ea"/>
              </a:rPr>
              <a:t>“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C33596-966D-49C4-B443-4F3CE80BC1E7}"/>
              </a:ext>
            </a:extLst>
          </p:cNvPr>
          <p:cNvSpPr txBox="1"/>
          <p:nvPr/>
        </p:nvSpPr>
        <p:spPr>
          <a:xfrm>
            <a:off x="4064374" y="3696605"/>
            <a:ext cx="600434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3600">
                <a:solidFill>
                  <a:schemeClr val="bg1"/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BC42E41-54B7-4783-9873-0054B286F27A}"/>
              </a:ext>
            </a:extLst>
          </p:cNvPr>
          <p:cNvSpPr txBox="1"/>
          <p:nvPr/>
        </p:nvSpPr>
        <p:spPr>
          <a:xfrm>
            <a:off x="4064374" y="5701296"/>
            <a:ext cx="600434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3600">
                <a:solidFill>
                  <a:schemeClr val="bg1"/>
                </a:solidFill>
                <a:latin typeface="+mj-ea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8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관련된 정보 및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참여절차를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근로자에게 알리고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근로자 참여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 참여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5" name="사각형: 둥근 모서리 27">
            <a:extLst>
              <a:ext uri="{FF2B5EF4-FFF2-40B4-BE49-F238E27FC236}">
                <a16:creationId xmlns:a16="http://schemas.microsoft.com/office/drawing/2014/main" xmlns="" id="{A8E98D9A-BC8C-4F39-91AF-031EEF87D4EB}"/>
              </a:ext>
            </a:extLst>
          </p:cNvPr>
          <p:cNvSpPr/>
          <p:nvPr/>
        </p:nvSpPr>
        <p:spPr>
          <a:xfrm>
            <a:off x="893147" y="4456020"/>
            <a:ext cx="10387430" cy="1997316"/>
          </a:xfrm>
          <a:prstGeom prst="roundRect">
            <a:avLst>
              <a:gd name="adj" fmla="val 5726"/>
            </a:avLst>
          </a:prstGeom>
          <a:solidFill>
            <a:schemeClr val="bg1"/>
          </a:solidFill>
          <a:ln w="19050">
            <a:solidFill>
              <a:srgbClr val="677E9D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6" name="자유형: 도형 28">
            <a:extLst>
              <a:ext uri="{FF2B5EF4-FFF2-40B4-BE49-F238E27FC236}">
                <a16:creationId xmlns:a16="http://schemas.microsoft.com/office/drawing/2014/main" xmlns="" id="{85D8AFFE-1190-44FB-ADB2-FE055E64528C}"/>
              </a:ext>
            </a:extLst>
          </p:cNvPr>
          <p:cNvSpPr/>
          <p:nvPr/>
        </p:nvSpPr>
        <p:spPr>
          <a:xfrm>
            <a:off x="886393" y="4456020"/>
            <a:ext cx="1825231" cy="1997316"/>
          </a:xfrm>
          <a:custGeom>
            <a:avLst/>
            <a:gdLst>
              <a:gd name="connsiteX0" fmla="*/ 76283 w 2016224"/>
              <a:gd name="connsiteY0" fmla="*/ 0 h 1332225"/>
              <a:gd name="connsiteX1" fmla="*/ 2016224 w 2016224"/>
              <a:gd name="connsiteY1" fmla="*/ 0 h 1332225"/>
              <a:gd name="connsiteX2" fmla="*/ 2016224 w 2016224"/>
              <a:gd name="connsiteY2" fmla="*/ 1332225 h 1332225"/>
              <a:gd name="connsiteX3" fmla="*/ 76283 w 2016224"/>
              <a:gd name="connsiteY3" fmla="*/ 1332225 h 1332225"/>
              <a:gd name="connsiteX4" fmla="*/ 0 w 2016224"/>
              <a:gd name="connsiteY4" fmla="*/ 1255942 h 1332225"/>
              <a:gd name="connsiteX5" fmla="*/ 0 w 2016224"/>
              <a:gd name="connsiteY5" fmla="*/ 76283 h 1332225"/>
              <a:gd name="connsiteX6" fmla="*/ 76283 w 2016224"/>
              <a:gd name="connsiteY6" fmla="*/ 0 h 133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6224" h="1332225">
                <a:moveTo>
                  <a:pt x="76283" y="0"/>
                </a:moveTo>
                <a:lnTo>
                  <a:pt x="2016224" y="0"/>
                </a:lnTo>
                <a:lnTo>
                  <a:pt x="2016224" y="1332225"/>
                </a:lnTo>
                <a:lnTo>
                  <a:pt x="76283" y="1332225"/>
                </a:lnTo>
                <a:cubicBezTo>
                  <a:pt x="34153" y="1332225"/>
                  <a:pt x="0" y="1298072"/>
                  <a:pt x="0" y="1255942"/>
                </a:cubicBezTo>
                <a:lnTo>
                  <a:pt x="0" y="76283"/>
                </a:lnTo>
                <a:cubicBezTo>
                  <a:pt x="0" y="34153"/>
                  <a:pt x="34153" y="0"/>
                  <a:pt x="76283" y="0"/>
                </a:cubicBezTo>
                <a:close/>
              </a:path>
            </a:pathLst>
          </a:cu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prstClr val="white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86391" y="5052789"/>
            <a:ext cx="18252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ko-KR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주요 안전보건 </a:t>
            </a:r>
            <a:endParaRPr lang="en-US" altLang="ko-KR" sz="2000" b="1" kern="0" dirty="0" smtClean="0">
              <a:solidFill>
                <a:srgbClr val="FFFFFF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30000"/>
              </a:lnSpc>
            </a:pPr>
            <a:r>
              <a:rPr lang="ko-KR" altLang="en-US" sz="2000" b="1" kern="0" dirty="0" smtClean="0">
                <a:solidFill>
                  <a:srgbClr val="FFFFFF"/>
                </a:solidFill>
                <a:latin typeface="+mj-ea"/>
                <a:ea typeface="+mj-ea"/>
              </a:rPr>
              <a:t>관련 </a:t>
            </a:r>
            <a:r>
              <a:rPr lang="ko-KR" altLang="en-US" sz="2000" b="1" kern="0" dirty="0">
                <a:solidFill>
                  <a:srgbClr val="FFFFFF"/>
                </a:solidFill>
                <a:latin typeface="+mj-ea"/>
                <a:ea typeface="+mj-ea"/>
              </a:rPr>
              <a:t>정보 </a:t>
            </a:r>
            <a:endParaRPr lang="ko-KR" altLang="en-US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943380" y="4528028"/>
            <a:ext cx="7265188" cy="183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산업안전보건법령의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 내용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안전보건관리규정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안전보건활동별 내부규정</a:t>
            </a:r>
          </a:p>
          <a:p>
            <a:pPr indent="-2057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산업안전보건위원회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의결사항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관련 회의 결과</a:t>
            </a:r>
          </a:p>
          <a:p>
            <a:pPr indent="-2184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유해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및 제거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 방안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</a:t>
            </a: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 원인조사 및 </a:t>
            </a:r>
            <a: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  </a:t>
            </a:r>
            <a:r>
              <a:rPr lang="ko-KR" altLang="en-US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재발방지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대책 등 </a:t>
            </a:r>
          </a:p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en-US" altLang="ko-KR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                              </a:t>
            </a:r>
            <a:r>
              <a:rPr lang="ko-KR" altLang="en-US" sz="16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구성원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참여 절차 등 안전보건관리체계 전반</a:t>
            </a:r>
          </a:p>
        </p:txBody>
      </p:sp>
      <p:sp>
        <p:nvSpPr>
          <p:cNvPr id="17" name="오각형 16"/>
          <p:cNvSpPr/>
          <p:nvPr/>
        </p:nvSpPr>
        <p:spPr>
          <a:xfrm>
            <a:off x="3215680" y="4603981"/>
            <a:ext cx="720080" cy="274959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법규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오각형 29"/>
          <p:cNvSpPr/>
          <p:nvPr/>
        </p:nvSpPr>
        <p:spPr>
          <a:xfrm>
            <a:off x="3215680" y="5015563"/>
            <a:ext cx="1584176" cy="273506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안전보건회의체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오각형 30"/>
          <p:cNvSpPr/>
          <p:nvPr/>
        </p:nvSpPr>
        <p:spPr>
          <a:xfrm>
            <a:off x="3221931" y="5410636"/>
            <a:ext cx="1577925" cy="273506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</a:t>
            </a:r>
            <a:r>
              <a:rPr lang="en-US" altLang="ko-KR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유해 요인</a:t>
            </a:r>
          </a:p>
        </p:txBody>
      </p:sp>
      <p:sp>
        <p:nvSpPr>
          <p:cNvPr id="32" name="오각형 31"/>
          <p:cNvSpPr/>
          <p:nvPr/>
        </p:nvSpPr>
        <p:spPr>
          <a:xfrm>
            <a:off x="3215681" y="6044563"/>
            <a:ext cx="2232247" cy="273505"/>
          </a:xfrm>
          <a:prstGeom prst="homePlate">
            <a:avLst/>
          </a:prstGeom>
          <a:solidFill>
            <a:srgbClr val="D6DC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안전보건관리체계 참여</a:t>
            </a:r>
            <a:endParaRPr lang="ko-KR" altLang="en-US" sz="16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822729" y="4558254"/>
            <a:ext cx="68396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700" b="1" spc="-100" dirty="0" smtClean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sz="1700" b="1" spc="-10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700" b="1" spc="-100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700" b="1" spc="-100" dirty="0" smtClean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 </a:t>
            </a:r>
            <a:r>
              <a:rPr lang="ko-KR" altLang="en-US" sz="1700" b="1" spc="-10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700" b="1" spc="-100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2400"/>
              </a:spcAft>
            </a:pPr>
            <a:r>
              <a:rPr lang="ko-KR" altLang="en-US" sz="1700" b="1" spc="-100" dirty="0" smtClean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endParaRPr lang="en-US" altLang="ko-KR" sz="1700" b="1" spc="-100" dirty="0" smtClean="0">
              <a:solidFill>
                <a:srgbClr val="4472C4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80340" fontAlgn="base">
              <a:lnSpc>
                <a:spcPts val="2100"/>
              </a:lnSpc>
              <a:spcBef>
                <a:spcPts val="500"/>
              </a:spcBef>
              <a:spcAft>
                <a:spcPts val="600"/>
              </a:spcAft>
            </a:pPr>
            <a:r>
              <a:rPr lang="ko-KR" altLang="en-US" sz="1700" b="1" spc="-100" dirty="0" smtClean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endParaRPr lang="ko-KR" altLang="en-US" sz="1700" b="1" spc="-1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1188000" y="2345184"/>
            <a:ext cx="10092578" cy="2118529"/>
            <a:chOff x="991733" y="2402836"/>
            <a:chExt cx="10092578" cy="2118529"/>
          </a:xfrm>
        </p:grpSpPr>
        <p:sp>
          <p:nvSpPr>
            <p:cNvPr id="6" name="직사각형 5"/>
            <p:cNvSpPr/>
            <p:nvPr/>
          </p:nvSpPr>
          <p:spPr>
            <a:xfrm>
              <a:off x="1173647" y="2402836"/>
              <a:ext cx="9910664" cy="211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담당자 외 대부분의 근로자가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안전보건과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관련된 사항에 대하여 알지 못함</a:t>
              </a:r>
            </a:p>
            <a:p>
              <a:pPr indent="-16891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작업자들이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현장의 유해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 등에 관하여는 알고 있으나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 개선을 위한 참여 절차 등 안전보건 관련 정보를 구체적으로 알지 못함</a:t>
              </a:r>
            </a:p>
            <a:p>
              <a:pPr indent="-168910" fontAlgn="base">
                <a:lnSpc>
                  <a:spcPts val="28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관련 정보를 게시판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홈페이지에 게시하고 회의 등을 통해 주기적으로 공지하여 대부분의 근로자가 </a:t>
              </a: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  알고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있음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3" y="2540045"/>
              <a:ext cx="214770" cy="204643"/>
              <a:chOff x="4811367" y="1575848"/>
              <a:chExt cx="633490" cy="603617"/>
            </a:xfrm>
          </p:grpSpPr>
          <p:sp>
            <p:nvSpPr>
              <p:cNvPr id="44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3" y="1575848"/>
                <a:ext cx="530224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3" y="2992284"/>
              <a:ext cx="214770" cy="204643"/>
              <a:chOff x="4811367" y="1714547"/>
              <a:chExt cx="633490" cy="603617"/>
            </a:xfrm>
          </p:grpSpPr>
          <p:sp>
            <p:nvSpPr>
              <p:cNvPr id="48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781589"/>
                <a:ext cx="536574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3" y="1714547"/>
                <a:ext cx="530224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6" y="3823279"/>
              <a:ext cx="214769" cy="204643"/>
              <a:chOff x="4811367" y="2035603"/>
              <a:chExt cx="633486" cy="603617"/>
            </a:xfrm>
          </p:grpSpPr>
          <p:sp>
            <p:nvSpPr>
              <p:cNvPr id="51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2102645"/>
                <a:ext cx="536573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0" y="2035603"/>
                <a:ext cx="530223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79000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645024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근로자 참여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29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 참여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188000" y="2345184"/>
            <a:ext cx="10209216" cy="3787447"/>
            <a:chOff x="991733" y="2345184"/>
            <a:chExt cx="10209216" cy="3787447"/>
          </a:xfrm>
        </p:grpSpPr>
        <p:sp>
          <p:nvSpPr>
            <p:cNvPr id="20" name="직사각형 19"/>
            <p:cNvSpPr/>
            <p:nvPr/>
          </p:nvSpPr>
          <p:spPr>
            <a:xfrm>
              <a:off x="1173647" y="2345184"/>
              <a:ext cx="10027302" cy="3787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1000"/>
                </a:spcAft>
              </a:pP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현장 작업자 등 근로자가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안전보건에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관한 의견을 제시할 수 있는 절차가 없음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10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산업안전보건위원회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협의체 등 근로자가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안전보건에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관한 의견을 제시할 수 있는 절차가 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있으나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활발히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운영되지 않음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10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산업안전보건위원회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협의체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팀별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안전보건 회의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작업전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안전미팅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(TBM),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게시판 및 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건의함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운영 등 사업장 내 구성원의 의견을 수렴할 수 있는 다양한 제도를 운영하고 제안에 대한 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검토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및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개선결과을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주기적으로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알림</a:t>
              </a:r>
            </a:p>
            <a:p>
              <a:pPr indent="-137160" fontAlgn="base">
                <a:lnSpc>
                  <a:spcPts val="2800"/>
                </a:lnSpc>
                <a:spcBef>
                  <a:spcPts val="300"/>
                </a:spcBef>
                <a:spcAft>
                  <a:spcPts val="1000"/>
                </a:spcAft>
              </a:pP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근로자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참여에 대한 다양한 제도 운영과 더불어 안전보건절차 개선으로 이어진 제안에 관하여 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인센티브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포상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인사고과 반영 등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를 부여하여 자유롭게 </a:t>
              </a:r>
              <a:r>
                <a:rPr lang="ko-KR" altLang="en-US" sz="17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안전보건과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관련한 의견을 제시하는 </a:t>
              </a:r>
              <a: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7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문화가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조성됨 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3" y="2482393"/>
              <a:ext cx="214770" cy="204643"/>
              <a:chOff x="4811367" y="1575848"/>
              <a:chExt cx="633490" cy="603617"/>
            </a:xfrm>
          </p:grpSpPr>
          <p:sp>
            <p:nvSpPr>
              <p:cNvPr id="30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3" y="1575848"/>
                <a:ext cx="530224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3" y="2988177"/>
              <a:ext cx="214770" cy="204643"/>
              <a:chOff x="4811367" y="1714547"/>
              <a:chExt cx="633490" cy="603617"/>
            </a:xfrm>
          </p:grpSpPr>
          <p:sp>
            <p:nvSpPr>
              <p:cNvPr id="28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781589"/>
                <a:ext cx="536574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9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3" y="1714547"/>
                <a:ext cx="530224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6" y="3873619"/>
              <a:ext cx="214769" cy="204643"/>
              <a:chOff x="4811367" y="2035603"/>
              <a:chExt cx="633486" cy="603617"/>
            </a:xfrm>
          </p:grpSpPr>
          <p:sp>
            <p:nvSpPr>
              <p:cNvPr id="26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2102645"/>
                <a:ext cx="536573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7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0" y="2035603"/>
                <a:ext cx="530223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xmlns="" id="{73AA7708-9965-4267-A015-AB166AF8AF4A}"/>
                </a:ext>
              </a:extLst>
            </p:cNvPr>
            <p:cNvGrpSpPr/>
            <p:nvPr/>
          </p:nvGrpSpPr>
          <p:grpSpPr>
            <a:xfrm>
              <a:off x="991736" y="5096565"/>
              <a:ext cx="214769" cy="204643"/>
              <a:chOff x="4811367" y="2035603"/>
              <a:chExt cx="633486" cy="603617"/>
            </a:xfrm>
          </p:grpSpPr>
          <p:sp>
            <p:nvSpPr>
              <p:cNvPr id="34" name="Freeform 74">
                <a:extLst>
                  <a:ext uri="{FF2B5EF4-FFF2-40B4-BE49-F238E27FC236}">
                    <a16:creationId xmlns:a16="http://schemas.microsoft.com/office/drawing/2014/main" xmlns="" id="{88748DCF-4E5F-4996-832B-FF3C28519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2102645"/>
                <a:ext cx="536573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6350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xmlns="" id="{CEEC8CCA-F52D-4743-A074-5FFA4E34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0" y="2035603"/>
                <a:ext cx="530223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38" name="직사각형 3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근로자가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관한 의견을 제시할 수 있는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4400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71703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94116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1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CF6E4C7D-5311-46DA-B13F-66A1A3472BE6}"/>
              </a:ext>
            </a:extLst>
          </p:cNvPr>
          <p:cNvGrpSpPr/>
          <p:nvPr/>
        </p:nvGrpSpPr>
        <p:grpSpPr>
          <a:xfrm>
            <a:off x="470757" y="4062128"/>
            <a:ext cx="6554397" cy="1950235"/>
            <a:chOff x="470758" y="4228708"/>
            <a:chExt cx="4700470" cy="1950235"/>
          </a:xfrm>
        </p:grpSpPr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xmlns="" id="{7E1FEBE0-DCAA-4388-8E21-BDEB81594DE7}"/>
                </a:ext>
              </a:extLst>
            </p:cNvPr>
            <p:cNvCxnSpPr/>
            <p:nvPr/>
          </p:nvCxnSpPr>
          <p:spPr>
            <a:xfrm>
              <a:off x="470758" y="4228708"/>
              <a:ext cx="470047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xmlns="" id="{32CD9FBC-6136-46BA-B10A-CBF6AEBF24D8}"/>
                </a:ext>
              </a:extLst>
            </p:cNvPr>
            <p:cNvCxnSpPr/>
            <p:nvPr/>
          </p:nvCxnSpPr>
          <p:spPr>
            <a:xfrm>
              <a:off x="470758" y="6159289"/>
              <a:ext cx="470047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xmlns="" id="{6C5A199F-40EF-4AB6-94BB-32CBB1C61D98}"/>
                </a:ext>
              </a:extLst>
            </p:cNvPr>
            <p:cNvCxnSpPr/>
            <p:nvPr/>
          </p:nvCxnSpPr>
          <p:spPr>
            <a:xfrm>
              <a:off x="470758" y="4248362"/>
              <a:ext cx="4700470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xmlns="" id="{89F507E8-DB93-4B34-AEEF-FDADE7D393E0}"/>
                </a:ext>
              </a:extLst>
            </p:cNvPr>
            <p:cNvCxnSpPr/>
            <p:nvPr/>
          </p:nvCxnSpPr>
          <p:spPr>
            <a:xfrm>
              <a:off x="470758" y="6178943"/>
              <a:ext cx="4700470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xmlns="" id="{658A2570-6569-4307-9338-D6398E638027}"/>
              </a:ext>
            </a:extLst>
          </p:cNvPr>
          <p:cNvSpPr/>
          <p:nvPr/>
        </p:nvSpPr>
        <p:spPr>
          <a:xfrm>
            <a:off x="5365203" y="1844825"/>
            <a:ext cx="6302266" cy="46085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xmlns="" id="{C10ACAC8-C7B0-45CB-8076-AA89B2FBC2EB}"/>
              </a:ext>
            </a:extLst>
          </p:cNvPr>
          <p:cNvSpPr txBox="1">
            <a:spLocks/>
          </p:cNvSpPr>
          <p:nvPr/>
        </p:nvSpPr>
        <p:spPr>
          <a:xfrm>
            <a:off x="838200" y="332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6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안전보건관리체계란</a:t>
            </a:r>
            <a:r>
              <a:rPr lang="en-US" altLang="ko-KR" sz="36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r>
              <a:rPr lang="ko-KR" altLang="en-US" sz="3600" dirty="0">
                <a:solidFill>
                  <a:srgbClr val="0D3C77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9D5E06-085F-4940-BB94-DE4CF55A5649}"/>
              </a:ext>
            </a:extLst>
          </p:cNvPr>
          <p:cNvSpPr txBox="1"/>
          <p:nvPr/>
        </p:nvSpPr>
        <p:spPr>
          <a:xfrm>
            <a:off x="6249551" y="2104191"/>
            <a:ext cx="47429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4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안전보건관리체계의 구축</a:t>
            </a:r>
            <a:r>
              <a:rPr lang="en-US" altLang="ko-KR" sz="24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·</a:t>
            </a:r>
            <a:r>
              <a:rPr lang="ko-KR" altLang="en-US" sz="24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이행</a:t>
            </a:r>
            <a:endParaRPr lang="en-US" altLang="ko-KR" sz="2400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FB42102D-D11B-4F03-9B50-F72763BD0E82}"/>
              </a:ext>
            </a:extLst>
          </p:cNvPr>
          <p:cNvSpPr/>
          <p:nvPr/>
        </p:nvSpPr>
        <p:spPr>
          <a:xfrm>
            <a:off x="5615312" y="5712199"/>
            <a:ext cx="5734266" cy="503523"/>
          </a:xfrm>
          <a:prstGeom prst="roundRect">
            <a:avLst>
              <a:gd name="adj" fmla="val 50000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7884A3-949C-4C7C-9BB4-1354EAE8E07F}"/>
              </a:ext>
            </a:extLst>
          </p:cNvPr>
          <p:cNvSpPr txBox="1"/>
          <p:nvPr/>
        </p:nvSpPr>
        <p:spPr>
          <a:xfrm>
            <a:off x="6312024" y="5733128"/>
            <a:ext cx="4258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400" b="1" i="0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일하는 사람의 안전과 건강 보호</a:t>
            </a:r>
            <a:endParaRPr lang="en-US" altLang="ko-KR" sz="24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화살표: 오른쪽 50">
            <a:extLst>
              <a:ext uri="{FF2B5EF4-FFF2-40B4-BE49-F238E27FC236}">
                <a16:creationId xmlns:a16="http://schemas.microsoft.com/office/drawing/2014/main" xmlns="" id="{393669B3-7FCB-4BAC-B8DD-7F5CD3C40258}"/>
              </a:ext>
            </a:extLst>
          </p:cNvPr>
          <p:cNvSpPr/>
          <p:nvPr/>
        </p:nvSpPr>
        <p:spPr>
          <a:xfrm rot="5400000">
            <a:off x="7777679" y="2219734"/>
            <a:ext cx="1301528" cy="5492995"/>
          </a:xfrm>
          <a:custGeom>
            <a:avLst/>
            <a:gdLst>
              <a:gd name="connsiteX0" fmla="*/ 0 w 1022922"/>
              <a:gd name="connsiteY0" fmla="*/ 298811 h 1682923"/>
              <a:gd name="connsiteX1" fmla="*/ 690585 w 1022922"/>
              <a:gd name="connsiteY1" fmla="*/ 298811 h 1682923"/>
              <a:gd name="connsiteX2" fmla="*/ 690585 w 1022922"/>
              <a:gd name="connsiteY2" fmla="*/ 0 h 1682923"/>
              <a:gd name="connsiteX3" fmla="*/ 1022922 w 1022922"/>
              <a:gd name="connsiteY3" fmla="*/ 841462 h 1682923"/>
              <a:gd name="connsiteX4" fmla="*/ 690585 w 1022922"/>
              <a:gd name="connsiteY4" fmla="*/ 1682923 h 1682923"/>
              <a:gd name="connsiteX5" fmla="*/ 690585 w 1022922"/>
              <a:gd name="connsiteY5" fmla="*/ 1384112 h 1682923"/>
              <a:gd name="connsiteX6" fmla="*/ 0 w 1022922"/>
              <a:gd name="connsiteY6" fmla="*/ 1384112 h 1682923"/>
              <a:gd name="connsiteX7" fmla="*/ 0 w 1022922"/>
              <a:gd name="connsiteY7" fmla="*/ 298811 h 1682923"/>
              <a:gd name="connsiteX0" fmla="*/ 0 w 1351533"/>
              <a:gd name="connsiteY0" fmla="*/ 0 h 3670113"/>
              <a:gd name="connsiteX1" fmla="*/ 1019196 w 1351533"/>
              <a:gd name="connsiteY1" fmla="*/ 2286001 h 3670113"/>
              <a:gd name="connsiteX2" fmla="*/ 1019196 w 1351533"/>
              <a:gd name="connsiteY2" fmla="*/ 1987190 h 3670113"/>
              <a:gd name="connsiteX3" fmla="*/ 1351533 w 1351533"/>
              <a:gd name="connsiteY3" fmla="*/ 2828652 h 3670113"/>
              <a:gd name="connsiteX4" fmla="*/ 1019196 w 1351533"/>
              <a:gd name="connsiteY4" fmla="*/ 3670113 h 3670113"/>
              <a:gd name="connsiteX5" fmla="*/ 1019196 w 1351533"/>
              <a:gd name="connsiteY5" fmla="*/ 3371302 h 3670113"/>
              <a:gd name="connsiteX6" fmla="*/ 328611 w 1351533"/>
              <a:gd name="connsiteY6" fmla="*/ 3371302 h 3670113"/>
              <a:gd name="connsiteX7" fmla="*/ 0 w 1351533"/>
              <a:gd name="connsiteY7" fmla="*/ 0 h 3670113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51533"/>
              <a:gd name="connsiteY0" fmla="*/ 0 h 5585864"/>
              <a:gd name="connsiteX1" fmla="*/ 1019196 w 1351533"/>
              <a:gd name="connsiteY1" fmla="*/ 2286001 h 5585864"/>
              <a:gd name="connsiteX2" fmla="*/ 1019196 w 1351533"/>
              <a:gd name="connsiteY2" fmla="*/ 1987190 h 5585864"/>
              <a:gd name="connsiteX3" fmla="*/ 1351533 w 1351533"/>
              <a:gd name="connsiteY3" fmla="*/ 2828652 h 5585864"/>
              <a:gd name="connsiteX4" fmla="*/ 1019196 w 1351533"/>
              <a:gd name="connsiteY4" fmla="*/ 3670113 h 5585864"/>
              <a:gd name="connsiteX5" fmla="*/ 1019196 w 1351533"/>
              <a:gd name="connsiteY5" fmla="*/ 3371302 h 5585864"/>
              <a:gd name="connsiteX6" fmla="*/ 50005 w 1351533"/>
              <a:gd name="connsiteY6" fmla="*/ 5585864 h 5585864"/>
              <a:gd name="connsiteX7" fmla="*/ 0 w 1351533"/>
              <a:gd name="connsiteY7" fmla="*/ 0 h 5585864"/>
              <a:gd name="connsiteX0" fmla="*/ 0 w 1330098"/>
              <a:gd name="connsiteY0" fmla="*/ 0 h 5500139"/>
              <a:gd name="connsiteX1" fmla="*/ 997761 w 1330098"/>
              <a:gd name="connsiteY1" fmla="*/ 2200276 h 5500139"/>
              <a:gd name="connsiteX2" fmla="*/ 997761 w 1330098"/>
              <a:gd name="connsiteY2" fmla="*/ 1901465 h 5500139"/>
              <a:gd name="connsiteX3" fmla="*/ 1330098 w 1330098"/>
              <a:gd name="connsiteY3" fmla="*/ 2742927 h 5500139"/>
              <a:gd name="connsiteX4" fmla="*/ 997761 w 1330098"/>
              <a:gd name="connsiteY4" fmla="*/ 3584388 h 5500139"/>
              <a:gd name="connsiteX5" fmla="*/ 997761 w 1330098"/>
              <a:gd name="connsiteY5" fmla="*/ 3285577 h 5500139"/>
              <a:gd name="connsiteX6" fmla="*/ 28570 w 1330098"/>
              <a:gd name="connsiteY6" fmla="*/ 5500139 h 5500139"/>
              <a:gd name="connsiteX7" fmla="*/ 0 w 1330098"/>
              <a:gd name="connsiteY7" fmla="*/ 0 h 5500139"/>
              <a:gd name="connsiteX0" fmla="*/ 8 w 1301528"/>
              <a:gd name="connsiteY0" fmla="*/ 0 h 5492995"/>
              <a:gd name="connsiteX1" fmla="*/ 969191 w 1301528"/>
              <a:gd name="connsiteY1" fmla="*/ 2193132 h 5492995"/>
              <a:gd name="connsiteX2" fmla="*/ 969191 w 1301528"/>
              <a:gd name="connsiteY2" fmla="*/ 1894321 h 5492995"/>
              <a:gd name="connsiteX3" fmla="*/ 1301528 w 1301528"/>
              <a:gd name="connsiteY3" fmla="*/ 2735783 h 5492995"/>
              <a:gd name="connsiteX4" fmla="*/ 969191 w 1301528"/>
              <a:gd name="connsiteY4" fmla="*/ 3577244 h 5492995"/>
              <a:gd name="connsiteX5" fmla="*/ 969191 w 1301528"/>
              <a:gd name="connsiteY5" fmla="*/ 3278433 h 5492995"/>
              <a:gd name="connsiteX6" fmla="*/ 0 w 1301528"/>
              <a:gd name="connsiteY6" fmla="*/ 5492995 h 5492995"/>
              <a:gd name="connsiteX7" fmla="*/ 8 w 1301528"/>
              <a:gd name="connsiteY7" fmla="*/ 0 h 549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1528" h="5492995">
                <a:moveTo>
                  <a:pt x="8" y="0"/>
                </a:moveTo>
                <a:cubicBezTo>
                  <a:pt x="339740" y="762000"/>
                  <a:pt x="593908" y="2167732"/>
                  <a:pt x="969191" y="2193132"/>
                </a:cubicBezTo>
                <a:lnTo>
                  <a:pt x="969191" y="1894321"/>
                </a:lnTo>
                <a:lnTo>
                  <a:pt x="1301528" y="2735783"/>
                </a:lnTo>
                <a:lnTo>
                  <a:pt x="969191" y="3577244"/>
                </a:lnTo>
                <a:lnTo>
                  <a:pt x="969191" y="3278433"/>
                </a:lnTo>
                <a:cubicBezTo>
                  <a:pt x="483573" y="3244460"/>
                  <a:pt x="323064" y="4754808"/>
                  <a:pt x="0" y="5492995"/>
                </a:cubicBezTo>
                <a:cubicBezTo>
                  <a:pt x="3" y="3661997"/>
                  <a:pt x="5" y="1830998"/>
                  <a:pt x="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0ACCEC8B-81E1-4302-927A-D72BA0F7222D}"/>
              </a:ext>
            </a:extLst>
          </p:cNvPr>
          <p:cNvGrpSpPr/>
          <p:nvPr/>
        </p:nvGrpSpPr>
        <p:grpSpPr>
          <a:xfrm>
            <a:off x="5559432" y="3115448"/>
            <a:ext cx="5788381" cy="1643604"/>
            <a:chOff x="5544192" y="3065530"/>
            <a:chExt cx="5788381" cy="1643604"/>
          </a:xfrm>
          <a:gradFill>
            <a:gsLst>
              <a:gs pos="0">
                <a:srgbClr val="56A3C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34" name="화살표: 오른쪽 33">
              <a:extLst>
                <a:ext uri="{FF2B5EF4-FFF2-40B4-BE49-F238E27FC236}">
                  <a16:creationId xmlns:a16="http://schemas.microsoft.com/office/drawing/2014/main" xmlns="" id="{00F997F3-19BC-499F-B4B6-4651CC4CDDE9}"/>
                </a:ext>
              </a:extLst>
            </p:cNvPr>
            <p:cNvSpPr/>
            <p:nvPr/>
          </p:nvSpPr>
          <p:spPr>
            <a:xfrm>
              <a:off x="6993337" y="3656499"/>
              <a:ext cx="579506" cy="461665"/>
            </a:xfrm>
            <a:prstGeom prst="rightArrow">
              <a:avLst>
                <a:gd name="adj1" fmla="val 47249"/>
                <a:gd name="adj2" fmla="val 397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화살표: 오른쪽 34">
              <a:extLst>
                <a:ext uri="{FF2B5EF4-FFF2-40B4-BE49-F238E27FC236}">
                  <a16:creationId xmlns:a16="http://schemas.microsoft.com/office/drawing/2014/main" xmlns="" id="{6FBA6C1B-B08A-4B04-A17F-24D0FB7F863A}"/>
                </a:ext>
              </a:extLst>
            </p:cNvPr>
            <p:cNvSpPr/>
            <p:nvPr/>
          </p:nvSpPr>
          <p:spPr>
            <a:xfrm>
              <a:off x="9030580" y="3656499"/>
              <a:ext cx="579506" cy="461665"/>
            </a:xfrm>
            <a:prstGeom prst="rightArrow">
              <a:avLst>
                <a:gd name="adj1" fmla="val 47249"/>
                <a:gd name="adj2" fmla="val 397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463AC268-D17F-48AA-9FED-C8C2E6D4A842}"/>
                </a:ext>
              </a:extLst>
            </p:cNvPr>
            <p:cNvGrpSpPr/>
            <p:nvPr/>
          </p:nvGrpSpPr>
          <p:grpSpPr>
            <a:xfrm>
              <a:off x="5544192" y="3065530"/>
              <a:ext cx="5788381" cy="1643604"/>
              <a:chOff x="5544192" y="3065530"/>
              <a:chExt cx="5788381" cy="1643604"/>
            </a:xfrm>
            <a:grpFill/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xmlns="" id="{9FFA8BDA-B925-48F0-BD19-6DC8B1A15006}"/>
                  </a:ext>
                </a:extLst>
              </p:cNvPr>
              <p:cNvSpPr/>
              <p:nvPr/>
            </p:nvSpPr>
            <p:spPr>
              <a:xfrm>
                <a:off x="5544192" y="3065530"/>
                <a:ext cx="1643604" cy="1643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xmlns="" id="{82ACA937-6555-4A08-8F0A-FE6954CEF673}"/>
                  </a:ext>
                </a:extLst>
              </p:cNvPr>
              <p:cNvSpPr/>
              <p:nvPr/>
            </p:nvSpPr>
            <p:spPr>
              <a:xfrm>
                <a:off x="7636044" y="3065530"/>
                <a:ext cx="1643604" cy="1643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xmlns="" id="{4B4E28E2-D542-492F-B133-5B8142CA3212}"/>
                  </a:ext>
                </a:extLst>
              </p:cNvPr>
              <p:cNvSpPr/>
              <p:nvPr/>
            </p:nvSpPr>
            <p:spPr>
              <a:xfrm>
                <a:off x="9688969" y="3065530"/>
                <a:ext cx="1643604" cy="1643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B32FE6-F43A-456D-8D91-17227BD3A268}"/>
              </a:ext>
            </a:extLst>
          </p:cNvPr>
          <p:cNvSpPr txBox="1"/>
          <p:nvPr/>
        </p:nvSpPr>
        <p:spPr>
          <a:xfrm>
            <a:off x="5775940" y="3552530"/>
            <a:ext cx="12105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2000" b="1" i="0" strike="noStrike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위험요인</a:t>
            </a:r>
            <a:r>
              <a:rPr lang="en-US" altLang="ko-KR" sz="2000" b="1" i="0" strike="noStrike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strike="noStrike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i="0" strike="noStrike" baseline="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파악</a:t>
            </a:r>
            <a:endParaRPr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B96F4A-B0AD-4BC6-9B40-A1AD2B919552}"/>
              </a:ext>
            </a:extLst>
          </p:cNvPr>
          <p:cNvSpPr txBox="1"/>
          <p:nvPr/>
        </p:nvSpPr>
        <p:spPr>
          <a:xfrm>
            <a:off x="7826509" y="3444212"/>
            <a:ext cx="127791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통제방안</a:t>
            </a:r>
            <a: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마련</a:t>
            </a:r>
            <a:endParaRPr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E1EA66-5D20-4683-809A-0A9661EEF006}"/>
              </a:ext>
            </a:extLst>
          </p:cNvPr>
          <p:cNvSpPr txBox="1"/>
          <p:nvPr/>
        </p:nvSpPr>
        <p:spPr>
          <a:xfrm>
            <a:off x="9734852" y="3704846"/>
            <a:ext cx="1550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이행</a:t>
            </a:r>
            <a:r>
              <a:rPr lang="en-US" altLang="ko-KR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i="0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개선</a:t>
            </a:r>
            <a:endParaRPr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xmlns="" id="{3D20B11C-404A-4BA2-8CBD-BE10E53749F7}"/>
              </a:ext>
            </a:extLst>
          </p:cNvPr>
          <p:cNvCxnSpPr>
            <a:cxnSpLocks/>
            <a:stCxn id="30" idx="0"/>
            <a:endCxn id="28" idx="0"/>
          </p:cNvCxnSpPr>
          <p:nvPr/>
        </p:nvCxnSpPr>
        <p:spPr>
          <a:xfrm rot="16200000" flipV="1">
            <a:off x="8453623" y="1043059"/>
            <a:ext cx="12700" cy="4144777"/>
          </a:xfrm>
          <a:prstGeom prst="bentConnector3">
            <a:avLst>
              <a:gd name="adj1" fmla="val 1800000"/>
            </a:avLst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xmlns="" id="{B7FA3FEE-285A-4FF2-97B6-905C387011CB}"/>
              </a:ext>
            </a:extLst>
          </p:cNvPr>
          <p:cNvCxnSpPr>
            <a:stCxn id="30" idx="4"/>
            <a:endCxn id="29" idx="4"/>
          </p:cNvCxnSpPr>
          <p:nvPr/>
        </p:nvCxnSpPr>
        <p:spPr>
          <a:xfrm rot="5400000">
            <a:off x="9499549" y="3732590"/>
            <a:ext cx="12700" cy="2052925"/>
          </a:xfrm>
          <a:prstGeom prst="bentConnector3">
            <a:avLst>
              <a:gd name="adj1" fmla="val 1800000"/>
            </a:avLst>
          </a:prstGeom>
          <a:ln w="412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FA383996-E4A2-46D2-9159-B2163C821D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7130" y="4278152"/>
            <a:ext cx="4807726" cy="1579920"/>
          </a:xfrm>
        </p:spPr>
        <p:txBody>
          <a:bodyPr wrap="non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ko-KR" altLang="en-US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일하는 사람의 안전과 건강을 보호하기 위해</a:t>
            </a:r>
            <a:endParaRPr lang="en-US" altLang="ko-KR" sz="2000" b="1" i="0" strike="noStrike" spc="-150" baseline="0" dirty="0">
              <a:solidFill>
                <a:schemeClr val="accent1">
                  <a:lumMod val="75000"/>
                </a:schemeClr>
              </a:solidFill>
              <a:ea typeface="맑은 고딕" pitchFamily="50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기업 스스로 위험요인을 파악하고</a:t>
            </a:r>
            <a:r>
              <a:rPr lang="en-US" altLang="ko-KR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/>
            </a:r>
            <a:br>
              <a:rPr lang="en-US" altLang="ko-KR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</a:br>
            <a:r>
              <a:rPr lang="ko-KR" altLang="en-US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제거</a:t>
            </a:r>
            <a:r>
              <a:rPr lang="en-US" altLang="ko-KR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·</a:t>
            </a:r>
            <a:r>
              <a:rPr lang="ko-KR" altLang="en-US" sz="2000" b="1" i="0" strike="noStrike" spc="-150" baseline="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대체 및 통제방안을 마련하여</a:t>
            </a:r>
            <a:endParaRPr lang="en-US" altLang="ko-KR" sz="2000" b="1" i="0" strike="noStrike" spc="-150" baseline="0" dirty="0">
              <a:solidFill>
                <a:schemeClr val="accent1">
                  <a:lumMod val="75000"/>
                </a:schemeClr>
              </a:solidFill>
              <a:ea typeface="맑은 고딕" pitchFamily="50" charset="-127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이를 이행하고</a:t>
            </a:r>
            <a:r>
              <a:rPr lang="en-US" altLang="ko-KR" sz="2000" b="1" spc="-15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ea typeface="맑은 고딕" pitchFamily="50" charset="-127"/>
              </a:rPr>
              <a:t>지속적으로 개선하는 활동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FE5A3326-EBB8-46BE-97C8-4A42E9027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17" y="2306167"/>
            <a:ext cx="3790190" cy="1579246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586A2D2B-BD8C-41DB-B9D8-16178934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2917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근로자 참여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 참여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369914" y="2276872"/>
            <a:ext cx="100273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대부분의 근로자가 안전보건 관련 활동 전반에 참여하지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파악 등 필요시 현장 작업자를 일부 참여시킴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도급인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수급인 등이 참여할 수 있는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절차가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없음 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파악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개선계획 수립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 제안제도 운영 등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전반에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근로자를 참여시킴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2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2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모든 구성원이 안전보건 관련 활동에 참여하는지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근로자 참여 자체 점검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E5DA3-C069-4595-B738-B60CDEB13329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2_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근로자 참여 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 </a:t>
            </a:r>
            <a:endParaRPr lang="ko-KR" altLang="en-US" sz="1400" dirty="0">
              <a:solidFill>
                <a:schemeClr val="tx2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369914" y="2805538"/>
            <a:ext cx="10027302" cy="3359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담당 외 현장 작업자들이 안전보건활동에 참여할 수 있는 별도의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작업자를 포함한 전 구성원이 안전보건활동에 참여할 수 있는 절차가 있고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절차대로 활동할 충분한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시간을 보장함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작업자를 포함한 전 구성원이 안전보건활동에 참여할 수 있는 절차가 있고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절차대로 활동할 충분한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시간을 보장하며 적극적인 참여자에게 인센티브를 제공하는 등 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구성원의 참여를 독려함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758948"/>
            <a:ext cx="214770" cy="204643"/>
            <a:chOff x="4811367" y="1714547"/>
            <a:chExt cx="633490" cy="603617"/>
          </a:xfrm>
        </p:grpSpPr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975430"/>
            <a:ext cx="214769" cy="204643"/>
            <a:chOff x="4811367" y="2035603"/>
            <a:chExt cx="633486" cy="603617"/>
          </a:xfrm>
        </p:grpSpPr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구성원들이 안전보건활동에 참여할 수 있는 시간을 보장하는 </a:t>
            </a: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등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구성원들의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참여를 위한 </a:t>
            </a: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분위기를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조성하는지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463887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760031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4637178" y="836712"/>
            <a:ext cx="2952328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7C118F9-DB91-463F-91AD-5496AFE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근로자 참여 중대재해처벌법 시행령 규정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00CF5883-B869-4A4F-864C-57610AB5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287688" y="2212148"/>
            <a:ext cx="8208912" cy="378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40000"/>
              </a:lnSpc>
              <a:spcBef>
                <a:spcPts val="2000"/>
              </a:spcBef>
            </a:pP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또는 사업장의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관한 사항에 대해 종사자의 의견을 듣는 절차를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절차에 따라 의견을 들어 재해 예방에 필요하다고 인정하는 경우에는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그에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대한 개선방안을 마련하여 이행하는지를 반기 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점검한 후 필요한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조치를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할 것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24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따른 산업안전보건위원회 및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같은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64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75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따른 안전 및 보건에 관한 협의체에서 사업 또는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사업장의 안전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관하여 논의하거나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심의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의결한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경우에는 해당 종사자의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의견을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들은 것으로 본다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근로자 참여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관련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xmlns="" id="{91DCCD2E-6E08-495D-8479-FBD3B7311460}"/>
              </a:ext>
            </a:extLst>
          </p:cNvPr>
          <p:cNvSpPr/>
          <p:nvPr/>
        </p:nvSpPr>
        <p:spPr>
          <a:xfrm>
            <a:off x="3359696" y="3068960"/>
            <a:ext cx="5952798" cy="890801"/>
          </a:xfrm>
          <a:prstGeom prst="roundRect">
            <a:avLst>
              <a:gd name="adj" fmla="val 13741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3C9E78-20BF-44FA-AE7E-7CEE1C83CAF4}"/>
              </a:ext>
            </a:extLst>
          </p:cNvPr>
          <p:cNvSpPr txBox="1"/>
          <p:nvPr/>
        </p:nvSpPr>
        <p:spPr>
          <a:xfrm>
            <a:off x="4199926" y="3008438"/>
            <a:ext cx="4704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위험요인 파악</a:t>
            </a:r>
            <a:endParaRPr lang="ko-KR" altLang="en-US" sz="54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AC38E938-8CE2-437C-9F2F-139E52C5BD61}"/>
              </a:ext>
            </a:extLst>
          </p:cNvPr>
          <p:cNvSpPr/>
          <p:nvPr/>
        </p:nvSpPr>
        <p:spPr>
          <a:xfrm>
            <a:off x="3191814" y="3068960"/>
            <a:ext cx="792848" cy="890801"/>
          </a:xfrm>
          <a:prstGeom prst="roundRect">
            <a:avLst>
              <a:gd name="adj" fmla="val 13741"/>
            </a:avLst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xmlns="" id="{D0860EDF-FD86-471B-8D18-1968B1A6D05A}"/>
              </a:ext>
            </a:extLst>
          </p:cNvPr>
          <p:cNvSpPr txBox="1">
            <a:spLocks/>
          </p:cNvSpPr>
          <p:nvPr/>
        </p:nvSpPr>
        <p:spPr>
          <a:xfrm>
            <a:off x="3366869" y="3207898"/>
            <a:ext cx="514885" cy="60529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altLang="ko-KR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3</a:t>
            </a:r>
            <a:endParaRPr lang="ko-KR" altLang="en-US" sz="36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  <a:cs typeface="+mj-cs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DD4443DA-5298-4B7A-BA20-A40F57E7B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897BA4-8903-4B4F-9BFE-A693112369C3}"/>
              </a:ext>
            </a:extLst>
          </p:cNvPr>
          <p:cNvSpPr txBox="1"/>
          <p:nvPr/>
        </p:nvSpPr>
        <p:spPr>
          <a:xfrm>
            <a:off x="3131840" y="4149080"/>
            <a:ext cx="6408510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산업재해 예방은 </a:t>
            </a:r>
            <a:r>
              <a:rPr lang="ko-KR" altLang="en-US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위험요인 파악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에서 시작합니다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위험요인과 위험의 </a:t>
            </a:r>
            <a:r>
              <a:rPr lang="ko-KR" altLang="en-US" sz="1600" b="1" i="0" u="none" strike="noStrike" spc="-150" baseline="0" dirty="0" smtClean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정도를 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제대로 알고만 있어도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경각심을 가지고 작업할 수 있습니다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90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7F904DD3-DE70-4BC7-A7EC-AA1280BF4E90}"/>
              </a:ext>
            </a:extLst>
          </p:cNvPr>
          <p:cNvGrpSpPr/>
          <p:nvPr/>
        </p:nvGrpSpPr>
        <p:grpSpPr>
          <a:xfrm>
            <a:off x="6737143" y="2533203"/>
            <a:ext cx="5036479" cy="3272061"/>
            <a:chOff x="5307993" y="2101155"/>
            <a:chExt cx="5036479" cy="327206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300BA34-4333-4FF4-B9AD-28628591F9AF}"/>
                </a:ext>
              </a:extLst>
            </p:cNvPr>
            <p:cNvSpPr txBox="1"/>
            <p:nvPr/>
          </p:nvSpPr>
          <p:spPr>
            <a:xfrm>
              <a:off x="5753989" y="2323544"/>
              <a:ext cx="4590483" cy="790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경영자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관리자는 현장 작업자의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참여를 바탕으로 위험요인 발굴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4D73516-B3CB-4DB9-A00E-BAB1DDF8227B}"/>
                </a:ext>
              </a:extLst>
            </p:cNvPr>
            <p:cNvSpPr txBox="1"/>
            <p:nvPr/>
          </p:nvSpPr>
          <p:spPr>
            <a:xfrm>
              <a:off x="5753990" y="3469882"/>
              <a:ext cx="4104104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 발굴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신고 절차 마련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53B65C7-26A2-442B-B45E-4C32133ABF86}"/>
                </a:ext>
              </a:extLst>
            </p:cNvPr>
            <p:cNvSpPr txBox="1"/>
            <p:nvPr/>
          </p:nvSpPr>
          <p:spPr>
            <a:xfrm>
              <a:off x="5753990" y="4365104"/>
              <a:ext cx="4418382" cy="776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하청업체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파견업체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공급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판매업체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및 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고객도 사업장 내 위험요인을 신고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제보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839082BB-7620-4932-9FD6-570B39FA9681}"/>
                </a:ext>
              </a:extLst>
            </p:cNvPr>
            <p:cNvGrpSpPr/>
            <p:nvPr/>
          </p:nvGrpSpPr>
          <p:grpSpPr>
            <a:xfrm>
              <a:off x="5463269" y="2413245"/>
              <a:ext cx="237402" cy="226207"/>
              <a:chOff x="4811367" y="1575848"/>
              <a:chExt cx="633490" cy="603617"/>
            </a:xfrm>
          </p:grpSpPr>
          <p:sp>
            <p:nvSpPr>
              <p:cNvPr id="29" name="Freeform 74">
                <a:extLst>
                  <a:ext uri="{FF2B5EF4-FFF2-40B4-BE49-F238E27FC236}">
                    <a16:creationId xmlns:a16="http://schemas.microsoft.com/office/drawing/2014/main" xmlns="" id="{9EBF4C8E-C94F-4648-AF1A-A8D8A2ED0DF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xmlns="" id="{2B6A7E24-C24E-4DC8-9477-B32DC1E56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xmlns="" id="{E02D069C-402D-4277-AD08-051A65F1E7DC}"/>
                </a:ext>
              </a:extLst>
            </p:cNvPr>
            <p:cNvGrpSpPr/>
            <p:nvPr/>
          </p:nvGrpSpPr>
          <p:grpSpPr>
            <a:xfrm>
              <a:off x="5307993" y="2101155"/>
              <a:ext cx="4676439" cy="3272061"/>
              <a:chOff x="4924822" y="2132856"/>
              <a:chExt cx="6643786" cy="3272061"/>
            </a:xfrm>
          </p:grpSpPr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xmlns="" id="{3D0B6C42-12A1-4A72-BAD6-8DD595CDD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4822" y="2132856"/>
                <a:ext cx="6643786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xmlns="" id="{A8ED3607-966D-4178-88B0-48FAC4C57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4822" y="3237542"/>
                <a:ext cx="6643786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xmlns="" id="{B3DD5954-F268-4CC4-8FC9-828BD2B082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4822" y="4206298"/>
                <a:ext cx="6643786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xmlns="" id="{012CBD22-6CAB-470A-BE83-8ADF2A0A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4822" y="5404917"/>
                <a:ext cx="6643786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xmlns="" id="{1C3EF911-921B-4581-813D-4E02C9EAA6DB}"/>
                </a:ext>
              </a:extLst>
            </p:cNvPr>
            <p:cNvGrpSpPr/>
            <p:nvPr/>
          </p:nvGrpSpPr>
          <p:grpSpPr>
            <a:xfrm>
              <a:off x="5463269" y="3576577"/>
              <a:ext cx="237402" cy="226207"/>
              <a:chOff x="4811367" y="1575848"/>
              <a:chExt cx="633490" cy="603617"/>
            </a:xfrm>
          </p:grpSpPr>
          <p:sp>
            <p:nvSpPr>
              <p:cNvPr id="44" name="Freeform 74">
                <a:extLst>
                  <a:ext uri="{FF2B5EF4-FFF2-40B4-BE49-F238E27FC236}">
                    <a16:creationId xmlns:a16="http://schemas.microsoft.com/office/drawing/2014/main" xmlns="" id="{AB356E69-D5EA-469E-AB38-5D314A102BA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B25FC7BF-7B4C-4B01-8C3E-6384BE3CC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xmlns="" id="{0883C193-D147-4CC5-9EF6-88BD87A1324D}"/>
                </a:ext>
              </a:extLst>
            </p:cNvPr>
            <p:cNvGrpSpPr/>
            <p:nvPr/>
          </p:nvGrpSpPr>
          <p:grpSpPr>
            <a:xfrm>
              <a:off x="5463269" y="4468134"/>
              <a:ext cx="237402" cy="226207"/>
              <a:chOff x="4811367" y="1575848"/>
              <a:chExt cx="633490" cy="603617"/>
            </a:xfrm>
          </p:grpSpPr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xmlns="" id="{E201D18C-E83A-48D6-B599-19059BA2CFF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8" name="Freeform 33">
                <a:extLst>
                  <a:ext uri="{FF2B5EF4-FFF2-40B4-BE49-F238E27FC236}">
                    <a16:creationId xmlns:a16="http://schemas.microsoft.com/office/drawing/2014/main" xmlns="" id="{CAB0A5A6-F34F-4EC3-8B9F-60BD2E17A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06030E-7D2E-4D95-859D-D19D030503B1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61A1BF-9DD9-4FAF-A470-375CC6FEA5F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xmlns="" id="{8DD10F25-7329-46EA-A9F2-13541F98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위험요인에 대한 정보를 수집하고 정리합니다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08E22CA-8013-4187-9218-92A0B3C35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D224D3A5-EEB1-4A88-B247-B782AE73E921}"/>
              </a:ext>
            </a:extLst>
          </p:cNvPr>
          <p:cNvGrpSpPr/>
          <p:nvPr/>
        </p:nvGrpSpPr>
        <p:grpSpPr>
          <a:xfrm>
            <a:off x="1061040" y="2155716"/>
            <a:ext cx="5502912" cy="3965235"/>
            <a:chOff x="6065695" y="2293187"/>
            <a:chExt cx="5502912" cy="3965235"/>
          </a:xfrm>
        </p:grpSpPr>
        <p:sp>
          <p:nvSpPr>
            <p:cNvPr id="51" name="화살표: 오른쪽 50">
              <a:extLst>
                <a:ext uri="{FF2B5EF4-FFF2-40B4-BE49-F238E27FC236}">
                  <a16:creationId xmlns:a16="http://schemas.microsoft.com/office/drawing/2014/main" xmlns="" id="{0C54C744-DC63-4640-8A0C-7AA191EF31D6}"/>
                </a:ext>
              </a:extLst>
            </p:cNvPr>
            <p:cNvSpPr/>
            <p:nvPr/>
          </p:nvSpPr>
          <p:spPr>
            <a:xfrm rot="5400000" flipV="1">
              <a:off x="7264354" y="4396185"/>
              <a:ext cx="570292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4" name="화살표: 오른쪽 63">
              <a:extLst>
                <a:ext uri="{FF2B5EF4-FFF2-40B4-BE49-F238E27FC236}">
                  <a16:creationId xmlns:a16="http://schemas.microsoft.com/office/drawing/2014/main" xmlns="" id="{6EE5E69B-CA9A-4789-9BB9-CABBFEC4811F}"/>
                </a:ext>
              </a:extLst>
            </p:cNvPr>
            <p:cNvSpPr/>
            <p:nvPr/>
          </p:nvSpPr>
          <p:spPr>
            <a:xfrm rot="5400000" flipV="1">
              <a:off x="9896497" y="4396186"/>
              <a:ext cx="570292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xmlns="" id="{258DBE2D-0ECB-4F69-98BF-B339F2882CDD}"/>
                </a:ext>
              </a:extLst>
            </p:cNvPr>
            <p:cNvSpPr/>
            <p:nvPr/>
          </p:nvSpPr>
          <p:spPr>
            <a:xfrm>
              <a:off x="6132579" y="2293187"/>
              <a:ext cx="2629913" cy="2316662"/>
            </a:xfrm>
            <a:prstGeom prst="roundRect">
              <a:avLst>
                <a:gd name="adj" fmla="val 3512"/>
              </a:avLst>
            </a:prstGeom>
            <a:solidFill>
              <a:schemeClr val="bg1"/>
            </a:solidFill>
            <a:ln w="28575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xmlns="" id="{7FA94304-E862-45EC-86EA-4189C7B4F1F7}"/>
                </a:ext>
              </a:extLst>
            </p:cNvPr>
            <p:cNvSpPr/>
            <p:nvPr/>
          </p:nvSpPr>
          <p:spPr>
            <a:xfrm>
              <a:off x="8866687" y="2293187"/>
              <a:ext cx="2629913" cy="2316662"/>
            </a:xfrm>
            <a:prstGeom prst="roundRect">
              <a:avLst>
                <a:gd name="adj" fmla="val 3512"/>
              </a:avLst>
            </a:prstGeom>
            <a:solidFill>
              <a:schemeClr val="bg1"/>
            </a:solidFill>
            <a:ln w="28575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9" name="화살표: 오른쪽 58">
              <a:extLst>
                <a:ext uri="{FF2B5EF4-FFF2-40B4-BE49-F238E27FC236}">
                  <a16:creationId xmlns:a16="http://schemas.microsoft.com/office/drawing/2014/main" xmlns="" id="{B118D566-2341-4391-A7D3-70258EAB8DA7}"/>
                </a:ext>
              </a:extLst>
            </p:cNvPr>
            <p:cNvSpPr/>
            <p:nvPr/>
          </p:nvSpPr>
          <p:spPr>
            <a:xfrm rot="5400000" flipV="1">
              <a:off x="8565446" y="5214668"/>
              <a:ext cx="570292" cy="508133"/>
            </a:xfrm>
            <a:prstGeom prst="rightArrow">
              <a:avLst>
                <a:gd name="adj1" fmla="val 50000"/>
                <a:gd name="adj2" fmla="val 38373"/>
              </a:avLst>
            </a:prstGeom>
            <a:gradFill>
              <a:gsLst>
                <a:gs pos="0">
                  <a:schemeClr val="bg1"/>
                </a:gs>
                <a:gs pos="78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xmlns="" id="{966588F9-5B19-4C99-90D5-EF99526EBFB2}"/>
                </a:ext>
              </a:extLst>
            </p:cNvPr>
            <p:cNvSpPr/>
            <p:nvPr/>
          </p:nvSpPr>
          <p:spPr>
            <a:xfrm>
              <a:off x="6132578" y="4989626"/>
              <a:ext cx="5436029" cy="444509"/>
            </a:xfrm>
            <a:prstGeom prst="roundRect">
              <a:avLst>
                <a:gd name="adj" fmla="val 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8B77B1F-E906-4163-BB75-8DDF56E380E9}"/>
                </a:ext>
              </a:extLst>
            </p:cNvPr>
            <p:cNvSpPr txBox="1"/>
            <p:nvPr/>
          </p:nvSpPr>
          <p:spPr>
            <a:xfrm>
              <a:off x="8052136" y="5008528"/>
              <a:ext cx="1596912" cy="384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9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 파악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412915F-7A79-4EC7-A6B0-596DAC0F15BB}"/>
                </a:ext>
              </a:extLst>
            </p:cNvPr>
            <p:cNvSpPr txBox="1"/>
            <p:nvPr/>
          </p:nvSpPr>
          <p:spPr>
            <a:xfrm>
              <a:off x="6065695" y="2388654"/>
              <a:ext cx="27117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위험요인 파악 준비 자료</a:t>
              </a:r>
              <a:endParaRPr lang="ko-KR" altLang="en-US" b="1" spc="-1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7101A8-78F2-4700-89A3-C3A25A95580E}"/>
                </a:ext>
              </a:extLst>
            </p:cNvPr>
            <p:cNvSpPr txBox="1"/>
            <p:nvPr/>
          </p:nvSpPr>
          <p:spPr>
            <a:xfrm>
              <a:off x="6226267" y="2824666"/>
              <a:ext cx="2548246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과거의 사고조사보고서</a:t>
              </a: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기계</a:t>
              </a:r>
              <a:r>
                <a:rPr lang="en-US" altLang="ko-KR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장비 등 보유 현황</a:t>
              </a:r>
              <a:endParaRPr lang="en-US" altLang="ko-KR" sz="1500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공정별</a:t>
              </a: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500" b="0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작업절차도</a:t>
              </a: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화학물질 </a:t>
              </a:r>
              <a:r>
                <a:rPr lang="en-US" altLang="ko-KR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MSDS</a:t>
              </a: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안전장비 보유 현황 </a:t>
              </a: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외부 기관의 지도</a:t>
              </a:r>
              <a:r>
                <a:rPr lang="en-US" altLang="ko-KR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점검 결과 </a:t>
              </a:r>
            </a:p>
            <a:p>
              <a:pPr marL="182563" indent="-182563" algn="just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lang="ko-KR" altLang="en-US" sz="1500" b="0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작업환경측정 결과 등</a:t>
              </a: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xmlns="" id="{FCA02E70-AD5F-47E0-B469-E79B7C903403}"/>
                </a:ext>
              </a:extLst>
            </p:cNvPr>
            <p:cNvSpPr/>
            <p:nvPr/>
          </p:nvSpPr>
          <p:spPr>
            <a:xfrm>
              <a:off x="6132578" y="5813913"/>
              <a:ext cx="5436029" cy="444509"/>
            </a:xfrm>
            <a:prstGeom prst="roundRect">
              <a:avLst>
                <a:gd name="adj" fmla="val 2945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0A6B4B43-4469-4E15-9BD4-C5CEA31DC129}"/>
                </a:ext>
              </a:extLst>
            </p:cNvPr>
            <p:cNvSpPr txBox="1"/>
            <p:nvPr/>
          </p:nvSpPr>
          <p:spPr>
            <a:xfrm>
              <a:off x="7907065" y="5832815"/>
              <a:ext cx="1887055" cy="384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lang="ko-KR" altLang="en-US" sz="1900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 유형별 분류</a:t>
              </a: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xmlns="" id="{9D2D618D-6EF0-4186-8898-20EF23A184A5}"/>
                </a:ext>
              </a:extLst>
            </p:cNvPr>
            <p:cNvCxnSpPr>
              <a:cxnSpLocks/>
            </p:cNvCxnSpPr>
            <p:nvPr/>
          </p:nvCxnSpPr>
          <p:spPr>
            <a:xfrm>
              <a:off x="6227706" y="2787024"/>
              <a:ext cx="2450422" cy="0"/>
            </a:xfrm>
            <a:prstGeom prst="line">
              <a:avLst/>
            </a:prstGeom>
            <a:ln w="12700">
              <a:solidFill>
                <a:srgbClr val="3362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BDF5140-EA21-47A8-8C3C-4840EB357021}"/>
                </a:ext>
              </a:extLst>
            </p:cNvPr>
            <p:cNvSpPr txBox="1"/>
            <p:nvPr/>
          </p:nvSpPr>
          <p:spPr>
            <a:xfrm>
              <a:off x="8825257" y="2726808"/>
              <a:ext cx="271174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근로자</a:t>
              </a:r>
              <a: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b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하청업체</a:t>
              </a:r>
              <a: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b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파견업체</a:t>
              </a:r>
              <a: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b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공급</a:t>
              </a:r>
              <a: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판매업체</a:t>
              </a:r>
              <a:r>
                <a:rPr lang="en-US" altLang="ko-KR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500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등의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A8D95ED-9F0E-4792-A7DD-B42CF5CB427A}"/>
                </a:ext>
              </a:extLst>
            </p:cNvPr>
            <p:cNvSpPr txBox="1"/>
            <p:nvPr/>
          </p:nvSpPr>
          <p:spPr>
            <a:xfrm>
              <a:off x="8796399" y="3788892"/>
              <a:ext cx="27117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신고</a:t>
              </a:r>
              <a:r>
                <a:rPr lang="en-US" altLang="ko-KR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b="1" i="0" u="none" strike="noStrike" spc="-150" baseline="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제보</a:t>
              </a:r>
              <a:endParaRPr lang="ko-KR" altLang="en-US" b="1" spc="-15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6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직사각형 69"/>
          <p:cNvSpPr/>
          <p:nvPr/>
        </p:nvSpPr>
        <p:spPr>
          <a:xfrm>
            <a:off x="681824" y="2048762"/>
            <a:ext cx="10828353" cy="270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08E22CA-8013-4187-9218-92A0B3C35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위험요인 수집 시 </a:t>
            </a:r>
            <a:r>
              <a:rPr lang="ko-KR" altLang="en-US" dirty="0" smtClean="0"/>
              <a:t>참고사항</a:t>
            </a:r>
            <a:endParaRPr lang="ko-KR" altLang="en-US" dirty="0"/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2056300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/>
          <p:cNvGrpSpPr/>
          <p:nvPr/>
        </p:nvGrpSpPr>
        <p:grpSpPr>
          <a:xfrm>
            <a:off x="1247665" y="2374837"/>
            <a:ext cx="1256519" cy="1038854"/>
            <a:chOff x="1108814" y="1782200"/>
            <a:chExt cx="1256519" cy="1038854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i="0" u="none" strike="noStrike" spc="-150" baseline="0" dirty="0" smtClean="0">
                  <a:solidFill>
                    <a:srgbClr val="17439C"/>
                  </a:solidFill>
                  <a:latin typeface="맑은 고딕" pitchFamily="50" charset="-127"/>
                  <a:ea typeface="맑은 고딕" pitchFamily="50" charset="-127"/>
                </a:rPr>
                <a:t>위험요인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536A893-4FB5-4B35-B84D-EBEF596CD858}"/>
              </a:ext>
            </a:extLst>
          </p:cNvPr>
          <p:cNvSpPr txBox="1"/>
          <p:nvPr/>
        </p:nvSpPr>
        <p:spPr>
          <a:xfrm>
            <a:off x="3263739" y="4962798"/>
            <a:ext cx="5891796" cy="134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사고조사보고서 등 과거의 재해 보고서</a:t>
            </a: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등 보유 현황 및 설명서</a:t>
            </a: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공정별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작업절차도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화학물질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제조업체가 제공하는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MSDS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536A893-4FB5-4B35-B84D-EBEF596CD858}"/>
              </a:ext>
            </a:extLst>
          </p:cNvPr>
          <p:cNvSpPr txBox="1"/>
          <p:nvPr/>
        </p:nvSpPr>
        <p:spPr>
          <a:xfrm>
            <a:off x="7139311" y="4962798"/>
            <a:ext cx="5052689" cy="134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안전모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마스크 등 안전장비 보유 현황</a:t>
            </a: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외부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전문기관의 지도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 결과</a:t>
            </a: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작업환경측정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결과</a:t>
            </a:r>
          </a:p>
          <a:p>
            <a:pPr marL="182563" marR="2200" indent="-182563">
              <a:spcAft>
                <a:spcPts val="700"/>
              </a:spcAft>
              <a:buClr>
                <a:srgbClr val="335EAB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교육자료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214611" y="4962798"/>
            <a:ext cx="1853392" cy="736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500"/>
              </a:spcBef>
              <a:spcAft>
                <a:spcPts val="2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파악 시 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>
              <a:spcBef>
                <a:spcPts val="500"/>
              </a:spcBef>
              <a:spcAft>
                <a:spcPts val="2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참고 자료</a:t>
            </a:r>
          </a:p>
        </p:txBody>
      </p: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4750112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4" name="그룹 73">
            <a:extLst>
              <a:ext uri="{FF2B5EF4-FFF2-40B4-BE49-F238E27FC236}">
                <a16:creationId xmlns:a16="http://schemas.microsoft.com/office/drawing/2014/main" xmlns="" id="{9DED113C-5508-4DD5-AE27-24E1E6D34EEA}"/>
              </a:ext>
            </a:extLst>
          </p:cNvPr>
          <p:cNvGrpSpPr/>
          <p:nvPr/>
        </p:nvGrpSpPr>
        <p:grpSpPr>
          <a:xfrm>
            <a:off x="946559" y="5016674"/>
            <a:ext cx="237402" cy="226207"/>
            <a:chOff x="4811367" y="1575848"/>
            <a:chExt cx="633490" cy="603617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3DEC6D5E-730C-44E4-A5FA-7C8106187F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xmlns="" id="{043116E8-BF20-4988-804A-6CCA41FE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77" name="직사각형 76"/>
          <p:cNvSpPr/>
          <p:nvPr/>
        </p:nvSpPr>
        <p:spPr>
          <a:xfrm>
            <a:off x="3092904" y="2212786"/>
            <a:ext cx="818767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파악은 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주기적으로 실시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정기파악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사고발생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도입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공정변화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등위험요인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정보 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변경 사유가 발생 시 수시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수시파악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</a:t>
            </a:r>
          </a:p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유형별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위험장소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작업형태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기록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 </a:t>
            </a:r>
          </a:p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파악 시 안전담당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 뿐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아니라 현장의 근로자 참여 </a:t>
            </a:r>
          </a:p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수시로 위험요인이 발굴될 수 있도록 신고절차 운영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06030E-7D2E-4D95-859D-D19D030503B1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31" name="제목 5">
            <a:extLst>
              <a:ext uri="{FF2B5EF4-FFF2-40B4-BE49-F238E27FC236}">
                <a16:creationId xmlns:a16="http://schemas.microsoft.com/office/drawing/2014/main" xmlns="" id="{8DD10F25-7329-46EA-A9F2-13541F986269}"/>
              </a:ext>
            </a:extLst>
          </p:cNvPr>
          <p:cNvSpPr txBox="1">
            <a:spLocks/>
          </p:cNvSpPr>
          <p:nvPr/>
        </p:nvSpPr>
        <p:spPr>
          <a:xfrm>
            <a:off x="1173646" y="903301"/>
            <a:ext cx="11018353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rgbClr val="0D3C77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endParaRPr lang="ko-KR" altLang="en-US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5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594D495E-8F6D-4D5E-AA2F-1185649C0B13}"/>
              </a:ext>
            </a:extLst>
          </p:cNvPr>
          <p:cNvGrpSpPr/>
          <p:nvPr/>
        </p:nvGrpSpPr>
        <p:grpSpPr>
          <a:xfrm>
            <a:off x="5833868" y="2132856"/>
            <a:ext cx="5837228" cy="4047688"/>
            <a:chOff x="5243334" y="2132856"/>
            <a:chExt cx="6427762" cy="4047688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xmlns="" id="{B60DD5AF-77BE-433E-8638-F533160FA31B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2132856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CB9E7AAA-EEC3-4C25-901F-640C14F23D6A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4365104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xmlns="" id="{EF637150-21D4-46F4-942D-832F847BDBCA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6180544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xmlns="" id="{095E9662-5AED-4790-B16C-23075EE25C6A}"/>
              </a:ext>
            </a:extLst>
          </p:cNvPr>
          <p:cNvSpPr/>
          <p:nvPr/>
        </p:nvSpPr>
        <p:spPr>
          <a:xfrm>
            <a:off x="469624" y="1844825"/>
            <a:ext cx="5050312" cy="4536501"/>
          </a:xfrm>
          <a:prstGeom prst="roundRect">
            <a:avLst>
              <a:gd name="adj" fmla="val 67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1DB7C-BA55-411F-BBBE-1FD526C144DA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CE7F20-CB3C-4338-B2EF-57DFBB777AF6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C408712-C4D8-4314-ABB6-40FA5089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산업재해 및 </a:t>
            </a:r>
            <a:r>
              <a:rPr lang="ko-KR" altLang="en-US" dirty="0" err="1"/>
              <a:t>아차사고를</a:t>
            </a:r>
            <a:r>
              <a:rPr lang="ko-KR" altLang="en-US" dirty="0"/>
              <a:t> 조사합니다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4AF7B769-5EDE-4721-823B-0955402A7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8A5596-FE63-48D9-9249-74E4CC0E5871}"/>
              </a:ext>
            </a:extLst>
          </p:cNvPr>
          <p:cNvSpPr txBox="1"/>
          <p:nvPr/>
        </p:nvSpPr>
        <p:spPr>
          <a:xfrm>
            <a:off x="6219945" y="2349335"/>
            <a:ext cx="5659555" cy="79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내에서 발생한 모든 ‘산업재해’와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9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sz="19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현항을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분석하여 위험요인 파악</a:t>
            </a:r>
            <a:endParaRPr lang="en-US" altLang="ko-KR" sz="19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D2DEE3-256F-4F66-A648-D78D7346CE24}"/>
              </a:ext>
            </a:extLst>
          </p:cNvPr>
          <p:cNvSpPr txBox="1"/>
          <p:nvPr/>
        </p:nvSpPr>
        <p:spPr>
          <a:xfrm>
            <a:off x="6240016" y="3228216"/>
            <a:ext cx="4536504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00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공유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채팅방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개설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285750" indent="-1800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우수발굴자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포상제 도입 등 활용 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7993AF-91C4-4DCC-A27B-3F54A64F8BAD}"/>
              </a:ext>
            </a:extLst>
          </p:cNvPr>
          <p:cNvSpPr txBox="1"/>
          <p:nvPr/>
        </p:nvSpPr>
        <p:spPr>
          <a:xfrm>
            <a:off x="6219945" y="4838865"/>
            <a:ext cx="5443531" cy="773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 조사는 안전보건 담당자 및 전문가를 중심으로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작업자 또는 동종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유사 작업자 참여</a:t>
            </a:r>
            <a:endParaRPr lang="en-US" altLang="ko-KR" sz="19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8E379865-ECD1-45D3-8592-FCDBF1425FAF}"/>
              </a:ext>
            </a:extLst>
          </p:cNvPr>
          <p:cNvGrpSpPr/>
          <p:nvPr/>
        </p:nvGrpSpPr>
        <p:grpSpPr>
          <a:xfrm>
            <a:off x="5982464" y="2467473"/>
            <a:ext cx="237402" cy="226207"/>
            <a:chOff x="4811367" y="1575848"/>
            <a:chExt cx="633490" cy="603617"/>
          </a:xfrm>
        </p:grpSpPr>
        <p:sp>
          <p:nvSpPr>
            <p:cNvPr id="29" name="Freeform 74">
              <a:extLst>
                <a:ext uri="{FF2B5EF4-FFF2-40B4-BE49-F238E27FC236}">
                  <a16:creationId xmlns:a16="http://schemas.microsoft.com/office/drawing/2014/main" xmlns="" id="{2C3396BA-3A64-412F-A3C2-2EBA79ECAB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xmlns="" id="{E7724FFB-B8A5-41AA-A859-700199A21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9DED113C-5508-4DD5-AE27-24E1E6D34EEA}"/>
              </a:ext>
            </a:extLst>
          </p:cNvPr>
          <p:cNvGrpSpPr/>
          <p:nvPr/>
        </p:nvGrpSpPr>
        <p:grpSpPr>
          <a:xfrm>
            <a:off x="5982464" y="4951182"/>
            <a:ext cx="237402" cy="226207"/>
            <a:chOff x="4811367" y="1575848"/>
            <a:chExt cx="633490" cy="603617"/>
          </a:xfrm>
        </p:grpSpPr>
        <p:sp>
          <p:nvSpPr>
            <p:cNvPr id="32" name="Freeform 74">
              <a:extLst>
                <a:ext uri="{FF2B5EF4-FFF2-40B4-BE49-F238E27FC236}">
                  <a16:creationId xmlns:a16="http://schemas.microsoft.com/office/drawing/2014/main" xmlns="" id="{3DEC6D5E-730C-44E4-A5FA-7C8106187F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043116E8-BF20-4988-804A-6CCA41FE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xmlns="" id="{A8056E73-91D9-46A0-B422-294258408C93}"/>
              </a:ext>
            </a:extLst>
          </p:cNvPr>
          <p:cNvGrpSpPr/>
          <p:nvPr/>
        </p:nvGrpSpPr>
        <p:grpSpPr>
          <a:xfrm>
            <a:off x="881327" y="2368104"/>
            <a:ext cx="4157413" cy="3724249"/>
            <a:chOff x="881327" y="2398584"/>
            <a:chExt cx="4157413" cy="3724249"/>
          </a:xfrm>
        </p:grpSpPr>
        <p:sp>
          <p:nvSpPr>
            <p:cNvPr id="41" name="AutoShape 3">
              <a:extLst>
                <a:ext uri="{FF2B5EF4-FFF2-40B4-BE49-F238E27FC236}">
                  <a16:creationId xmlns:a16="http://schemas.microsoft.com/office/drawing/2014/main" xmlns="" id="{F70F83E1-727F-42D5-B44A-75C46AD4FC4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9086" y="5140325"/>
              <a:ext cx="881062" cy="96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xmlns="" id="{738BD750-6E2C-482F-9B33-4CAB737084AE}"/>
                </a:ext>
              </a:extLst>
            </p:cNvPr>
            <p:cNvGrpSpPr/>
            <p:nvPr/>
          </p:nvGrpSpPr>
          <p:grpSpPr>
            <a:xfrm>
              <a:off x="2359617" y="5503390"/>
              <a:ext cx="1188742" cy="619443"/>
              <a:chOff x="2898775" y="5780088"/>
              <a:chExt cx="639763" cy="333375"/>
            </a:xfrm>
          </p:grpSpPr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xmlns="" id="{A2650BDA-8C13-43D8-9941-540FFA471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5780088"/>
                <a:ext cx="122237" cy="150813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3 h 40"/>
                  <a:gd name="T4" fmla="*/ 32 w 32"/>
                  <a:gd name="T5" fmla="*/ 18 h 40"/>
                  <a:gd name="T6" fmla="*/ 16 w 32"/>
                  <a:gd name="T7" fmla="*/ 0 h 40"/>
                  <a:gd name="T8" fmla="*/ 0 w 32"/>
                  <a:gd name="T9" fmla="*/ 18 h 40"/>
                  <a:gd name="T10" fmla="*/ 0 w 32"/>
                  <a:gd name="T11" fmla="*/ 23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3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8"/>
                      <a:pt x="25" y="0"/>
                      <a:pt x="16" y="0"/>
                    </a:cubicBezTo>
                    <a:cubicBezTo>
                      <a:pt x="6" y="0"/>
                      <a:pt x="0" y="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3"/>
                      <a:pt x="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xmlns="" id="{5F759A3F-B9C3-4377-B895-D6E5C73D1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813" y="5930900"/>
                <a:ext cx="212725" cy="182563"/>
              </a:xfrm>
              <a:custGeom>
                <a:avLst/>
                <a:gdLst>
                  <a:gd name="T0" fmla="*/ 28 w 56"/>
                  <a:gd name="T1" fmla="*/ 0 h 48"/>
                  <a:gd name="T2" fmla="*/ 0 w 56"/>
                  <a:gd name="T3" fmla="*/ 14 h 48"/>
                  <a:gd name="T4" fmla="*/ 0 w 56"/>
                  <a:gd name="T5" fmla="*/ 34 h 48"/>
                  <a:gd name="T6" fmla="*/ 28 w 56"/>
                  <a:gd name="T7" fmla="*/ 48 h 48"/>
                  <a:gd name="T8" fmla="*/ 56 w 56"/>
                  <a:gd name="T9" fmla="*/ 34 h 48"/>
                  <a:gd name="T10" fmla="*/ 56 w 56"/>
                  <a:gd name="T11" fmla="*/ 14 h 48"/>
                  <a:gd name="T12" fmla="*/ 28 w 56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8">
                    <a:moveTo>
                      <a:pt x="28" y="0"/>
                    </a:moveTo>
                    <a:cubicBezTo>
                      <a:pt x="15" y="0"/>
                      <a:pt x="0" y="9"/>
                      <a:pt x="0" y="1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15" y="48"/>
                      <a:pt x="28" y="48"/>
                    </a:cubicBezTo>
                    <a:cubicBezTo>
                      <a:pt x="40" y="48"/>
                      <a:pt x="56" y="40"/>
                      <a:pt x="56" y="3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lose/>
                  </a:path>
                </a:pathLst>
              </a:custGeom>
              <a:solidFill>
                <a:srgbClr val="A8D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xmlns="" id="{4C6C41F2-4CD0-41AA-A31E-F4E548392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813" y="5930900"/>
                <a:ext cx="212725" cy="138113"/>
              </a:xfrm>
              <a:custGeom>
                <a:avLst/>
                <a:gdLst>
                  <a:gd name="T0" fmla="*/ 56 w 56"/>
                  <a:gd name="T1" fmla="*/ 36 h 36"/>
                  <a:gd name="T2" fmla="*/ 56 w 56"/>
                  <a:gd name="T3" fmla="*/ 14 h 36"/>
                  <a:gd name="T4" fmla="*/ 28 w 56"/>
                  <a:gd name="T5" fmla="*/ 0 h 36"/>
                  <a:gd name="T6" fmla="*/ 0 w 56"/>
                  <a:gd name="T7" fmla="*/ 14 h 36"/>
                  <a:gd name="T8" fmla="*/ 0 w 5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6">
                    <a:moveTo>
                      <a:pt x="56" y="36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ubicBezTo>
                      <a:pt x="15" y="0"/>
                      <a:pt x="0" y="9"/>
                      <a:pt x="0" y="14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xmlns="" id="{3049DEF5-EF32-450B-91BA-C214979DD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538" y="5780088"/>
                <a:ext cx="122237" cy="150813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3 h 40"/>
                  <a:gd name="T4" fmla="*/ 32 w 32"/>
                  <a:gd name="T5" fmla="*/ 18 h 40"/>
                  <a:gd name="T6" fmla="*/ 16 w 32"/>
                  <a:gd name="T7" fmla="*/ 0 h 40"/>
                  <a:gd name="T8" fmla="*/ 0 w 32"/>
                  <a:gd name="T9" fmla="*/ 18 h 40"/>
                  <a:gd name="T10" fmla="*/ 0 w 32"/>
                  <a:gd name="T11" fmla="*/ 23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3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8"/>
                      <a:pt x="25" y="0"/>
                      <a:pt x="16" y="0"/>
                    </a:cubicBezTo>
                    <a:cubicBezTo>
                      <a:pt x="6" y="0"/>
                      <a:pt x="0" y="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3"/>
                      <a:pt x="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xmlns="" id="{8932A5A1-9999-41B3-831D-4BEE04413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500" y="5930900"/>
                <a:ext cx="214312" cy="182563"/>
              </a:xfrm>
              <a:custGeom>
                <a:avLst/>
                <a:gdLst>
                  <a:gd name="T0" fmla="*/ 28 w 56"/>
                  <a:gd name="T1" fmla="*/ 0 h 48"/>
                  <a:gd name="T2" fmla="*/ 0 w 56"/>
                  <a:gd name="T3" fmla="*/ 14 h 48"/>
                  <a:gd name="T4" fmla="*/ 0 w 56"/>
                  <a:gd name="T5" fmla="*/ 34 h 48"/>
                  <a:gd name="T6" fmla="*/ 28 w 56"/>
                  <a:gd name="T7" fmla="*/ 48 h 48"/>
                  <a:gd name="T8" fmla="*/ 56 w 56"/>
                  <a:gd name="T9" fmla="*/ 34 h 48"/>
                  <a:gd name="T10" fmla="*/ 56 w 56"/>
                  <a:gd name="T11" fmla="*/ 14 h 48"/>
                  <a:gd name="T12" fmla="*/ 28 w 56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8">
                    <a:moveTo>
                      <a:pt x="28" y="0"/>
                    </a:moveTo>
                    <a:cubicBezTo>
                      <a:pt x="15" y="0"/>
                      <a:pt x="0" y="9"/>
                      <a:pt x="0" y="1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15" y="48"/>
                      <a:pt x="28" y="48"/>
                    </a:cubicBezTo>
                    <a:cubicBezTo>
                      <a:pt x="40" y="48"/>
                      <a:pt x="56" y="40"/>
                      <a:pt x="56" y="3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lose/>
                  </a:path>
                </a:pathLst>
              </a:custGeom>
              <a:solidFill>
                <a:srgbClr val="A8D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xmlns="" id="{99BD1E10-068A-437E-B669-61D6EEE9C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500" y="5930900"/>
                <a:ext cx="214312" cy="138113"/>
              </a:xfrm>
              <a:custGeom>
                <a:avLst/>
                <a:gdLst>
                  <a:gd name="T0" fmla="*/ 56 w 56"/>
                  <a:gd name="T1" fmla="*/ 36 h 36"/>
                  <a:gd name="T2" fmla="*/ 56 w 56"/>
                  <a:gd name="T3" fmla="*/ 14 h 36"/>
                  <a:gd name="T4" fmla="*/ 28 w 56"/>
                  <a:gd name="T5" fmla="*/ 0 h 36"/>
                  <a:gd name="T6" fmla="*/ 0 w 56"/>
                  <a:gd name="T7" fmla="*/ 14 h 36"/>
                  <a:gd name="T8" fmla="*/ 0 w 5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6">
                    <a:moveTo>
                      <a:pt x="56" y="36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ubicBezTo>
                      <a:pt x="15" y="0"/>
                      <a:pt x="0" y="9"/>
                      <a:pt x="0" y="14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xmlns="" id="{B89A14CD-3291-4407-B42D-40963C350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813" y="5780088"/>
                <a:ext cx="122237" cy="150813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3 h 40"/>
                  <a:gd name="T4" fmla="*/ 32 w 32"/>
                  <a:gd name="T5" fmla="*/ 18 h 40"/>
                  <a:gd name="T6" fmla="*/ 16 w 32"/>
                  <a:gd name="T7" fmla="*/ 0 h 40"/>
                  <a:gd name="T8" fmla="*/ 0 w 32"/>
                  <a:gd name="T9" fmla="*/ 18 h 40"/>
                  <a:gd name="T10" fmla="*/ 0 w 32"/>
                  <a:gd name="T11" fmla="*/ 23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3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8"/>
                      <a:pt x="25" y="0"/>
                      <a:pt x="16" y="0"/>
                    </a:cubicBezTo>
                    <a:cubicBezTo>
                      <a:pt x="6" y="0"/>
                      <a:pt x="0" y="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3"/>
                      <a:pt x="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163" cap="flat">
                <a:solidFill>
                  <a:srgbClr val="2B518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xmlns="" id="{FA631467-C1CB-4162-9A47-36085E2F0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775" y="5930900"/>
                <a:ext cx="212725" cy="182563"/>
              </a:xfrm>
              <a:custGeom>
                <a:avLst/>
                <a:gdLst>
                  <a:gd name="T0" fmla="*/ 28 w 56"/>
                  <a:gd name="T1" fmla="*/ 0 h 48"/>
                  <a:gd name="T2" fmla="*/ 0 w 56"/>
                  <a:gd name="T3" fmla="*/ 14 h 48"/>
                  <a:gd name="T4" fmla="*/ 0 w 56"/>
                  <a:gd name="T5" fmla="*/ 34 h 48"/>
                  <a:gd name="T6" fmla="*/ 28 w 56"/>
                  <a:gd name="T7" fmla="*/ 48 h 48"/>
                  <a:gd name="T8" fmla="*/ 56 w 56"/>
                  <a:gd name="T9" fmla="*/ 34 h 48"/>
                  <a:gd name="T10" fmla="*/ 56 w 56"/>
                  <a:gd name="T11" fmla="*/ 14 h 48"/>
                  <a:gd name="T12" fmla="*/ 28 w 56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8">
                    <a:moveTo>
                      <a:pt x="28" y="0"/>
                    </a:moveTo>
                    <a:cubicBezTo>
                      <a:pt x="15" y="0"/>
                      <a:pt x="0" y="9"/>
                      <a:pt x="0" y="1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15" y="48"/>
                      <a:pt x="28" y="48"/>
                    </a:cubicBezTo>
                    <a:cubicBezTo>
                      <a:pt x="40" y="48"/>
                      <a:pt x="56" y="40"/>
                      <a:pt x="56" y="3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lose/>
                  </a:path>
                </a:pathLst>
              </a:custGeom>
              <a:solidFill>
                <a:srgbClr val="A8D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xmlns="" id="{7B89D33B-613E-4B89-8185-70B4DC373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775" y="5930900"/>
                <a:ext cx="212725" cy="138113"/>
              </a:xfrm>
              <a:custGeom>
                <a:avLst/>
                <a:gdLst>
                  <a:gd name="T0" fmla="*/ 56 w 56"/>
                  <a:gd name="T1" fmla="*/ 36 h 36"/>
                  <a:gd name="T2" fmla="*/ 56 w 56"/>
                  <a:gd name="T3" fmla="*/ 14 h 36"/>
                  <a:gd name="T4" fmla="*/ 28 w 56"/>
                  <a:gd name="T5" fmla="*/ 0 h 36"/>
                  <a:gd name="T6" fmla="*/ 0 w 56"/>
                  <a:gd name="T7" fmla="*/ 14 h 36"/>
                  <a:gd name="T8" fmla="*/ 0 w 5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6">
                    <a:moveTo>
                      <a:pt x="56" y="36"/>
                    </a:move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9"/>
                      <a:pt x="40" y="0"/>
                      <a:pt x="28" y="0"/>
                    </a:cubicBezTo>
                    <a:cubicBezTo>
                      <a:pt x="15" y="0"/>
                      <a:pt x="0" y="9"/>
                      <a:pt x="0" y="14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noFill/>
              <a:ln w="30163" cap="rnd">
                <a:solidFill>
                  <a:srgbClr val="2B518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xmlns="" id="{7EE1D149-E7B8-4B9D-A108-023DEC941FDC}"/>
                </a:ext>
              </a:extLst>
            </p:cNvPr>
            <p:cNvGrpSpPr/>
            <p:nvPr/>
          </p:nvGrpSpPr>
          <p:grpSpPr>
            <a:xfrm>
              <a:off x="881327" y="2398584"/>
              <a:ext cx="4157413" cy="3311022"/>
              <a:chOff x="881327" y="2205070"/>
              <a:chExt cx="4157413" cy="3311022"/>
            </a:xfrm>
          </p:grpSpPr>
          <p:sp>
            <p:nvSpPr>
              <p:cNvPr id="111" name="원호 110">
                <a:extLst>
                  <a:ext uri="{FF2B5EF4-FFF2-40B4-BE49-F238E27FC236}">
                    <a16:creationId xmlns:a16="http://schemas.microsoft.com/office/drawing/2014/main" xmlns="" id="{26BE536C-4E2F-49DE-AD83-86744155CEE4}"/>
                  </a:ext>
                </a:extLst>
              </p:cNvPr>
              <p:cNvSpPr/>
              <p:nvPr/>
            </p:nvSpPr>
            <p:spPr>
              <a:xfrm rot="17100000">
                <a:off x="1681134" y="2656562"/>
                <a:ext cx="2688672" cy="3030388"/>
              </a:xfrm>
              <a:prstGeom prst="arc">
                <a:avLst>
                  <a:gd name="adj1" fmla="val 15278323"/>
                  <a:gd name="adj2" fmla="val 4418327"/>
                </a:avLst>
              </a:prstGeom>
              <a:ln w="60325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2" name="원호 111">
                <a:extLst>
                  <a:ext uri="{FF2B5EF4-FFF2-40B4-BE49-F238E27FC236}">
                    <a16:creationId xmlns:a16="http://schemas.microsoft.com/office/drawing/2014/main" xmlns="" id="{DDDF2D9A-23E2-40F9-BF6D-12BAC81736BA}"/>
                  </a:ext>
                </a:extLst>
              </p:cNvPr>
              <p:cNvSpPr/>
              <p:nvPr/>
            </p:nvSpPr>
            <p:spPr>
              <a:xfrm rot="17100000">
                <a:off x="1849134" y="2893549"/>
                <a:ext cx="2352671" cy="2651683"/>
              </a:xfrm>
              <a:prstGeom prst="arc">
                <a:avLst>
                  <a:gd name="adj1" fmla="val 15278323"/>
                  <a:gd name="adj2" fmla="val 4418327"/>
                </a:avLst>
              </a:prstGeom>
              <a:ln w="34925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xmlns="" id="{AE3C12DE-C581-4888-A636-E4488F08873B}"/>
                  </a:ext>
                </a:extLst>
              </p:cNvPr>
              <p:cNvGrpSpPr/>
              <p:nvPr/>
            </p:nvGrpSpPr>
            <p:grpSpPr>
              <a:xfrm rot="1190863">
                <a:off x="2310346" y="3647264"/>
                <a:ext cx="1405308" cy="1354207"/>
                <a:chOff x="3525838" y="4933950"/>
                <a:chExt cx="960437" cy="925513"/>
              </a:xfrm>
            </p:grpSpPr>
            <p:sp>
              <p:nvSpPr>
                <p:cNvPr id="71" name="AutoShape 31">
                  <a:extLst>
                    <a:ext uri="{FF2B5EF4-FFF2-40B4-BE49-F238E27FC236}">
                      <a16:creationId xmlns:a16="http://schemas.microsoft.com/office/drawing/2014/main" xmlns="" id="{ABA63DAE-BFC8-42A3-BDD5-0C7407B57049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25838" y="4933950"/>
                  <a:ext cx="960437" cy="92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73" name="Freeform 34">
                  <a:extLst>
                    <a:ext uri="{FF2B5EF4-FFF2-40B4-BE49-F238E27FC236}">
                      <a16:creationId xmlns:a16="http://schemas.microsoft.com/office/drawing/2014/main" xmlns="" id="{CA9B35B6-C8F5-4AE2-BC63-3813A708D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550" y="5538788"/>
                  <a:ext cx="309562" cy="309563"/>
                </a:xfrm>
                <a:custGeom>
                  <a:avLst/>
                  <a:gdLst>
                    <a:gd name="T0" fmla="*/ 78 w 81"/>
                    <a:gd name="T1" fmla="*/ 62 h 81"/>
                    <a:gd name="T2" fmla="*/ 16 w 81"/>
                    <a:gd name="T3" fmla="*/ 0 h 81"/>
                    <a:gd name="T4" fmla="*/ 0 w 81"/>
                    <a:gd name="T5" fmla="*/ 16 h 81"/>
                    <a:gd name="T6" fmla="*/ 62 w 81"/>
                    <a:gd name="T7" fmla="*/ 78 h 81"/>
                    <a:gd name="T8" fmla="*/ 73 w 81"/>
                    <a:gd name="T9" fmla="*/ 78 h 81"/>
                    <a:gd name="T10" fmla="*/ 78 w 81"/>
                    <a:gd name="T11" fmla="*/ 73 h 81"/>
                    <a:gd name="T12" fmla="*/ 78 w 81"/>
                    <a:gd name="T13" fmla="*/ 62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81">
                      <a:moveTo>
                        <a:pt x="78" y="6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62" y="78"/>
                        <a:pt x="62" y="78"/>
                        <a:pt x="62" y="78"/>
                      </a:cubicBezTo>
                      <a:cubicBezTo>
                        <a:pt x="65" y="81"/>
                        <a:pt x="70" y="81"/>
                        <a:pt x="73" y="78"/>
                      </a:cubicBezTo>
                      <a:cubicBezTo>
                        <a:pt x="78" y="73"/>
                        <a:pt x="78" y="73"/>
                        <a:pt x="78" y="73"/>
                      </a:cubicBezTo>
                      <a:cubicBezTo>
                        <a:pt x="81" y="70"/>
                        <a:pt x="81" y="65"/>
                        <a:pt x="78" y="62"/>
                      </a:cubicBezTo>
                      <a:close/>
                    </a:path>
                  </a:pathLst>
                </a:custGeom>
                <a:solidFill>
                  <a:srgbClr val="A8D2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xmlns="" id="{B5801B3F-7F70-4388-9AC7-C3349EE0E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550" y="5538788"/>
                  <a:ext cx="309562" cy="309563"/>
                </a:xfrm>
                <a:custGeom>
                  <a:avLst/>
                  <a:gdLst>
                    <a:gd name="T0" fmla="*/ 16 w 81"/>
                    <a:gd name="T1" fmla="*/ 0 h 81"/>
                    <a:gd name="T2" fmla="*/ 78 w 81"/>
                    <a:gd name="T3" fmla="*/ 62 h 81"/>
                    <a:gd name="T4" fmla="*/ 78 w 81"/>
                    <a:gd name="T5" fmla="*/ 73 h 81"/>
                    <a:gd name="T6" fmla="*/ 73 w 81"/>
                    <a:gd name="T7" fmla="*/ 78 h 81"/>
                    <a:gd name="T8" fmla="*/ 62 w 81"/>
                    <a:gd name="T9" fmla="*/ 78 h 81"/>
                    <a:gd name="T10" fmla="*/ 0 w 81"/>
                    <a:gd name="T11" fmla="*/ 1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81">
                      <a:moveTo>
                        <a:pt x="16" y="0"/>
                      </a:moveTo>
                      <a:cubicBezTo>
                        <a:pt x="78" y="62"/>
                        <a:pt x="78" y="62"/>
                        <a:pt x="78" y="62"/>
                      </a:cubicBezTo>
                      <a:cubicBezTo>
                        <a:pt x="81" y="65"/>
                        <a:pt x="81" y="70"/>
                        <a:pt x="78" y="73"/>
                      </a:cubicBezTo>
                      <a:cubicBezTo>
                        <a:pt x="73" y="78"/>
                        <a:pt x="73" y="78"/>
                        <a:pt x="73" y="78"/>
                      </a:cubicBezTo>
                      <a:cubicBezTo>
                        <a:pt x="70" y="81"/>
                        <a:pt x="65" y="81"/>
                        <a:pt x="62" y="78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noFill/>
                <a:ln w="31750" cap="flat">
                  <a:solidFill>
                    <a:srgbClr val="2B518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75" name="Oval 36">
                  <a:extLst>
                    <a:ext uri="{FF2B5EF4-FFF2-40B4-BE49-F238E27FC236}">
                      <a16:creationId xmlns:a16="http://schemas.microsoft.com/office/drawing/2014/main" xmlns="" id="{67A7D0FF-F662-46D9-9ABD-D98535D0C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0925" y="4964113"/>
                  <a:ext cx="700087" cy="701675"/>
                </a:xfrm>
                <a:prstGeom prst="ellipse">
                  <a:avLst/>
                </a:prstGeom>
                <a:solidFill>
                  <a:srgbClr val="FFFFFF"/>
                </a:solidFill>
                <a:ln w="60325" cap="rnd">
                  <a:solidFill>
                    <a:srgbClr val="2B518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xmlns="" id="{474C793B-6CC9-4779-86EA-1A7D13F8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1313" y="4945063"/>
                  <a:ext cx="204787" cy="285750"/>
                </a:xfrm>
                <a:custGeom>
                  <a:avLst/>
                  <a:gdLst>
                    <a:gd name="T0" fmla="*/ 0 w 54"/>
                    <a:gd name="T1" fmla="*/ 0 h 75"/>
                    <a:gd name="T2" fmla="*/ 54 w 54"/>
                    <a:gd name="T3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4" h="75">
                      <a:moveTo>
                        <a:pt x="0" y="0"/>
                      </a:moveTo>
                      <a:cubicBezTo>
                        <a:pt x="27" y="15"/>
                        <a:pt x="48" y="43"/>
                        <a:pt x="54" y="75"/>
                      </a:cubicBezTo>
                    </a:path>
                  </a:pathLst>
                </a:custGeom>
                <a:noFill/>
                <a:ln w="31750" cap="rnd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xmlns="" id="{AB6933B0-B264-415A-AB68-432E8CEEC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6950" y="5456238"/>
                  <a:ext cx="252412" cy="258763"/>
                </a:xfrm>
                <a:custGeom>
                  <a:avLst/>
                  <a:gdLst>
                    <a:gd name="T0" fmla="*/ 66 w 66"/>
                    <a:gd name="T1" fmla="*/ 68 h 68"/>
                    <a:gd name="T2" fmla="*/ 0 w 66"/>
                    <a:gd name="T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66" h="68">
                      <a:moveTo>
                        <a:pt x="66" y="68"/>
                      </a:moveTo>
                      <a:cubicBezTo>
                        <a:pt x="35" y="56"/>
                        <a:pt x="11" y="31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5" name="Line 46">
                  <a:extLst>
                    <a:ext uri="{FF2B5EF4-FFF2-40B4-BE49-F238E27FC236}">
                      <a16:creationId xmlns:a16="http://schemas.microsoft.com/office/drawing/2014/main" xmlns="" id="{809519C3-850D-4914-95EF-BFD81557F3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7213" y="5497513"/>
                  <a:ext cx="0" cy="30163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6" name="Line 47">
                  <a:extLst>
                    <a:ext uri="{FF2B5EF4-FFF2-40B4-BE49-F238E27FC236}">
                      <a16:creationId xmlns:a16="http://schemas.microsoft.com/office/drawing/2014/main" xmlns="" id="{E217C759-7BA2-4D0A-94F0-C42877C77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7213" y="5557838"/>
                  <a:ext cx="0" cy="31750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7" name="Line 48">
                  <a:extLst>
                    <a:ext uri="{FF2B5EF4-FFF2-40B4-BE49-F238E27FC236}">
                      <a16:creationId xmlns:a16="http://schemas.microsoft.com/office/drawing/2014/main" xmlns="" id="{6A0184D3-81FC-417B-9150-1E0CC7CE3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83088" y="5543550"/>
                  <a:ext cx="30162" cy="0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8" name="Line 49">
                  <a:extLst>
                    <a:ext uri="{FF2B5EF4-FFF2-40B4-BE49-F238E27FC236}">
                      <a16:creationId xmlns:a16="http://schemas.microsoft.com/office/drawing/2014/main" xmlns="" id="{4B8EC026-2514-451F-AC2A-AE496BAE3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2763" y="5543550"/>
                  <a:ext cx="30162" cy="0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89" name="Line 50">
                  <a:extLst>
                    <a:ext uri="{FF2B5EF4-FFF2-40B4-BE49-F238E27FC236}">
                      <a16:creationId xmlns:a16="http://schemas.microsoft.com/office/drawing/2014/main" xmlns="" id="{13796455-DB89-479A-9CD5-AEF52523D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43413" y="5314950"/>
                  <a:ext cx="31750" cy="30163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90" name="Line 51">
                  <a:extLst>
                    <a:ext uri="{FF2B5EF4-FFF2-40B4-BE49-F238E27FC236}">
                      <a16:creationId xmlns:a16="http://schemas.microsoft.com/office/drawing/2014/main" xmlns="" id="{F9C7AF52-02DD-4DD9-AF7A-661ED0C60F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67213" y="5391150"/>
                  <a:ext cx="31750" cy="30163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91" name="Line 52">
                  <a:extLst>
                    <a:ext uri="{FF2B5EF4-FFF2-40B4-BE49-F238E27FC236}">
                      <a16:creationId xmlns:a16="http://schemas.microsoft.com/office/drawing/2014/main" xmlns="" id="{99D2FF63-9D33-46B2-8CCA-19B96B12AA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367213" y="5314950"/>
                  <a:ext cx="31750" cy="30163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92" name="Line 53">
                  <a:extLst>
                    <a:ext uri="{FF2B5EF4-FFF2-40B4-BE49-F238E27FC236}">
                      <a16:creationId xmlns:a16="http://schemas.microsoft.com/office/drawing/2014/main" xmlns="" id="{66D4FABA-F0FE-4B62-A4B8-5CEB121552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443413" y="5391150"/>
                  <a:ext cx="31750" cy="30163"/>
                </a:xfrm>
                <a:prstGeom prst="line">
                  <a:avLst/>
                </a:prstGeom>
                <a:noFill/>
                <a:ln w="31750" cap="flat">
                  <a:solidFill>
                    <a:srgbClr val="BDC0C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D3DB116-E2ED-4BF4-9A06-59E41EC1B8A1}"/>
                  </a:ext>
                </a:extLst>
              </p:cNvPr>
              <p:cNvSpPr txBox="1"/>
              <p:nvPr/>
            </p:nvSpPr>
            <p:spPr>
              <a:xfrm>
                <a:off x="2640370" y="3863430"/>
                <a:ext cx="10957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800" b="1" spc="-150" dirty="0">
                    <a:solidFill>
                      <a:srgbClr val="3362BF"/>
                    </a:solidFill>
                    <a:latin typeface="맑은 고딕" pitchFamily="50" charset="-127"/>
                    <a:ea typeface="맑은 고딕" pitchFamily="50" charset="-127"/>
                  </a:rPr>
                  <a:t>사고</a:t>
                </a:r>
                <a:r>
                  <a:rPr lang="en-US" altLang="ko-KR" sz="1800" b="1" spc="-150" dirty="0">
                    <a:solidFill>
                      <a:srgbClr val="3362BF"/>
                    </a:solidFill>
                    <a:latin typeface="맑은 고딕" pitchFamily="50" charset="-127"/>
                    <a:ea typeface="맑은 고딕" pitchFamily="50" charset="-127"/>
                  </a:rPr>
                  <a:t/>
                </a:r>
                <a:br>
                  <a:rPr lang="en-US" altLang="ko-KR" sz="1800" b="1" spc="-150" dirty="0">
                    <a:solidFill>
                      <a:srgbClr val="3362BF"/>
                    </a:solidFill>
                    <a:latin typeface="맑은 고딕" pitchFamily="50" charset="-127"/>
                    <a:ea typeface="맑은 고딕" pitchFamily="50" charset="-127"/>
                  </a:rPr>
                </a:br>
                <a:r>
                  <a:rPr lang="ko-KR" altLang="en-US" sz="1800" b="1" spc="-150" dirty="0">
                    <a:solidFill>
                      <a:srgbClr val="3362BF"/>
                    </a:solidFill>
                    <a:latin typeface="맑은 고딕" pitchFamily="50" charset="-127"/>
                    <a:ea typeface="맑은 고딕" pitchFamily="50" charset="-127"/>
                  </a:rPr>
                  <a:t>조사</a:t>
                </a:r>
                <a:endParaRPr lang="en-US" altLang="ko-KR" sz="1800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xmlns="" id="{B1C0FBCB-379C-4154-AAAF-A57E8E461F33}"/>
                  </a:ext>
                </a:extLst>
              </p:cNvPr>
              <p:cNvGrpSpPr/>
              <p:nvPr/>
            </p:nvGrpSpPr>
            <p:grpSpPr>
              <a:xfrm>
                <a:off x="881327" y="3764190"/>
                <a:ext cx="1243204" cy="1223930"/>
                <a:chOff x="5541816" y="3160401"/>
                <a:chExt cx="1387977" cy="1366459"/>
              </a:xfrm>
            </p:grpSpPr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xmlns="" id="{333F823B-EF8E-4467-A949-C33DAC788E46}"/>
                    </a:ext>
                  </a:extLst>
                </p:cNvPr>
                <p:cNvSpPr/>
                <p:nvPr/>
              </p:nvSpPr>
              <p:spPr>
                <a:xfrm>
                  <a:off x="5541816" y="3160401"/>
                  <a:ext cx="1387977" cy="1366459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3362B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96" name="타원 95">
                  <a:extLst>
                    <a:ext uri="{FF2B5EF4-FFF2-40B4-BE49-F238E27FC236}">
                      <a16:creationId xmlns:a16="http://schemas.microsoft.com/office/drawing/2014/main" xmlns="" id="{94A12B8C-3621-43F6-B7F6-C5CA83D86EF8}"/>
                    </a:ext>
                  </a:extLst>
                </p:cNvPr>
                <p:cNvSpPr/>
                <p:nvPr/>
              </p:nvSpPr>
              <p:spPr>
                <a:xfrm>
                  <a:off x="5612658" y="3220484"/>
                  <a:ext cx="1246292" cy="1246292"/>
                </a:xfrm>
                <a:prstGeom prst="ellipse">
                  <a:avLst/>
                </a:prstGeom>
                <a:solidFill>
                  <a:srgbClr val="3362BF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xmlns="" id="{B0D329A7-9A14-409F-B465-99563E7BCE69}"/>
                    </a:ext>
                  </a:extLst>
                </p:cNvPr>
                <p:cNvSpPr txBox="1"/>
                <p:nvPr/>
              </p:nvSpPr>
              <p:spPr>
                <a:xfrm>
                  <a:off x="5778363" y="3520465"/>
                  <a:ext cx="914882" cy="7215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해당</a:t>
                  </a:r>
                  <a:b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</a:br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작업자</a:t>
                  </a:r>
                </a:p>
              </p:txBody>
            </p:sp>
          </p:grpSp>
          <p:grpSp>
            <p:nvGrpSpPr>
              <p:cNvPr id="99" name="그룹 98">
                <a:extLst>
                  <a:ext uri="{FF2B5EF4-FFF2-40B4-BE49-F238E27FC236}">
                    <a16:creationId xmlns:a16="http://schemas.microsoft.com/office/drawing/2014/main" xmlns="" id="{2DB5C0D0-97FA-4A7A-952D-016B25FA6343}"/>
                  </a:ext>
                </a:extLst>
              </p:cNvPr>
              <p:cNvGrpSpPr/>
              <p:nvPr/>
            </p:nvGrpSpPr>
            <p:grpSpPr>
              <a:xfrm>
                <a:off x="1493537" y="2205070"/>
                <a:ext cx="1243204" cy="1223930"/>
                <a:chOff x="5541816" y="3160401"/>
                <a:chExt cx="1387977" cy="1366459"/>
              </a:xfrm>
            </p:grpSpPr>
            <p:sp>
              <p:nvSpPr>
                <p:cNvPr id="100" name="타원 99">
                  <a:extLst>
                    <a:ext uri="{FF2B5EF4-FFF2-40B4-BE49-F238E27FC236}">
                      <a16:creationId xmlns:a16="http://schemas.microsoft.com/office/drawing/2014/main" xmlns="" id="{76CF98C8-9F5E-4A4F-8CA4-1613EE63515B}"/>
                    </a:ext>
                  </a:extLst>
                </p:cNvPr>
                <p:cNvSpPr/>
                <p:nvPr/>
              </p:nvSpPr>
              <p:spPr>
                <a:xfrm>
                  <a:off x="5541816" y="3160401"/>
                  <a:ext cx="1387977" cy="1366459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3362B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xmlns="" id="{1831A584-3683-4DF8-B4E9-97727BACBD51}"/>
                    </a:ext>
                  </a:extLst>
                </p:cNvPr>
                <p:cNvSpPr/>
                <p:nvPr/>
              </p:nvSpPr>
              <p:spPr>
                <a:xfrm>
                  <a:off x="5612658" y="3220484"/>
                  <a:ext cx="1246292" cy="1246292"/>
                </a:xfrm>
                <a:prstGeom prst="ellipse">
                  <a:avLst/>
                </a:prstGeom>
                <a:solidFill>
                  <a:srgbClr val="3362BF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xmlns="" id="{AB878D8E-CB99-4E53-BC7A-D3B0335B48A2}"/>
                    </a:ext>
                  </a:extLst>
                </p:cNvPr>
                <p:cNvSpPr txBox="1"/>
                <p:nvPr/>
              </p:nvSpPr>
              <p:spPr>
                <a:xfrm>
                  <a:off x="5660246" y="3520465"/>
                  <a:ext cx="1151118" cy="7215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안전보건</a:t>
                  </a:r>
                  <a:b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</a:br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담당자 </a:t>
                  </a:r>
                </a:p>
              </p:txBody>
            </p:sp>
          </p:grpSp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xmlns="" id="{B66A7BDD-A82F-437C-8A19-CD96C240192E}"/>
                  </a:ext>
                </a:extLst>
              </p:cNvPr>
              <p:cNvGrpSpPr/>
              <p:nvPr/>
            </p:nvGrpSpPr>
            <p:grpSpPr>
              <a:xfrm>
                <a:off x="3241111" y="2205070"/>
                <a:ext cx="1243204" cy="1223930"/>
                <a:chOff x="5541816" y="3160401"/>
                <a:chExt cx="1387977" cy="1366459"/>
              </a:xfrm>
            </p:grpSpPr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xmlns="" id="{5118069C-11BB-4591-ACDD-1BAC69E8EF14}"/>
                    </a:ext>
                  </a:extLst>
                </p:cNvPr>
                <p:cNvSpPr/>
                <p:nvPr/>
              </p:nvSpPr>
              <p:spPr>
                <a:xfrm>
                  <a:off x="5541816" y="3160401"/>
                  <a:ext cx="1387977" cy="1366459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3362B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xmlns="" id="{DB54F370-136F-44BE-BC64-F8AAAFCBD200}"/>
                    </a:ext>
                  </a:extLst>
                </p:cNvPr>
                <p:cNvSpPr/>
                <p:nvPr/>
              </p:nvSpPr>
              <p:spPr>
                <a:xfrm>
                  <a:off x="5612658" y="3220484"/>
                  <a:ext cx="1246292" cy="1246292"/>
                </a:xfrm>
                <a:prstGeom prst="ellipse">
                  <a:avLst/>
                </a:prstGeom>
                <a:solidFill>
                  <a:srgbClr val="3362BF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xmlns="" id="{6A65DC10-BD8B-45C2-9C3A-032FABFCDD2D}"/>
                    </a:ext>
                  </a:extLst>
                </p:cNvPr>
                <p:cNvSpPr txBox="1"/>
                <p:nvPr/>
              </p:nvSpPr>
              <p:spPr>
                <a:xfrm>
                  <a:off x="5778363" y="3662394"/>
                  <a:ext cx="914882" cy="41234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전문가</a:t>
                  </a:r>
                </a:p>
              </p:txBody>
            </p:sp>
          </p:grpSp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xmlns="" id="{5F835BB5-B57F-434D-A7D5-6D4FCC0A1EFA}"/>
                  </a:ext>
                </a:extLst>
              </p:cNvPr>
              <p:cNvGrpSpPr/>
              <p:nvPr/>
            </p:nvGrpSpPr>
            <p:grpSpPr>
              <a:xfrm>
                <a:off x="3795536" y="3764190"/>
                <a:ext cx="1243204" cy="1223930"/>
                <a:chOff x="5541816" y="3160401"/>
                <a:chExt cx="1387977" cy="1366459"/>
              </a:xfrm>
            </p:grpSpPr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xmlns="" id="{A084D6EC-3F1D-4B8A-8A55-918ED6FBE9F6}"/>
                    </a:ext>
                  </a:extLst>
                </p:cNvPr>
                <p:cNvSpPr/>
                <p:nvPr/>
              </p:nvSpPr>
              <p:spPr>
                <a:xfrm>
                  <a:off x="5541816" y="3160401"/>
                  <a:ext cx="1387977" cy="1366459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3362B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xmlns="" id="{3DFA923B-B382-4CA0-AACC-48AC233A504F}"/>
                    </a:ext>
                  </a:extLst>
                </p:cNvPr>
                <p:cNvSpPr/>
                <p:nvPr/>
              </p:nvSpPr>
              <p:spPr>
                <a:xfrm>
                  <a:off x="5612658" y="3220484"/>
                  <a:ext cx="1246292" cy="1246292"/>
                </a:xfrm>
                <a:prstGeom prst="ellipse">
                  <a:avLst/>
                </a:prstGeom>
                <a:solidFill>
                  <a:srgbClr val="3362BF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atinLnBrk="0"/>
                  <a:endParaRPr lang="ko-KR" altLang="en-US" sz="1600" kern="0">
                    <a:solidFill>
                      <a:prstClr val="white"/>
                    </a:solidFill>
                    <a:latin typeface="KoPub돋움체 Medium"/>
                    <a:ea typeface="KoPub돋움체 Medium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xmlns="" id="{3047DF18-951D-4E5E-A7F1-517A2B31B2B9}"/>
                    </a:ext>
                  </a:extLst>
                </p:cNvPr>
                <p:cNvSpPr txBox="1"/>
                <p:nvPr/>
              </p:nvSpPr>
              <p:spPr>
                <a:xfrm>
                  <a:off x="5636979" y="3572136"/>
                  <a:ext cx="1197651" cy="7215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동종</a:t>
                  </a:r>
                  <a:r>
                    <a:rPr lang="en-US" altLang="ko-KR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·</a:t>
                  </a:r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유사</a:t>
                  </a:r>
                  <a:b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</a:br>
                  <a:r>
                    <a:rPr lang="ko-KR" altLang="en-US" b="1" spc="-15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작업자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38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1DB7C-BA55-411F-BBBE-1FD526C144DA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4AF7B769-5EDE-4721-823B-0955402A7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681824" y="2048762"/>
            <a:ext cx="10828353" cy="168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2056300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그룹 77"/>
          <p:cNvGrpSpPr/>
          <p:nvPr/>
        </p:nvGrpSpPr>
        <p:grpSpPr>
          <a:xfrm>
            <a:off x="1247665" y="2373846"/>
            <a:ext cx="1256519" cy="1038854"/>
            <a:chOff x="1108814" y="1782200"/>
            <a:chExt cx="1256519" cy="1038854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i="0" u="none" strike="noStrike" baseline="0" dirty="0" smtClean="0">
                  <a:solidFill>
                    <a:srgbClr val="17439C"/>
                  </a:solidFill>
                  <a:latin typeface="+mj-ea"/>
                  <a:ea typeface="+mj-ea"/>
                </a:rPr>
                <a:t>조사 방법</a:t>
              </a:r>
            </a:p>
          </p:txBody>
        </p:sp>
      </p:grp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3737785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" name="그룹 1"/>
          <p:cNvGrpSpPr/>
          <p:nvPr/>
        </p:nvGrpSpPr>
        <p:grpSpPr>
          <a:xfrm>
            <a:off x="700452" y="3861048"/>
            <a:ext cx="3637885" cy="369332"/>
            <a:chOff x="946559" y="3910700"/>
            <a:chExt cx="3637885" cy="369332"/>
          </a:xfrm>
        </p:grpSpPr>
        <p:sp>
          <p:nvSpPr>
            <p:cNvPr id="94" name="직사각형 93"/>
            <p:cNvSpPr/>
            <p:nvPr/>
          </p:nvSpPr>
          <p:spPr>
            <a:xfrm>
              <a:off x="1214611" y="3910700"/>
              <a:ext cx="33698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ts val="500"/>
                </a:spcBef>
                <a:spcAft>
                  <a:spcPts val="200"/>
                </a:spcAft>
              </a:pPr>
              <a:r>
                <a:rPr lang="ko-KR" altLang="en-US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산업재해</a:t>
              </a:r>
              <a:r>
                <a:rPr lang="en-US" altLang="ko-KR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‧</a:t>
              </a:r>
              <a:r>
                <a:rPr lang="ko-KR" altLang="en-US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아차사고조사</a:t>
              </a:r>
              <a:r>
                <a:rPr lang="ko-KR" altLang="en-US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절차 예시</a:t>
              </a:r>
            </a:p>
          </p:txBody>
        </p: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xmlns="" id="{9DED113C-5508-4DD5-AE27-24E1E6D34EEA}"/>
                </a:ext>
              </a:extLst>
            </p:cNvPr>
            <p:cNvGrpSpPr/>
            <p:nvPr/>
          </p:nvGrpSpPr>
          <p:grpSpPr>
            <a:xfrm>
              <a:off x="946559" y="3964576"/>
              <a:ext cx="237402" cy="226207"/>
              <a:chOff x="4811367" y="1575848"/>
              <a:chExt cx="633490" cy="603617"/>
            </a:xfrm>
          </p:grpSpPr>
          <p:sp>
            <p:nvSpPr>
              <p:cNvPr id="117" name="Freeform 74">
                <a:extLst>
                  <a:ext uri="{FF2B5EF4-FFF2-40B4-BE49-F238E27FC236}">
                    <a16:creationId xmlns:a16="http://schemas.microsoft.com/office/drawing/2014/main" xmlns="" id="{3DEC6D5E-730C-44E4-A5FA-7C8106187F1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8" name="Freeform 33">
                <a:extLst>
                  <a:ext uri="{FF2B5EF4-FFF2-40B4-BE49-F238E27FC236}">
                    <a16:creationId xmlns:a16="http://schemas.microsoft.com/office/drawing/2014/main" xmlns="" id="{043116E8-BF20-4988-804A-6CCA41FE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119" name="직사각형 118"/>
          <p:cNvSpPr/>
          <p:nvPr/>
        </p:nvSpPr>
        <p:spPr>
          <a:xfrm>
            <a:off x="3092904" y="2186665"/>
            <a:ext cx="8259680" cy="135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sz="17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7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공유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채팅방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개설’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‘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발굴자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포상제’ 도입 등 발굴 노력</a:t>
            </a:r>
          </a:p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sz="1700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사고조사 시 해당 작업자의 참여 및 동종 유사 위험요인을 포함한 재발방지 대책 </a:t>
            </a:r>
            <a:r>
              <a:rPr lang="ko-KR" altLang="en-US" sz="17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</a:t>
            </a:r>
            <a:endParaRPr lang="ko-KR" altLang="en-US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40000"/>
              </a:lnSpc>
              <a:spcAft>
                <a:spcPts val="800"/>
              </a:spcAft>
            </a:pPr>
            <a:r>
              <a:rPr lang="ko-KR" altLang="en-US" sz="1700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조사결과와 재발방지 대책의 사업주 또는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경영책임자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보고</a:t>
            </a:r>
            <a:endParaRPr lang="ko-KR" altLang="en-US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51223"/>
              </p:ext>
            </p:extLst>
          </p:nvPr>
        </p:nvGraphicFramePr>
        <p:xfrm>
          <a:off x="681600" y="4308888"/>
          <a:ext cx="10828577" cy="21578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52854">
                  <a:extLst>
                    <a:ext uri="{9D8B030D-6E8A-4147-A177-3AD203B41FA5}">
                      <a16:colId xmlns:a16="http://schemas.microsoft.com/office/drawing/2014/main" xmlns="" val="2270188923"/>
                    </a:ext>
                  </a:extLst>
                </a:gridCol>
                <a:gridCol w="1012365">
                  <a:extLst>
                    <a:ext uri="{9D8B030D-6E8A-4147-A177-3AD203B41FA5}">
                      <a16:colId xmlns:a16="http://schemas.microsoft.com/office/drawing/2014/main" xmlns="" val="3445619700"/>
                    </a:ext>
                  </a:extLst>
                </a:gridCol>
                <a:gridCol w="2557093">
                  <a:extLst>
                    <a:ext uri="{9D8B030D-6E8A-4147-A177-3AD203B41FA5}">
                      <a16:colId xmlns:a16="http://schemas.microsoft.com/office/drawing/2014/main" xmlns="" val="4019894169"/>
                    </a:ext>
                  </a:extLst>
                </a:gridCol>
                <a:gridCol w="2133004">
                  <a:extLst>
                    <a:ext uri="{9D8B030D-6E8A-4147-A177-3AD203B41FA5}">
                      <a16:colId xmlns:a16="http://schemas.microsoft.com/office/drawing/2014/main" xmlns="" val="2444428484"/>
                    </a:ext>
                  </a:extLst>
                </a:gridCol>
                <a:gridCol w="2237933">
                  <a:extLst>
                    <a:ext uri="{9D8B030D-6E8A-4147-A177-3AD203B41FA5}">
                      <a16:colId xmlns:a16="http://schemas.microsoft.com/office/drawing/2014/main" xmlns="" val="1045434656"/>
                    </a:ext>
                  </a:extLst>
                </a:gridCol>
                <a:gridCol w="1835328">
                  <a:extLst>
                    <a:ext uri="{9D8B030D-6E8A-4147-A177-3AD203B41FA5}">
                      <a16:colId xmlns:a16="http://schemas.microsoft.com/office/drawing/2014/main" xmlns="" val="2725499029"/>
                    </a:ext>
                  </a:extLst>
                </a:gridCol>
              </a:tblGrid>
              <a:tr h="2965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조사대상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조사시점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조사팀</a:t>
                      </a:r>
                      <a:endParaRPr lang="ko-KR" altLang="en-US" sz="1600" b="1" kern="0" spc="-15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조사보고서 결재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재발방지대책 및 개선결과 결재</a:t>
                      </a:r>
                      <a:endParaRPr lang="ko-KR" altLang="en-US" sz="1600" b="1" kern="0" spc="-15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6255582"/>
                  </a:ext>
                </a:extLst>
              </a:tr>
              <a:tr h="2851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중대재해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즉시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안전부서</a:t>
                      </a:r>
                      <a:r>
                        <a:rPr lang="en-US" altLang="ko-KR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생산부서</a:t>
                      </a:r>
                      <a:r>
                        <a:rPr lang="en-US" altLang="ko-KR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근로자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</a:t>
                      </a:r>
                      <a:endParaRPr lang="ko-KR" altLang="en-US" sz="14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위험성평가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특별점검 실시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361455"/>
                  </a:ext>
                </a:extLst>
              </a:tr>
              <a:tr h="5253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중상해재해</a:t>
                      </a:r>
                      <a:endParaRPr lang="ko-KR" altLang="en-US" sz="14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즉시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안전부서</a:t>
                      </a:r>
                      <a:r>
                        <a:rPr lang="en-US" altLang="ko-KR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생산부서</a:t>
                      </a:r>
                      <a:r>
                        <a:rPr lang="en-US" altLang="ko-KR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근로자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안전보건관리책임자 결재 </a:t>
                      </a: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후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주기적으로 최고경영자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안전보건관리책임자 결재 후 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주기적으로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 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위험성평가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특별점검 실시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7173436"/>
                  </a:ext>
                </a:extLst>
              </a:tr>
              <a:tr h="5253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경미한 재해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내</a:t>
                      </a:r>
                      <a:endParaRPr lang="ko-KR" altLang="en-US" sz="14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근로자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사고부서장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결재 후 주기적으로 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해당부서장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결재 후 주기적으로 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사례집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발간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5111062"/>
                  </a:ext>
                </a:extLst>
              </a:tr>
              <a:tr h="5253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아차사고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서면보고</a:t>
                      </a:r>
                      <a:endParaRPr lang="ko-KR" altLang="en-US" sz="14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해당부서장</a:t>
                      </a:r>
                      <a:r>
                        <a:rPr lang="en-US" altLang="ko-KR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50" b="1" kern="100" spc="-15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근로자</a:t>
                      </a:r>
                      <a:endParaRPr lang="ko-KR" altLang="en-US" sz="14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해당부서장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결재 후 주기적으로 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해당부서장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결재 후 주기적으로 </a:t>
                      </a:r>
                      <a:endParaRPr lang="en-US" altLang="ko-KR" sz="1050" b="1" kern="100" spc="-150" dirty="0" smtClean="0"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최고경영자 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100" spc="-150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사례집</a:t>
                      </a:r>
                      <a:r>
                        <a:rPr lang="ko-KR" altLang="en-US" sz="1050" b="1" kern="100" spc="-150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발간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4897850"/>
                  </a:ext>
                </a:extLst>
              </a:tr>
            </a:tbl>
          </a:graphicData>
        </a:graphic>
      </p:graphicFrame>
      <p:sp>
        <p:nvSpPr>
          <p:cNvPr id="21" name="제목 2">
            <a:extLst>
              <a:ext uri="{FF2B5EF4-FFF2-40B4-BE49-F238E27FC236}">
                <a16:creationId xmlns:a16="http://schemas.microsoft.com/office/drawing/2014/main" xmlns="" id="{7C408712-C4D8-4314-ABB6-40FA5089D242}"/>
              </a:ext>
            </a:extLst>
          </p:cNvPr>
          <p:cNvSpPr txBox="1">
            <a:spLocks/>
          </p:cNvSpPr>
          <p:nvPr/>
        </p:nvSpPr>
        <p:spPr>
          <a:xfrm>
            <a:off x="1173646" y="883003"/>
            <a:ext cx="11018353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rgbClr val="0D3C77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  <a:cs typeface="+mj-cs"/>
              </a:defRPr>
            </a:lvl1pPr>
          </a:lstStyle>
          <a:p>
            <a:r>
              <a:rPr lang="ko-KR" altLang="en-US" dirty="0">
                <a:latin typeface="휴먼둥근헤드라인" pitchFamily="18" charset="-127"/>
                <a:ea typeface="휴먼둥근헤드라인" pitchFamily="18" charset="-127"/>
              </a:rPr>
              <a:t>산업재해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‧</a:t>
            </a:r>
            <a:r>
              <a:rPr lang="ko-KR" altLang="en-US" dirty="0" err="1">
                <a:latin typeface="휴먼둥근헤드라인" pitchFamily="18" charset="-127"/>
                <a:ea typeface="휴먼둥근헤드라인" pitchFamily="18" charset="-127"/>
              </a:rPr>
              <a:t>아차사고</a:t>
            </a:r>
            <a:r>
              <a:rPr lang="ko-KR" altLang="en-US" dirty="0">
                <a:latin typeface="휴먼둥근헤드라인" pitchFamily="18" charset="-127"/>
                <a:ea typeface="휴먼둥근헤드라인" pitchFamily="18" charset="-127"/>
              </a:rPr>
              <a:t> 조사 방법</a:t>
            </a:r>
          </a:p>
        </p:txBody>
      </p:sp>
    </p:spTree>
    <p:extLst>
      <p:ext uri="{BB962C8B-B14F-4D97-AF65-F5344CB8AC3E}">
        <p14:creationId xmlns:p14="http://schemas.microsoft.com/office/powerpoint/2010/main" val="2698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나눔선">
            <a:extLst>
              <a:ext uri="{FF2B5EF4-FFF2-40B4-BE49-F238E27FC236}">
                <a16:creationId xmlns:a16="http://schemas.microsoft.com/office/drawing/2014/main" xmlns="" id="{ABA03BCF-7844-4313-BF39-347675808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256" y="4134220"/>
            <a:ext cx="4752528" cy="1280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602EF44-610B-4A31-86F0-F5AC7B295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774" y="3573016"/>
            <a:ext cx="2778375" cy="266955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15C8B29-6A4B-4379-94C7-BDF3373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752" y="2060848"/>
            <a:ext cx="7848873" cy="4181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9808" y="2276872"/>
            <a:ext cx="927000" cy="63900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711885" y="2214493"/>
            <a:ext cx="6096000" cy="7104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사업주와 경영책임자등의 안전 및 보건 </a:t>
            </a:r>
            <a:r>
              <a:rPr lang="ko-KR" altLang="en-US" b="1" kern="0" spc="-150" dirty="0" err="1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확보의무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079776" y="3202821"/>
            <a:ext cx="7571131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사업주 또는 경영책임자등은 사업주나 법인 또는 기관이 실질적으로 지배ㆍ운영ㆍ관리하는 사업 </a:t>
            </a:r>
            <a: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</a:t>
            </a: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사업장에서 종사자의 안전ㆍ보건상 유해 또는 위험을 방지하기 위하여 그 사업 또는 사업장의 </a:t>
            </a:r>
            <a: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특성 </a:t>
            </a: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규모 등을 고려하여 다음 각 호에 따른 조치를 하여야 한다</a:t>
            </a: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4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1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재해예방에 필요한 인력 및 예산 등 안전보건관리체계의 구축 및 그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2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 발생 시 재발방지 대책의 수립 및 그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3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중앙행정기관ㆍ지방자치단체가 관계 법령에 따라 개선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시정 등을 명한 사항의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4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안전ㆍ보건 관계 법령에 따른 의무이행에 필요한 관리상의 조치</a:t>
            </a:r>
          </a:p>
          <a:p>
            <a:pPr indent="-120650" fontAlgn="base">
              <a:lnSpc>
                <a:spcPct val="140000"/>
              </a:lnSpc>
            </a:pP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제</a:t>
            </a: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호ㆍ제</a:t>
            </a: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호의 조치에 관한 구체적인 사항은 대통령령으로 정한다</a:t>
            </a: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4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223792" y="3068960"/>
            <a:ext cx="7153016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그룹 13"/>
          <p:cNvGrpSpPr/>
          <p:nvPr/>
        </p:nvGrpSpPr>
        <p:grpSpPr>
          <a:xfrm>
            <a:off x="3549432" y="723123"/>
            <a:ext cx="5354880" cy="604781"/>
            <a:chOff x="3549432" y="723123"/>
            <a:chExt cx="5354880" cy="604781"/>
          </a:xfrm>
        </p:grpSpPr>
        <p:sp>
          <p:nvSpPr>
            <p:cNvPr id="17" name="사각형: 둥근 모서리 2">
              <a:extLst>
                <a:ext uri="{FF2B5EF4-FFF2-40B4-BE49-F238E27FC236}">
                  <a16:creationId xmlns:a16="http://schemas.microsoft.com/office/drawing/2014/main" xmlns="" id="{072A507D-7976-452C-9318-6C5BD5AD4786}"/>
                </a:ext>
              </a:extLst>
            </p:cNvPr>
            <p:cNvSpPr/>
            <p:nvPr/>
          </p:nvSpPr>
          <p:spPr>
            <a:xfrm>
              <a:off x="3719736" y="723123"/>
              <a:ext cx="3266648" cy="5760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제목 1">
              <a:extLst>
                <a:ext uri="{FF2B5EF4-FFF2-40B4-BE49-F238E27FC236}">
                  <a16:creationId xmlns:a16="http://schemas.microsoft.com/office/drawing/2014/main" xmlns="" id="{5276C3F0-7858-46A3-B3C9-ACE7E8FE3156}"/>
                </a:ext>
              </a:extLst>
            </p:cNvPr>
            <p:cNvSpPr txBox="1">
              <a:spLocks/>
            </p:cNvSpPr>
            <p:nvPr/>
          </p:nvSpPr>
          <p:spPr>
            <a:xfrm>
              <a:off x="3549432" y="723123"/>
              <a:ext cx="5354880" cy="60478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ko-KR" altLang="en-US" sz="3600" spc="-150" dirty="0" smtClean="0">
                  <a:solidFill>
                    <a:srgbClr val="0D3C77"/>
                  </a:solidFill>
                  <a:latin typeface="휴먼둥근헤드라인" pitchFamily="18" charset="-127"/>
                  <a:ea typeface="휴먼둥근헤드라인" pitchFamily="18" charset="-127"/>
                </a:rPr>
                <a:t>중대재해처벌법</a:t>
              </a:r>
              <a:r>
                <a:rPr lang="ko-KR" altLang="en-US" sz="3600" spc="-150" dirty="0" smtClean="0">
                  <a:solidFill>
                    <a:srgbClr val="0D3C77"/>
                  </a:solidFill>
                  <a:latin typeface="휴먼엑스포" pitchFamily="18" charset="-127"/>
                  <a:ea typeface="휴먼엑스포" pitchFamily="18" charset="-127"/>
                </a:rPr>
                <a:t> 주요내용</a:t>
              </a:r>
              <a:endPara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8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14DD984-7376-4C02-B7BA-500660104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" y="1681893"/>
            <a:ext cx="6600519" cy="4984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F93E77-2E2B-44A1-89A1-9EE159AA5752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FFA6F6-9445-4799-8A29-AB03747C4043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xmlns="" id="{457A1986-10FB-4846-B087-ADA8EAF9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위험기계</a:t>
            </a:r>
            <a:r>
              <a:rPr lang="en-US" altLang="ko-KR"/>
              <a:t>·</a:t>
            </a:r>
            <a:r>
              <a:rPr lang="ko-KR" altLang="en-US"/>
              <a:t>기구</a:t>
            </a:r>
            <a:r>
              <a:rPr lang="en-US" altLang="ko-KR"/>
              <a:t>·</a:t>
            </a:r>
            <a:r>
              <a:rPr lang="ko-KR" altLang="en-US"/>
              <a:t>설비 등을 파악합니다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57565DD7-F6A4-402A-94AA-A7B2C7B42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39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grpSp>
        <p:nvGrpSpPr>
          <p:cNvPr id="3073" name="그룹 3072">
            <a:extLst>
              <a:ext uri="{FF2B5EF4-FFF2-40B4-BE49-F238E27FC236}">
                <a16:creationId xmlns:a16="http://schemas.microsoft.com/office/drawing/2014/main" xmlns="" id="{4F9E412E-5930-41C4-B72B-DF35DA98B37F}"/>
              </a:ext>
            </a:extLst>
          </p:cNvPr>
          <p:cNvGrpSpPr/>
          <p:nvPr/>
        </p:nvGrpSpPr>
        <p:grpSpPr>
          <a:xfrm>
            <a:off x="3739640" y="3657572"/>
            <a:ext cx="952660" cy="2297127"/>
            <a:chOff x="1173646" y="2132856"/>
            <a:chExt cx="1177938" cy="2840335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xmlns="" id="{415042EC-334E-45B4-8ABE-469E6C77A67D}"/>
                </a:ext>
              </a:extLst>
            </p:cNvPr>
            <p:cNvSpPr/>
            <p:nvPr/>
          </p:nvSpPr>
          <p:spPr>
            <a:xfrm>
              <a:off x="1173646" y="2132856"/>
              <a:ext cx="1177938" cy="117793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/>
                  </a:solidFill>
                </a:ln>
                <a:latin typeface="맑은 고딕" pitchFamily="50" charset="-127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xmlns="" id="{A1ED8F77-1DDE-419F-A45B-B29B2B0647FE}"/>
                </a:ext>
              </a:extLst>
            </p:cNvPr>
            <p:cNvCxnSpPr>
              <a:stCxn id="11" idx="4"/>
            </p:cNvCxnSpPr>
            <p:nvPr/>
          </p:nvCxnSpPr>
          <p:spPr>
            <a:xfrm>
              <a:off x="1762615" y="3310794"/>
              <a:ext cx="12905" cy="1558366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72" name="타원 3071">
              <a:extLst>
                <a:ext uri="{FF2B5EF4-FFF2-40B4-BE49-F238E27FC236}">
                  <a16:creationId xmlns:a16="http://schemas.microsoft.com/office/drawing/2014/main" xmlns="" id="{DF8AEDE7-2D0C-4E14-B62A-DDEFDA4CBA66}"/>
                </a:ext>
              </a:extLst>
            </p:cNvPr>
            <p:cNvSpPr/>
            <p:nvPr/>
          </p:nvSpPr>
          <p:spPr>
            <a:xfrm>
              <a:off x="1703512" y="4829175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118" name="Freeform 43">
            <a:extLst>
              <a:ext uri="{FF2B5EF4-FFF2-40B4-BE49-F238E27FC236}">
                <a16:creationId xmlns:a16="http://schemas.microsoft.com/office/drawing/2014/main" xmlns="" id="{4A86BE68-5673-49D5-88B5-1F3CE6180404}"/>
              </a:ext>
            </a:extLst>
          </p:cNvPr>
          <p:cNvSpPr>
            <a:spLocks noEditPoints="1"/>
          </p:cNvSpPr>
          <p:nvPr/>
        </p:nvSpPr>
        <p:spPr bwMode="auto">
          <a:xfrm>
            <a:off x="3923644" y="3803107"/>
            <a:ext cx="562346" cy="541804"/>
          </a:xfrm>
          <a:custGeom>
            <a:avLst/>
            <a:gdLst>
              <a:gd name="T0" fmla="*/ 123 w 232"/>
              <a:gd name="T1" fmla="*/ 96 h 224"/>
              <a:gd name="T2" fmla="*/ 118 w 232"/>
              <a:gd name="T3" fmla="*/ 95 h 224"/>
              <a:gd name="T4" fmla="*/ 37 w 232"/>
              <a:gd name="T5" fmla="*/ 78 h 224"/>
              <a:gd name="T6" fmla="*/ 35 w 232"/>
              <a:gd name="T7" fmla="*/ 146 h 224"/>
              <a:gd name="T8" fmla="*/ 85 w 232"/>
              <a:gd name="T9" fmla="*/ 192 h 224"/>
              <a:gd name="T10" fmla="*/ 98 w 232"/>
              <a:gd name="T11" fmla="*/ 163 h 224"/>
              <a:gd name="T12" fmla="*/ 47 w 232"/>
              <a:gd name="T13" fmla="*/ 181 h 224"/>
              <a:gd name="T14" fmla="*/ 53 w 232"/>
              <a:gd name="T15" fmla="*/ 151 h 224"/>
              <a:gd name="T16" fmla="*/ 159 w 232"/>
              <a:gd name="T17" fmla="*/ 155 h 224"/>
              <a:gd name="T18" fmla="*/ 157 w 232"/>
              <a:gd name="T19" fmla="*/ 201 h 224"/>
              <a:gd name="T20" fmla="*/ 123 w 232"/>
              <a:gd name="T21" fmla="*/ 176 h 224"/>
              <a:gd name="T22" fmla="*/ 117 w 232"/>
              <a:gd name="T23" fmla="*/ 198 h 224"/>
              <a:gd name="T24" fmla="*/ 180 w 232"/>
              <a:gd name="T25" fmla="*/ 169 h 224"/>
              <a:gd name="T26" fmla="*/ 195 w 232"/>
              <a:gd name="T27" fmla="*/ 147 h 224"/>
              <a:gd name="T28" fmla="*/ 195 w 232"/>
              <a:gd name="T29" fmla="*/ 78 h 224"/>
              <a:gd name="T30" fmla="*/ 139 w 232"/>
              <a:gd name="T31" fmla="*/ 58 h 224"/>
              <a:gd name="T32" fmla="*/ 185 w 232"/>
              <a:gd name="T33" fmla="*/ 43 h 224"/>
              <a:gd name="T34" fmla="*/ 199 w 232"/>
              <a:gd name="T35" fmla="*/ 74 h 224"/>
              <a:gd name="T36" fmla="*/ 147 w 232"/>
              <a:gd name="T37" fmla="*/ 32 h 224"/>
              <a:gd name="T38" fmla="*/ 115 w 232"/>
              <a:gd name="T39" fmla="*/ 26 h 224"/>
              <a:gd name="T40" fmla="*/ 52 w 232"/>
              <a:gd name="T41" fmla="*/ 55 h 224"/>
              <a:gd name="T42" fmla="*/ 71 w 232"/>
              <a:gd name="T43" fmla="*/ 60 h 224"/>
              <a:gd name="T44" fmla="*/ 75 w 232"/>
              <a:gd name="T45" fmla="*/ 23 h 224"/>
              <a:gd name="T46" fmla="*/ 113 w 232"/>
              <a:gd name="T47" fmla="*/ 54 h 224"/>
              <a:gd name="T48" fmla="*/ 155 w 232"/>
              <a:gd name="T49" fmla="*/ 137 h 224"/>
              <a:gd name="T50" fmla="*/ 133 w 232"/>
              <a:gd name="T51" fmla="*/ 85 h 224"/>
              <a:gd name="T52" fmla="*/ 105 w 232"/>
              <a:gd name="T53" fmla="*/ 85 h 224"/>
              <a:gd name="T54" fmla="*/ 97 w 232"/>
              <a:gd name="T55" fmla="*/ 93 h 224"/>
              <a:gd name="T56" fmla="*/ 116 w 232"/>
              <a:gd name="T57" fmla="*/ 139 h 224"/>
              <a:gd name="T58" fmla="*/ 155 w 232"/>
              <a:gd name="T59" fmla="*/ 88 h 224"/>
              <a:gd name="T60" fmla="*/ 214 w 232"/>
              <a:gd name="T61" fmla="*/ 112 h 224"/>
              <a:gd name="T62" fmla="*/ 173 w 232"/>
              <a:gd name="T63" fmla="*/ 134 h 224"/>
              <a:gd name="T64" fmla="*/ 155 w 232"/>
              <a:gd name="T65" fmla="*/ 88 h 224"/>
              <a:gd name="T66" fmla="*/ 43 w 232"/>
              <a:gd name="T67" fmla="*/ 129 h 224"/>
              <a:gd name="T68" fmla="*/ 43 w 232"/>
              <a:gd name="T69" fmla="*/ 95 h 224"/>
              <a:gd name="T70" fmla="*/ 44 w 232"/>
              <a:gd name="T71" fmla="*/ 129 h 224"/>
              <a:gd name="T72" fmla="*/ 114 w 232"/>
              <a:gd name="T73" fmla="*/ 94 h 224"/>
              <a:gd name="T74" fmla="*/ 105 w 232"/>
              <a:gd name="T75" fmla="*/ 109 h 224"/>
              <a:gd name="T76" fmla="*/ 99 w 232"/>
              <a:gd name="T77" fmla="*/ 118 h 224"/>
              <a:gd name="T78" fmla="*/ 103 w 232"/>
              <a:gd name="T79" fmla="*/ 111 h 224"/>
              <a:gd name="T80" fmla="*/ 132 w 232"/>
              <a:gd name="T81" fmla="*/ 105 h 224"/>
              <a:gd name="T82" fmla="*/ 132 w 232"/>
              <a:gd name="T83" fmla="*/ 105 h 224"/>
              <a:gd name="T84" fmla="*/ 92 w 232"/>
              <a:gd name="T85" fmla="*/ 112 h 224"/>
              <a:gd name="T86" fmla="*/ 140 w 232"/>
              <a:gd name="T87" fmla="*/ 11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" h="224">
                <a:moveTo>
                  <a:pt x="118" y="95"/>
                </a:moveTo>
                <a:cubicBezTo>
                  <a:pt x="120" y="95"/>
                  <a:pt x="121" y="95"/>
                  <a:pt x="123" y="96"/>
                </a:cubicBezTo>
                <a:cubicBezTo>
                  <a:pt x="122" y="96"/>
                  <a:pt x="120" y="97"/>
                  <a:pt x="119" y="98"/>
                </a:cubicBezTo>
                <a:cubicBezTo>
                  <a:pt x="118" y="95"/>
                  <a:pt x="118" y="95"/>
                  <a:pt x="118" y="95"/>
                </a:cubicBezTo>
                <a:close/>
                <a:moveTo>
                  <a:pt x="97" y="67"/>
                </a:moveTo>
                <a:cubicBezTo>
                  <a:pt x="74" y="68"/>
                  <a:pt x="53" y="72"/>
                  <a:pt x="37" y="78"/>
                </a:cubicBezTo>
                <a:cubicBezTo>
                  <a:pt x="14" y="85"/>
                  <a:pt x="0" y="98"/>
                  <a:pt x="0" y="112"/>
                </a:cubicBezTo>
                <a:cubicBezTo>
                  <a:pt x="0" y="126"/>
                  <a:pt x="13" y="138"/>
                  <a:pt x="35" y="146"/>
                </a:cubicBezTo>
                <a:cubicBezTo>
                  <a:pt x="25" y="167"/>
                  <a:pt x="24" y="185"/>
                  <a:pt x="34" y="194"/>
                </a:cubicBezTo>
                <a:cubicBezTo>
                  <a:pt x="44" y="205"/>
                  <a:pt x="63" y="203"/>
                  <a:pt x="85" y="192"/>
                </a:cubicBezTo>
                <a:cubicBezTo>
                  <a:pt x="98" y="186"/>
                  <a:pt x="113" y="176"/>
                  <a:pt x="128" y="163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1" y="168"/>
                  <a:pt x="83" y="172"/>
                  <a:pt x="77" y="176"/>
                </a:cubicBezTo>
                <a:cubicBezTo>
                  <a:pt x="62" y="183"/>
                  <a:pt x="51" y="185"/>
                  <a:pt x="47" y="181"/>
                </a:cubicBezTo>
                <a:cubicBezTo>
                  <a:pt x="43" y="177"/>
                  <a:pt x="45" y="166"/>
                  <a:pt x="53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6"/>
                  <a:pt x="93" y="158"/>
                  <a:pt x="116" y="158"/>
                </a:cubicBezTo>
                <a:cubicBezTo>
                  <a:pt x="131" y="158"/>
                  <a:pt x="146" y="157"/>
                  <a:pt x="159" y="155"/>
                </a:cubicBezTo>
                <a:cubicBezTo>
                  <a:pt x="160" y="161"/>
                  <a:pt x="161" y="166"/>
                  <a:pt x="162" y="171"/>
                </a:cubicBezTo>
                <a:cubicBezTo>
                  <a:pt x="163" y="187"/>
                  <a:pt x="162" y="198"/>
                  <a:pt x="157" y="201"/>
                </a:cubicBezTo>
                <a:cubicBezTo>
                  <a:pt x="152" y="203"/>
                  <a:pt x="142" y="197"/>
                  <a:pt x="131" y="185"/>
                </a:cubicBezTo>
                <a:cubicBezTo>
                  <a:pt x="128" y="182"/>
                  <a:pt x="125" y="179"/>
                  <a:pt x="123" y="176"/>
                </a:cubicBezTo>
                <a:cubicBezTo>
                  <a:pt x="107" y="186"/>
                  <a:pt x="107" y="186"/>
                  <a:pt x="107" y="186"/>
                </a:cubicBezTo>
                <a:cubicBezTo>
                  <a:pt x="110" y="190"/>
                  <a:pt x="114" y="194"/>
                  <a:pt x="117" y="198"/>
                </a:cubicBezTo>
                <a:cubicBezTo>
                  <a:pt x="134" y="216"/>
                  <a:pt x="151" y="224"/>
                  <a:pt x="165" y="218"/>
                </a:cubicBezTo>
                <a:cubicBezTo>
                  <a:pt x="178" y="212"/>
                  <a:pt x="183" y="194"/>
                  <a:pt x="180" y="169"/>
                </a:cubicBezTo>
                <a:cubicBezTo>
                  <a:pt x="180" y="164"/>
                  <a:pt x="179" y="158"/>
                  <a:pt x="178" y="152"/>
                </a:cubicBezTo>
                <a:cubicBezTo>
                  <a:pt x="184" y="150"/>
                  <a:pt x="189" y="149"/>
                  <a:pt x="195" y="147"/>
                </a:cubicBezTo>
                <a:cubicBezTo>
                  <a:pt x="218" y="139"/>
                  <a:pt x="232" y="127"/>
                  <a:pt x="232" y="112"/>
                </a:cubicBezTo>
                <a:cubicBezTo>
                  <a:pt x="232" y="98"/>
                  <a:pt x="218" y="85"/>
                  <a:pt x="195" y="78"/>
                </a:cubicBezTo>
                <a:cubicBezTo>
                  <a:pt x="181" y="73"/>
                  <a:pt x="164" y="69"/>
                  <a:pt x="145" y="68"/>
                </a:cubicBezTo>
                <a:cubicBezTo>
                  <a:pt x="143" y="64"/>
                  <a:pt x="141" y="61"/>
                  <a:pt x="139" y="58"/>
                </a:cubicBezTo>
                <a:cubicBezTo>
                  <a:pt x="145" y="55"/>
                  <a:pt x="150" y="51"/>
                  <a:pt x="155" y="49"/>
                </a:cubicBezTo>
                <a:cubicBezTo>
                  <a:pt x="170" y="42"/>
                  <a:pt x="181" y="39"/>
                  <a:pt x="185" y="43"/>
                </a:cubicBezTo>
                <a:cubicBezTo>
                  <a:pt x="189" y="47"/>
                  <a:pt x="187" y="56"/>
                  <a:pt x="181" y="69"/>
                </a:cubicBezTo>
                <a:cubicBezTo>
                  <a:pt x="199" y="74"/>
                  <a:pt x="199" y="74"/>
                  <a:pt x="199" y="74"/>
                </a:cubicBezTo>
                <a:cubicBezTo>
                  <a:pt x="207" y="55"/>
                  <a:pt x="207" y="39"/>
                  <a:pt x="198" y="30"/>
                </a:cubicBezTo>
                <a:cubicBezTo>
                  <a:pt x="188" y="20"/>
                  <a:pt x="169" y="21"/>
                  <a:pt x="147" y="32"/>
                </a:cubicBezTo>
                <a:cubicBezTo>
                  <a:pt x="141" y="35"/>
                  <a:pt x="135" y="39"/>
                  <a:pt x="128" y="43"/>
                </a:cubicBezTo>
                <a:cubicBezTo>
                  <a:pt x="124" y="37"/>
                  <a:pt x="119" y="31"/>
                  <a:pt x="115" y="26"/>
                </a:cubicBezTo>
                <a:cubicBezTo>
                  <a:pt x="98" y="8"/>
                  <a:pt x="81" y="0"/>
                  <a:pt x="67" y="7"/>
                </a:cubicBezTo>
                <a:cubicBezTo>
                  <a:pt x="54" y="13"/>
                  <a:pt x="49" y="31"/>
                  <a:pt x="52" y="55"/>
                </a:cubicBezTo>
                <a:cubicBezTo>
                  <a:pt x="52" y="57"/>
                  <a:pt x="52" y="60"/>
                  <a:pt x="52" y="62"/>
                </a:cubicBezTo>
                <a:cubicBezTo>
                  <a:pt x="71" y="60"/>
                  <a:pt x="71" y="60"/>
                  <a:pt x="71" y="60"/>
                </a:cubicBezTo>
                <a:cubicBezTo>
                  <a:pt x="71" y="58"/>
                  <a:pt x="70" y="56"/>
                  <a:pt x="70" y="53"/>
                </a:cubicBezTo>
                <a:cubicBezTo>
                  <a:pt x="69" y="37"/>
                  <a:pt x="70" y="26"/>
                  <a:pt x="75" y="23"/>
                </a:cubicBezTo>
                <a:cubicBezTo>
                  <a:pt x="80" y="21"/>
                  <a:pt x="90" y="27"/>
                  <a:pt x="101" y="39"/>
                </a:cubicBezTo>
                <a:cubicBezTo>
                  <a:pt x="105" y="43"/>
                  <a:pt x="109" y="48"/>
                  <a:pt x="113" y="54"/>
                </a:cubicBezTo>
                <a:cubicBezTo>
                  <a:pt x="108" y="58"/>
                  <a:pt x="103" y="62"/>
                  <a:pt x="97" y="67"/>
                </a:cubicBezTo>
                <a:close/>
                <a:moveTo>
                  <a:pt x="155" y="137"/>
                </a:moveTo>
                <a:cubicBezTo>
                  <a:pt x="151" y="125"/>
                  <a:pt x="146" y="113"/>
                  <a:pt x="141" y="101"/>
                </a:cubicBezTo>
                <a:cubicBezTo>
                  <a:pt x="138" y="96"/>
                  <a:pt x="136" y="90"/>
                  <a:pt x="133" y="85"/>
                </a:cubicBezTo>
                <a:cubicBezTo>
                  <a:pt x="128" y="85"/>
                  <a:pt x="122" y="85"/>
                  <a:pt x="116" y="85"/>
                </a:cubicBezTo>
                <a:cubicBezTo>
                  <a:pt x="112" y="85"/>
                  <a:pt x="108" y="85"/>
                  <a:pt x="105" y="85"/>
                </a:cubicBezTo>
                <a:cubicBezTo>
                  <a:pt x="102" y="88"/>
                  <a:pt x="99" y="90"/>
                  <a:pt x="97" y="93"/>
                </a:cubicBezTo>
                <a:cubicBezTo>
                  <a:pt x="97" y="93"/>
                  <a:pt x="97" y="93"/>
                  <a:pt x="97" y="93"/>
                </a:cubicBezTo>
                <a:cubicBezTo>
                  <a:pt x="83" y="107"/>
                  <a:pt x="71" y="121"/>
                  <a:pt x="63" y="134"/>
                </a:cubicBezTo>
                <a:cubicBezTo>
                  <a:pt x="78" y="137"/>
                  <a:pt x="96" y="139"/>
                  <a:pt x="116" y="139"/>
                </a:cubicBezTo>
                <a:cubicBezTo>
                  <a:pt x="130" y="139"/>
                  <a:pt x="143" y="138"/>
                  <a:pt x="155" y="137"/>
                </a:cubicBezTo>
                <a:close/>
                <a:moveTo>
                  <a:pt x="155" y="88"/>
                </a:moveTo>
                <a:cubicBezTo>
                  <a:pt x="168" y="89"/>
                  <a:pt x="179" y="92"/>
                  <a:pt x="189" y="95"/>
                </a:cubicBezTo>
                <a:cubicBezTo>
                  <a:pt x="204" y="100"/>
                  <a:pt x="214" y="107"/>
                  <a:pt x="214" y="112"/>
                </a:cubicBezTo>
                <a:cubicBezTo>
                  <a:pt x="214" y="118"/>
                  <a:pt x="204" y="124"/>
                  <a:pt x="189" y="129"/>
                </a:cubicBezTo>
                <a:cubicBezTo>
                  <a:pt x="184" y="131"/>
                  <a:pt x="179" y="132"/>
                  <a:pt x="173" y="134"/>
                </a:cubicBezTo>
                <a:cubicBezTo>
                  <a:pt x="169" y="121"/>
                  <a:pt x="164" y="107"/>
                  <a:pt x="158" y="93"/>
                </a:cubicBezTo>
                <a:cubicBezTo>
                  <a:pt x="157" y="91"/>
                  <a:pt x="156" y="89"/>
                  <a:pt x="155" y="88"/>
                </a:cubicBezTo>
                <a:close/>
                <a:moveTo>
                  <a:pt x="44" y="129"/>
                </a:moveTo>
                <a:cubicBezTo>
                  <a:pt x="43" y="129"/>
                  <a:pt x="43" y="129"/>
                  <a:pt x="43" y="129"/>
                </a:cubicBezTo>
                <a:cubicBezTo>
                  <a:pt x="28" y="124"/>
                  <a:pt x="18" y="118"/>
                  <a:pt x="18" y="112"/>
                </a:cubicBezTo>
                <a:cubicBezTo>
                  <a:pt x="18" y="107"/>
                  <a:pt x="28" y="100"/>
                  <a:pt x="43" y="95"/>
                </a:cubicBezTo>
                <a:cubicBezTo>
                  <a:pt x="53" y="92"/>
                  <a:pt x="64" y="89"/>
                  <a:pt x="76" y="88"/>
                </a:cubicBezTo>
                <a:cubicBezTo>
                  <a:pt x="63" y="102"/>
                  <a:pt x="52" y="116"/>
                  <a:pt x="44" y="129"/>
                </a:cubicBezTo>
                <a:close/>
                <a:moveTo>
                  <a:pt x="100" y="105"/>
                </a:moveTo>
                <a:cubicBezTo>
                  <a:pt x="103" y="99"/>
                  <a:pt x="108" y="95"/>
                  <a:pt x="114" y="94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2" y="102"/>
                  <a:pt x="108" y="105"/>
                  <a:pt x="105" y="109"/>
                </a:cubicBezTo>
                <a:cubicBezTo>
                  <a:pt x="100" y="105"/>
                  <a:pt x="100" y="105"/>
                  <a:pt x="100" y="105"/>
                </a:cubicBezTo>
                <a:close/>
                <a:moveTo>
                  <a:pt x="99" y="118"/>
                </a:moveTo>
                <a:cubicBezTo>
                  <a:pt x="99" y="115"/>
                  <a:pt x="99" y="112"/>
                  <a:pt x="99" y="109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2" y="114"/>
                  <a:pt x="101" y="116"/>
                  <a:pt x="99" y="118"/>
                </a:cubicBezTo>
                <a:close/>
                <a:moveTo>
                  <a:pt x="132" y="105"/>
                </a:moveTo>
                <a:cubicBezTo>
                  <a:pt x="136" y="116"/>
                  <a:pt x="130" y="129"/>
                  <a:pt x="117" y="129"/>
                </a:cubicBezTo>
                <a:cubicBezTo>
                  <a:pt x="125" y="123"/>
                  <a:pt x="130" y="114"/>
                  <a:pt x="132" y="105"/>
                </a:cubicBezTo>
                <a:close/>
                <a:moveTo>
                  <a:pt x="116" y="88"/>
                </a:moveTo>
                <a:cubicBezTo>
                  <a:pt x="103" y="88"/>
                  <a:pt x="92" y="99"/>
                  <a:pt x="92" y="112"/>
                </a:cubicBezTo>
                <a:cubicBezTo>
                  <a:pt x="92" y="126"/>
                  <a:pt x="103" y="136"/>
                  <a:pt x="116" y="136"/>
                </a:cubicBezTo>
                <a:cubicBezTo>
                  <a:pt x="129" y="136"/>
                  <a:pt x="140" y="126"/>
                  <a:pt x="140" y="112"/>
                </a:cubicBezTo>
                <a:cubicBezTo>
                  <a:pt x="140" y="99"/>
                  <a:pt x="129" y="88"/>
                  <a:pt x="116" y="8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xmlns="" id="{CDCADC2F-EDF5-4F51-B9C5-875165CBA87F}"/>
              </a:ext>
            </a:extLst>
          </p:cNvPr>
          <p:cNvGrpSpPr/>
          <p:nvPr/>
        </p:nvGrpSpPr>
        <p:grpSpPr>
          <a:xfrm>
            <a:off x="1073011" y="3299920"/>
            <a:ext cx="1025696" cy="2473238"/>
            <a:chOff x="1173646" y="2132856"/>
            <a:chExt cx="1177938" cy="2840335"/>
          </a:xfrm>
        </p:grpSpPr>
        <p:sp>
          <p:nvSpPr>
            <p:cNvPr id="80" name="타원 79">
              <a:extLst>
                <a:ext uri="{FF2B5EF4-FFF2-40B4-BE49-F238E27FC236}">
                  <a16:creationId xmlns:a16="http://schemas.microsoft.com/office/drawing/2014/main" xmlns="" id="{FD312D35-F265-481D-B719-70C46A7CC727}"/>
                </a:ext>
              </a:extLst>
            </p:cNvPr>
            <p:cNvSpPr/>
            <p:nvPr/>
          </p:nvSpPr>
          <p:spPr>
            <a:xfrm>
              <a:off x="1173646" y="2132856"/>
              <a:ext cx="1177938" cy="117793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/>
                  </a:solidFill>
                </a:ln>
                <a:latin typeface="맑은 고딕" pitchFamily="50" charset="-127"/>
              </a:endParaRPr>
            </a:p>
          </p:txBody>
        </p:sp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xmlns="" id="{2FDD1C38-369E-4E87-AF07-4E16D1A3891B}"/>
                </a:ext>
              </a:extLst>
            </p:cNvPr>
            <p:cNvCxnSpPr>
              <a:stCxn id="80" idx="4"/>
            </p:cNvCxnSpPr>
            <p:nvPr/>
          </p:nvCxnSpPr>
          <p:spPr>
            <a:xfrm>
              <a:off x="1762615" y="3310794"/>
              <a:ext cx="12905" cy="1558366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2" name="타원 81">
              <a:extLst>
                <a:ext uri="{FF2B5EF4-FFF2-40B4-BE49-F238E27FC236}">
                  <a16:creationId xmlns:a16="http://schemas.microsoft.com/office/drawing/2014/main" xmlns="" id="{02C40112-2250-42F1-800A-862263C51546}"/>
                </a:ext>
              </a:extLst>
            </p:cNvPr>
            <p:cNvSpPr/>
            <p:nvPr/>
          </p:nvSpPr>
          <p:spPr>
            <a:xfrm>
              <a:off x="1703512" y="4829175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109" name="그룹 3108">
            <a:extLst>
              <a:ext uri="{FF2B5EF4-FFF2-40B4-BE49-F238E27FC236}">
                <a16:creationId xmlns:a16="http://schemas.microsoft.com/office/drawing/2014/main" xmlns="" id="{2AF20F4B-1DC7-44D6-A9E1-D297B62F7F02}"/>
              </a:ext>
            </a:extLst>
          </p:cNvPr>
          <p:cNvGrpSpPr/>
          <p:nvPr/>
        </p:nvGrpSpPr>
        <p:grpSpPr>
          <a:xfrm>
            <a:off x="1290532" y="3476804"/>
            <a:ext cx="690563" cy="738188"/>
            <a:chOff x="-2408574" y="3664083"/>
            <a:chExt cx="690563" cy="738188"/>
          </a:xfrm>
          <a:solidFill>
            <a:srgbClr val="002060"/>
          </a:solidFill>
        </p:grpSpPr>
        <p:sp>
          <p:nvSpPr>
            <p:cNvPr id="3089" name="Rectangle 21">
              <a:extLst>
                <a:ext uri="{FF2B5EF4-FFF2-40B4-BE49-F238E27FC236}">
                  <a16:creationId xmlns:a16="http://schemas.microsoft.com/office/drawing/2014/main" xmlns="" id="{0819097D-7886-422E-9FC8-04BAEFF38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02224" y="3824421"/>
              <a:ext cx="107950" cy="69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90" name="Freeform 22">
              <a:extLst>
                <a:ext uri="{FF2B5EF4-FFF2-40B4-BE49-F238E27FC236}">
                  <a16:creationId xmlns:a16="http://schemas.microsoft.com/office/drawing/2014/main" xmlns="" id="{B06929C7-054F-4D71-9C56-0289A0F0DD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08574" y="3664083"/>
              <a:ext cx="690563" cy="738188"/>
            </a:xfrm>
            <a:custGeom>
              <a:avLst/>
              <a:gdLst>
                <a:gd name="T0" fmla="*/ 664 w 664"/>
                <a:gd name="T1" fmla="*/ 117 h 710"/>
                <a:gd name="T2" fmla="*/ 531 w 664"/>
                <a:gd name="T3" fmla="*/ 99 h 710"/>
                <a:gd name="T4" fmla="*/ 244 w 664"/>
                <a:gd name="T5" fmla="*/ 0 h 710"/>
                <a:gd name="T6" fmla="*/ 185 w 664"/>
                <a:gd name="T7" fmla="*/ 16 h 710"/>
                <a:gd name="T8" fmla="*/ 19 w 664"/>
                <a:gd name="T9" fmla="*/ 99 h 710"/>
                <a:gd name="T10" fmla="*/ 0 w 664"/>
                <a:gd name="T11" fmla="*/ 142 h 710"/>
                <a:gd name="T12" fmla="*/ 156 w 664"/>
                <a:gd name="T13" fmla="*/ 612 h 710"/>
                <a:gd name="T14" fmla="*/ 85 w 664"/>
                <a:gd name="T15" fmla="*/ 710 h 710"/>
                <a:gd name="T16" fmla="*/ 344 w 664"/>
                <a:gd name="T17" fmla="*/ 643 h 710"/>
                <a:gd name="T18" fmla="*/ 273 w 664"/>
                <a:gd name="T19" fmla="*/ 142 h 710"/>
                <a:gd name="T20" fmla="*/ 558 w 664"/>
                <a:gd name="T21" fmla="*/ 316 h 710"/>
                <a:gd name="T22" fmla="*/ 541 w 664"/>
                <a:gd name="T23" fmla="*/ 329 h 710"/>
                <a:gd name="T24" fmla="*/ 584 w 664"/>
                <a:gd name="T25" fmla="*/ 390 h 710"/>
                <a:gd name="T26" fmla="*/ 589 w 664"/>
                <a:gd name="T27" fmla="*/ 407 h 710"/>
                <a:gd name="T28" fmla="*/ 589 w 664"/>
                <a:gd name="T29" fmla="*/ 433 h 710"/>
                <a:gd name="T30" fmla="*/ 568 w 664"/>
                <a:gd name="T31" fmla="*/ 419 h 710"/>
                <a:gd name="T32" fmla="*/ 588 w 664"/>
                <a:gd name="T33" fmla="*/ 441 h 710"/>
                <a:gd name="T34" fmla="*/ 593 w 664"/>
                <a:gd name="T35" fmla="*/ 399 h 710"/>
                <a:gd name="T36" fmla="*/ 597 w 664"/>
                <a:gd name="T37" fmla="*/ 386 h 710"/>
                <a:gd name="T38" fmla="*/ 629 w 664"/>
                <a:gd name="T39" fmla="*/ 316 h 710"/>
                <a:gd name="T40" fmla="*/ 619 w 664"/>
                <a:gd name="T41" fmla="*/ 142 h 710"/>
                <a:gd name="T42" fmla="*/ 243 w 664"/>
                <a:gd name="T43" fmla="*/ 184 h 710"/>
                <a:gd name="T44" fmla="*/ 181 w 664"/>
                <a:gd name="T45" fmla="*/ 152 h 710"/>
                <a:gd name="T46" fmla="*/ 157 w 664"/>
                <a:gd name="T47" fmla="*/ 99 h 710"/>
                <a:gd name="T48" fmla="*/ 185 w 664"/>
                <a:gd name="T49" fmla="*/ 30 h 710"/>
                <a:gd name="T50" fmla="*/ 157 w 664"/>
                <a:gd name="T51" fmla="*/ 74 h 710"/>
                <a:gd name="T52" fmla="*/ 243 w 664"/>
                <a:gd name="T53" fmla="*/ 263 h 710"/>
                <a:gd name="T54" fmla="*/ 181 w 664"/>
                <a:gd name="T55" fmla="*/ 231 h 710"/>
                <a:gd name="T56" fmla="*/ 243 w 664"/>
                <a:gd name="T57" fmla="*/ 347 h 710"/>
                <a:gd name="T58" fmla="*/ 181 w 664"/>
                <a:gd name="T59" fmla="*/ 315 h 710"/>
                <a:gd name="T60" fmla="*/ 243 w 664"/>
                <a:gd name="T61" fmla="*/ 426 h 710"/>
                <a:gd name="T62" fmla="*/ 181 w 664"/>
                <a:gd name="T63" fmla="*/ 395 h 710"/>
                <a:gd name="T64" fmla="*/ 243 w 664"/>
                <a:gd name="T65" fmla="*/ 510 h 710"/>
                <a:gd name="T66" fmla="*/ 181 w 664"/>
                <a:gd name="T67" fmla="*/ 479 h 710"/>
                <a:gd name="T68" fmla="*/ 181 w 664"/>
                <a:gd name="T69" fmla="*/ 610 h 710"/>
                <a:gd name="T70" fmla="*/ 243 w 664"/>
                <a:gd name="T71" fmla="*/ 589 h 710"/>
                <a:gd name="T72" fmla="*/ 181 w 664"/>
                <a:gd name="T73" fmla="*/ 610 h 710"/>
                <a:gd name="T74" fmla="*/ 248 w 664"/>
                <a:gd name="T75" fmla="*/ 610 h 710"/>
                <a:gd name="T76" fmla="*/ 248 w 664"/>
                <a:gd name="T77" fmla="*/ 579 h 710"/>
                <a:gd name="T78" fmla="*/ 248 w 664"/>
                <a:gd name="T79" fmla="*/ 521 h 710"/>
                <a:gd name="T80" fmla="*/ 248 w 664"/>
                <a:gd name="T81" fmla="*/ 499 h 710"/>
                <a:gd name="T82" fmla="*/ 248 w 664"/>
                <a:gd name="T83" fmla="*/ 437 h 710"/>
                <a:gd name="T84" fmla="*/ 248 w 664"/>
                <a:gd name="T85" fmla="*/ 415 h 710"/>
                <a:gd name="T86" fmla="*/ 248 w 664"/>
                <a:gd name="T87" fmla="*/ 358 h 710"/>
                <a:gd name="T88" fmla="*/ 248 w 664"/>
                <a:gd name="T89" fmla="*/ 336 h 710"/>
                <a:gd name="T90" fmla="*/ 248 w 664"/>
                <a:gd name="T91" fmla="*/ 273 h 710"/>
                <a:gd name="T92" fmla="*/ 248 w 664"/>
                <a:gd name="T93" fmla="*/ 252 h 710"/>
                <a:gd name="T94" fmla="*/ 248 w 664"/>
                <a:gd name="T95" fmla="*/ 194 h 710"/>
                <a:gd name="T96" fmla="*/ 248 w 664"/>
                <a:gd name="T97" fmla="*/ 173 h 710"/>
                <a:gd name="T98" fmla="*/ 248 w 664"/>
                <a:gd name="T99" fmla="*/ 142 h 710"/>
                <a:gd name="T100" fmla="*/ 273 w 664"/>
                <a:gd name="T101" fmla="*/ 99 h 710"/>
                <a:gd name="T102" fmla="*/ 244 w 664"/>
                <a:gd name="T103" fmla="*/ 74 h 710"/>
                <a:gd name="T104" fmla="*/ 490 w 664"/>
                <a:gd name="T105" fmla="*/ 99 h 710"/>
                <a:gd name="T106" fmla="*/ 588 w 664"/>
                <a:gd name="T107" fmla="*/ 363 h 710"/>
                <a:gd name="T108" fmla="*/ 588 w 664"/>
                <a:gd name="T109" fmla="*/ 333 h 710"/>
                <a:gd name="T110" fmla="*/ 588 w 664"/>
                <a:gd name="T111" fmla="*/ 363 h 710"/>
                <a:gd name="T112" fmla="*/ 567 w 664"/>
                <a:gd name="T113" fmla="*/ 316 h 710"/>
                <a:gd name="T114" fmla="*/ 610 w 664"/>
                <a:gd name="T115" fmla="*/ 14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4" h="710">
                  <a:moveTo>
                    <a:pt x="664" y="142"/>
                  </a:moveTo>
                  <a:cubicBezTo>
                    <a:pt x="664" y="117"/>
                    <a:pt x="664" y="117"/>
                    <a:pt x="664" y="117"/>
                  </a:cubicBezTo>
                  <a:cubicBezTo>
                    <a:pt x="664" y="107"/>
                    <a:pt x="656" y="99"/>
                    <a:pt x="646" y="99"/>
                  </a:cubicBezTo>
                  <a:cubicBezTo>
                    <a:pt x="531" y="99"/>
                    <a:pt x="531" y="99"/>
                    <a:pt x="531" y="99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8" y="99"/>
                    <a:pt x="0" y="107"/>
                    <a:pt x="0" y="1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56" y="612"/>
                    <a:pt x="156" y="612"/>
                    <a:pt x="156" y="612"/>
                  </a:cubicBezTo>
                  <a:cubicBezTo>
                    <a:pt x="85" y="643"/>
                    <a:pt x="85" y="643"/>
                    <a:pt x="85" y="64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344" y="710"/>
                    <a:pt x="344" y="710"/>
                    <a:pt x="344" y="710"/>
                  </a:cubicBezTo>
                  <a:cubicBezTo>
                    <a:pt x="344" y="643"/>
                    <a:pt x="344" y="643"/>
                    <a:pt x="344" y="643"/>
                  </a:cubicBezTo>
                  <a:cubicBezTo>
                    <a:pt x="273" y="612"/>
                    <a:pt x="273" y="612"/>
                    <a:pt x="273" y="612"/>
                  </a:cubicBezTo>
                  <a:cubicBezTo>
                    <a:pt x="273" y="142"/>
                    <a:pt x="273" y="142"/>
                    <a:pt x="273" y="142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8" y="316"/>
                    <a:pt x="558" y="316"/>
                    <a:pt x="558" y="316"/>
                  </a:cubicBezTo>
                  <a:cubicBezTo>
                    <a:pt x="548" y="316"/>
                    <a:pt x="548" y="316"/>
                    <a:pt x="548" y="316"/>
                  </a:cubicBezTo>
                  <a:cubicBezTo>
                    <a:pt x="539" y="316"/>
                    <a:pt x="536" y="322"/>
                    <a:pt x="541" y="329"/>
                  </a:cubicBezTo>
                  <a:cubicBezTo>
                    <a:pt x="580" y="386"/>
                    <a:pt x="580" y="386"/>
                    <a:pt x="580" y="386"/>
                  </a:cubicBezTo>
                  <a:cubicBezTo>
                    <a:pt x="581" y="388"/>
                    <a:pt x="582" y="390"/>
                    <a:pt x="584" y="390"/>
                  </a:cubicBezTo>
                  <a:cubicBezTo>
                    <a:pt x="584" y="407"/>
                    <a:pt x="584" y="407"/>
                    <a:pt x="584" y="407"/>
                  </a:cubicBezTo>
                  <a:cubicBezTo>
                    <a:pt x="589" y="407"/>
                    <a:pt x="589" y="407"/>
                    <a:pt x="589" y="407"/>
                  </a:cubicBezTo>
                  <a:cubicBezTo>
                    <a:pt x="596" y="407"/>
                    <a:pt x="601" y="413"/>
                    <a:pt x="601" y="420"/>
                  </a:cubicBezTo>
                  <a:cubicBezTo>
                    <a:pt x="601" y="427"/>
                    <a:pt x="596" y="433"/>
                    <a:pt x="589" y="433"/>
                  </a:cubicBezTo>
                  <a:cubicBezTo>
                    <a:pt x="578" y="434"/>
                    <a:pt x="571" y="426"/>
                    <a:pt x="568" y="419"/>
                  </a:cubicBezTo>
                  <a:cubicBezTo>
                    <a:pt x="568" y="419"/>
                    <a:pt x="568" y="419"/>
                    <a:pt x="568" y="419"/>
                  </a:cubicBezTo>
                  <a:cubicBezTo>
                    <a:pt x="567" y="419"/>
                    <a:pt x="567" y="419"/>
                    <a:pt x="567" y="420"/>
                  </a:cubicBezTo>
                  <a:cubicBezTo>
                    <a:pt x="567" y="431"/>
                    <a:pt x="577" y="441"/>
                    <a:pt x="588" y="441"/>
                  </a:cubicBezTo>
                  <a:cubicBezTo>
                    <a:pt x="600" y="441"/>
                    <a:pt x="610" y="431"/>
                    <a:pt x="610" y="420"/>
                  </a:cubicBezTo>
                  <a:cubicBezTo>
                    <a:pt x="610" y="410"/>
                    <a:pt x="602" y="401"/>
                    <a:pt x="593" y="399"/>
                  </a:cubicBezTo>
                  <a:cubicBezTo>
                    <a:pt x="593" y="390"/>
                    <a:pt x="593" y="390"/>
                    <a:pt x="593" y="390"/>
                  </a:cubicBezTo>
                  <a:cubicBezTo>
                    <a:pt x="594" y="389"/>
                    <a:pt x="596" y="388"/>
                    <a:pt x="597" y="386"/>
                  </a:cubicBezTo>
                  <a:cubicBezTo>
                    <a:pt x="635" y="329"/>
                    <a:pt x="635" y="329"/>
                    <a:pt x="635" y="329"/>
                  </a:cubicBezTo>
                  <a:cubicBezTo>
                    <a:pt x="640" y="322"/>
                    <a:pt x="637" y="316"/>
                    <a:pt x="629" y="316"/>
                  </a:cubicBezTo>
                  <a:cubicBezTo>
                    <a:pt x="619" y="316"/>
                    <a:pt x="619" y="316"/>
                    <a:pt x="619" y="316"/>
                  </a:cubicBezTo>
                  <a:cubicBezTo>
                    <a:pt x="619" y="142"/>
                    <a:pt x="619" y="142"/>
                    <a:pt x="619" y="142"/>
                  </a:cubicBezTo>
                  <a:lnTo>
                    <a:pt x="664" y="142"/>
                  </a:lnTo>
                  <a:close/>
                  <a:moveTo>
                    <a:pt x="243" y="184"/>
                  </a:moveTo>
                  <a:cubicBezTo>
                    <a:pt x="181" y="215"/>
                    <a:pt x="181" y="215"/>
                    <a:pt x="181" y="215"/>
                  </a:cubicBezTo>
                  <a:cubicBezTo>
                    <a:pt x="181" y="152"/>
                    <a:pt x="181" y="152"/>
                    <a:pt x="181" y="152"/>
                  </a:cubicBezTo>
                  <a:lnTo>
                    <a:pt x="243" y="184"/>
                  </a:lnTo>
                  <a:close/>
                  <a:moveTo>
                    <a:pt x="157" y="99"/>
                  </a:moveTo>
                  <a:cubicBezTo>
                    <a:pt x="72" y="99"/>
                    <a:pt x="72" y="99"/>
                    <a:pt x="72" y="99"/>
                  </a:cubicBezTo>
                  <a:cubicBezTo>
                    <a:pt x="185" y="30"/>
                    <a:pt x="185" y="30"/>
                    <a:pt x="185" y="30"/>
                  </a:cubicBezTo>
                  <a:cubicBezTo>
                    <a:pt x="185" y="74"/>
                    <a:pt x="185" y="74"/>
                    <a:pt x="185" y="74"/>
                  </a:cubicBezTo>
                  <a:cubicBezTo>
                    <a:pt x="157" y="74"/>
                    <a:pt x="157" y="74"/>
                    <a:pt x="157" y="74"/>
                  </a:cubicBezTo>
                  <a:lnTo>
                    <a:pt x="157" y="99"/>
                  </a:lnTo>
                  <a:close/>
                  <a:moveTo>
                    <a:pt x="243" y="263"/>
                  </a:moveTo>
                  <a:cubicBezTo>
                    <a:pt x="181" y="294"/>
                    <a:pt x="181" y="294"/>
                    <a:pt x="181" y="294"/>
                  </a:cubicBezTo>
                  <a:cubicBezTo>
                    <a:pt x="181" y="231"/>
                    <a:pt x="181" y="231"/>
                    <a:pt x="181" y="231"/>
                  </a:cubicBezTo>
                  <a:lnTo>
                    <a:pt x="243" y="263"/>
                  </a:lnTo>
                  <a:close/>
                  <a:moveTo>
                    <a:pt x="243" y="347"/>
                  </a:moveTo>
                  <a:cubicBezTo>
                    <a:pt x="181" y="378"/>
                    <a:pt x="181" y="378"/>
                    <a:pt x="181" y="378"/>
                  </a:cubicBezTo>
                  <a:cubicBezTo>
                    <a:pt x="181" y="315"/>
                    <a:pt x="181" y="315"/>
                    <a:pt x="181" y="315"/>
                  </a:cubicBezTo>
                  <a:lnTo>
                    <a:pt x="243" y="347"/>
                  </a:lnTo>
                  <a:close/>
                  <a:moveTo>
                    <a:pt x="243" y="426"/>
                  </a:moveTo>
                  <a:cubicBezTo>
                    <a:pt x="181" y="457"/>
                    <a:pt x="181" y="457"/>
                    <a:pt x="181" y="457"/>
                  </a:cubicBezTo>
                  <a:cubicBezTo>
                    <a:pt x="181" y="395"/>
                    <a:pt x="181" y="395"/>
                    <a:pt x="181" y="395"/>
                  </a:cubicBezTo>
                  <a:lnTo>
                    <a:pt x="243" y="426"/>
                  </a:lnTo>
                  <a:close/>
                  <a:moveTo>
                    <a:pt x="243" y="510"/>
                  </a:moveTo>
                  <a:cubicBezTo>
                    <a:pt x="181" y="541"/>
                    <a:pt x="181" y="541"/>
                    <a:pt x="181" y="541"/>
                  </a:cubicBezTo>
                  <a:cubicBezTo>
                    <a:pt x="181" y="479"/>
                    <a:pt x="181" y="479"/>
                    <a:pt x="181" y="479"/>
                  </a:cubicBezTo>
                  <a:lnTo>
                    <a:pt x="243" y="510"/>
                  </a:lnTo>
                  <a:close/>
                  <a:moveTo>
                    <a:pt x="181" y="610"/>
                  </a:moveTo>
                  <a:cubicBezTo>
                    <a:pt x="181" y="558"/>
                    <a:pt x="181" y="558"/>
                    <a:pt x="181" y="558"/>
                  </a:cubicBezTo>
                  <a:cubicBezTo>
                    <a:pt x="243" y="589"/>
                    <a:pt x="243" y="589"/>
                    <a:pt x="243" y="589"/>
                  </a:cubicBezTo>
                  <a:cubicBezTo>
                    <a:pt x="202" y="610"/>
                    <a:pt x="202" y="610"/>
                    <a:pt x="202" y="610"/>
                  </a:cubicBezTo>
                  <a:lnTo>
                    <a:pt x="181" y="610"/>
                  </a:lnTo>
                  <a:close/>
                  <a:moveTo>
                    <a:pt x="248" y="600"/>
                  </a:moveTo>
                  <a:cubicBezTo>
                    <a:pt x="248" y="610"/>
                    <a:pt x="248" y="610"/>
                    <a:pt x="248" y="610"/>
                  </a:cubicBezTo>
                  <a:cubicBezTo>
                    <a:pt x="228" y="610"/>
                    <a:pt x="228" y="610"/>
                    <a:pt x="228" y="610"/>
                  </a:cubicBezTo>
                  <a:moveTo>
                    <a:pt x="248" y="579"/>
                  </a:moveTo>
                  <a:cubicBezTo>
                    <a:pt x="191" y="550"/>
                    <a:pt x="191" y="550"/>
                    <a:pt x="191" y="550"/>
                  </a:cubicBezTo>
                  <a:cubicBezTo>
                    <a:pt x="248" y="521"/>
                    <a:pt x="248" y="521"/>
                    <a:pt x="248" y="521"/>
                  </a:cubicBezTo>
                  <a:lnTo>
                    <a:pt x="248" y="579"/>
                  </a:lnTo>
                  <a:close/>
                  <a:moveTo>
                    <a:pt x="248" y="499"/>
                  </a:moveTo>
                  <a:cubicBezTo>
                    <a:pt x="187" y="468"/>
                    <a:pt x="187" y="468"/>
                    <a:pt x="187" y="468"/>
                  </a:cubicBezTo>
                  <a:cubicBezTo>
                    <a:pt x="248" y="437"/>
                    <a:pt x="248" y="437"/>
                    <a:pt x="248" y="437"/>
                  </a:cubicBezTo>
                  <a:lnTo>
                    <a:pt x="248" y="499"/>
                  </a:lnTo>
                  <a:close/>
                  <a:moveTo>
                    <a:pt x="248" y="415"/>
                  </a:moveTo>
                  <a:cubicBezTo>
                    <a:pt x="191" y="386"/>
                    <a:pt x="191" y="386"/>
                    <a:pt x="191" y="386"/>
                  </a:cubicBezTo>
                  <a:cubicBezTo>
                    <a:pt x="248" y="358"/>
                    <a:pt x="248" y="358"/>
                    <a:pt x="248" y="358"/>
                  </a:cubicBezTo>
                  <a:lnTo>
                    <a:pt x="248" y="415"/>
                  </a:lnTo>
                  <a:close/>
                  <a:moveTo>
                    <a:pt x="248" y="336"/>
                  </a:moveTo>
                  <a:cubicBezTo>
                    <a:pt x="187" y="305"/>
                    <a:pt x="187" y="305"/>
                    <a:pt x="187" y="305"/>
                  </a:cubicBezTo>
                  <a:cubicBezTo>
                    <a:pt x="248" y="273"/>
                    <a:pt x="248" y="273"/>
                    <a:pt x="248" y="273"/>
                  </a:cubicBezTo>
                  <a:lnTo>
                    <a:pt x="248" y="336"/>
                  </a:lnTo>
                  <a:close/>
                  <a:moveTo>
                    <a:pt x="248" y="252"/>
                  </a:moveTo>
                  <a:cubicBezTo>
                    <a:pt x="191" y="223"/>
                    <a:pt x="191" y="223"/>
                    <a:pt x="191" y="223"/>
                  </a:cubicBezTo>
                  <a:cubicBezTo>
                    <a:pt x="248" y="194"/>
                    <a:pt x="248" y="194"/>
                    <a:pt x="248" y="194"/>
                  </a:cubicBezTo>
                  <a:lnTo>
                    <a:pt x="248" y="252"/>
                  </a:lnTo>
                  <a:close/>
                  <a:moveTo>
                    <a:pt x="248" y="173"/>
                  </a:moveTo>
                  <a:cubicBezTo>
                    <a:pt x="187" y="142"/>
                    <a:pt x="187" y="142"/>
                    <a:pt x="187" y="142"/>
                  </a:cubicBezTo>
                  <a:cubicBezTo>
                    <a:pt x="248" y="142"/>
                    <a:pt x="248" y="142"/>
                    <a:pt x="248" y="142"/>
                  </a:cubicBezTo>
                  <a:lnTo>
                    <a:pt x="248" y="173"/>
                  </a:lnTo>
                  <a:close/>
                  <a:moveTo>
                    <a:pt x="273" y="99"/>
                  </a:moveTo>
                  <a:cubicBezTo>
                    <a:pt x="273" y="74"/>
                    <a:pt x="273" y="74"/>
                    <a:pt x="273" y="74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490" y="99"/>
                    <a:pt x="490" y="99"/>
                    <a:pt x="490" y="99"/>
                  </a:cubicBezTo>
                  <a:lnTo>
                    <a:pt x="273" y="99"/>
                  </a:lnTo>
                  <a:close/>
                  <a:moveTo>
                    <a:pt x="588" y="363"/>
                  </a:moveTo>
                  <a:cubicBezTo>
                    <a:pt x="580" y="363"/>
                    <a:pt x="573" y="356"/>
                    <a:pt x="573" y="348"/>
                  </a:cubicBezTo>
                  <a:cubicBezTo>
                    <a:pt x="573" y="339"/>
                    <a:pt x="580" y="333"/>
                    <a:pt x="588" y="333"/>
                  </a:cubicBezTo>
                  <a:cubicBezTo>
                    <a:pt x="597" y="333"/>
                    <a:pt x="604" y="339"/>
                    <a:pt x="604" y="348"/>
                  </a:cubicBezTo>
                  <a:cubicBezTo>
                    <a:pt x="604" y="356"/>
                    <a:pt x="597" y="363"/>
                    <a:pt x="588" y="363"/>
                  </a:cubicBezTo>
                  <a:close/>
                  <a:moveTo>
                    <a:pt x="610" y="316"/>
                  </a:moveTo>
                  <a:cubicBezTo>
                    <a:pt x="567" y="316"/>
                    <a:pt x="567" y="316"/>
                    <a:pt x="567" y="316"/>
                  </a:cubicBezTo>
                  <a:cubicBezTo>
                    <a:pt x="567" y="142"/>
                    <a:pt x="567" y="142"/>
                    <a:pt x="567" y="142"/>
                  </a:cubicBezTo>
                  <a:cubicBezTo>
                    <a:pt x="610" y="142"/>
                    <a:pt x="610" y="142"/>
                    <a:pt x="610" y="142"/>
                  </a:cubicBezTo>
                  <a:lnTo>
                    <a:pt x="610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91" name="Freeform 23">
              <a:extLst>
                <a:ext uri="{FF2B5EF4-FFF2-40B4-BE49-F238E27FC236}">
                  <a16:creationId xmlns:a16="http://schemas.microsoft.com/office/drawing/2014/main" xmlns="" id="{C8DAA134-508A-4357-A129-FA9F09E2B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114887" y="3821246"/>
              <a:ext cx="88900" cy="90488"/>
            </a:xfrm>
            <a:custGeom>
              <a:avLst/>
              <a:gdLst>
                <a:gd name="T0" fmla="*/ 0 w 56"/>
                <a:gd name="T1" fmla="*/ 0 h 57"/>
                <a:gd name="T2" fmla="*/ 0 w 56"/>
                <a:gd name="T3" fmla="*/ 57 h 57"/>
                <a:gd name="T4" fmla="*/ 56 w 56"/>
                <a:gd name="T5" fmla="*/ 57 h 57"/>
                <a:gd name="T6" fmla="*/ 56 w 56"/>
                <a:gd name="T7" fmla="*/ 19 h 57"/>
                <a:gd name="T8" fmla="*/ 38 w 56"/>
                <a:gd name="T9" fmla="*/ 0 h 57"/>
                <a:gd name="T10" fmla="*/ 0 w 56"/>
                <a:gd name="T11" fmla="*/ 0 h 57"/>
                <a:gd name="T12" fmla="*/ 47 w 56"/>
                <a:gd name="T13" fmla="*/ 32 h 57"/>
                <a:gd name="T14" fmla="*/ 8 w 56"/>
                <a:gd name="T15" fmla="*/ 32 h 57"/>
                <a:gd name="T16" fmla="*/ 8 w 56"/>
                <a:gd name="T17" fmla="*/ 9 h 57"/>
                <a:gd name="T18" fmla="*/ 34 w 56"/>
                <a:gd name="T19" fmla="*/ 9 h 57"/>
                <a:gd name="T20" fmla="*/ 47 w 56"/>
                <a:gd name="T21" fmla="*/ 23 h 57"/>
                <a:gd name="T22" fmla="*/ 47 w 56"/>
                <a:gd name="T23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0" y="0"/>
                  </a:moveTo>
                  <a:lnTo>
                    <a:pt x="0" y="57"/>
                  </a:lnTo>
                  <a:lnTo>
                    <a:pt x="56" y="57"/>
                  </a:lnTo>
                  <a:lnTo>
                    <a:pt x="56" y="19"/>
                  </a:lnTo>
                  <a:lnTo>
                    <a:pt x="38" y="0"/>
                  </a:lnTo>
                  <a:lnTo>
                    <a:pt x="0" y="0"/>
                  </a:lnTo>
                  <a:close/>
                  <a:moveTo>
                    <a:pt x="47" y="32"/>
                  </a:moveTo>
                  <a:lnTo>
                    <a:pt x="8" y="32"/>
                  </a:lnTo>
                  <a:lnTo>
                    <a:pt x="8" y="9"/>
                  </a:lnTo>
                  <a:lnTo>
                    <a:pt x="34" y="9"/>
                  </a:lnTo>
                  <a:lnTo>
                    <a:pt x="47" y="23"/>
                  </a:lnTo>
                  <a:lnTo>
                    <a:pt x="4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xmlns="" id="{B13F0088-AB2B-45BA-BFF8-0F2597C80FA6}"/>
              </a:ext>
            </a:extLst>
          </p:cNvPr>
          <p:cNvGrpSpPr/>
          <p:nvPr/>
        </p:nvGrpSpPr>
        <p:grpSpPr>
          <a:xfrm>
            <a:off x="1919536" y="2208089"/>
            <a:ext cx="1025696" cy="3528108"/>
            <a:chOff x="1173646" y="2132856"/>
            <a:chExt cx="1177938" cy="4051777"/>
          </a:xfrm>
        </p:grpSpPr>
        <p:sp>
          <p:nvSpPr>
            <p:cNvPr id="84" name="타원 83">
              <a:extLst>
                <a:ext uri="{FF2B5EF4-FFF2-40B4-BE49-F238E27FC236}">
                  <a16:creationId xmlns:a16="http://schemas.microsoft.com/office/drawing/2014/main" xmlns="" id="{B2760677-85C3-41E9-8BFA-B2B4CD1894B5}"/>
                </a:ext>
              </a:extLst>
            </p:cNvPr>
            <p:cNvSpPr/>
            <p:nvPr/>
          </p:nvSpPr>
          <p:spPr>
            <a:xfrm>
              <a:off x="1173646" y="2132856"/>
              <a:ext cx="1177938" cy="117793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/>
                  </a:solidFill>
                </a:ln>
                <a:latin typeface="맑은 고딕" pitchFamily="50" charset="-127"/>
              </a:endParaRPr>
            </a:p>
          </p:txBody>
        </p: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xmlns="" id="{0BEA5444-9645-426B-8BFE-9802E883608B}"/>
                </a:ext>
              </a:extLst>
            </p:cNvPr>
            <p:cNvCxnSpPr>
              <a:cxnSpLocks/>
              <a:stCxn id="84" idx="4"/>
            </p:cNvCxnSpPr>
            <p:nvPr/>
          </p:nvCxnSpPr>
          <p:spPr>
            <a:xfrm>
              <a:off x="1762615" y="3310794"/>
              <a:ext cx="22606" cy="2729823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xmlns="" id="{7E8F24C7-96B8-4C94-95C3-280B4A8C658D}"/>
                </a:ext>
              </a:extLst>
            </p:cNvPr>
            <p:cNvSpPr/>
            <p:nvPr/>
          </p:nvSpPr>
          <p:spPr>
            <a:xfrm>
              <a:off x="1703512" y="6040617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108" name="그룹 3107">
            <a:extLst>
              <a:ext uri="{FF2B5EF4-FFF2-40B4-BE49-F238E27FC236}">
                <a16:creationId xmlns:a16="http://schemas.microsoft.com/office/drawing/2014/main" xmlns="" id="{2C4364E4-68CA-45B0-B164-5DF14F373793}"/>
              </a:ext>
            </a:extLst>
          </p:cNvPr>
          <p:cNvGrpSpPr/>
          <p:nvPr/>
        </p:nvGrpSpPr>
        <p:grpSpPr>
          <a:xfrm>
            <a:off x="2152435" y="2489690"/>
            <a:ext cx="760413" cy="449263"/>
            <a:chOff x="2180888" y="8491671"/>
            <a:chExt cx="760413" cy="449263"/>
          </a:xfrm>
          <a:solidFill>
            <a:srgbClr val="002060"/>
          </a:solidFill>
        </p:grpSpPr>
        <p:sp>
          <p:nvSpPr>
            <p:cNvPr id="3092" name="Freeform 24">
              <a:extLst>
                <a:ext uri="{FF2B5EF4-FFF2-40B4-BE49-F238E27FC236}">
                  <a16:creationId xmlns:a16="http://schemas.microsoft.com/office/drawing/2014/main" xmlns="" id="{F92110BD-5CF4-4695-BAD0-C9CE35AE9A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7726" y="8545646"/>
              <a:ext cx="663575" cy="395288"/>
            </a:xfrm>
            <a:custGeom>
              <a:avLst/>
              <a:gdLst>
                <a:gd name="T0" fmla="*/ 627 w 639"/>
                <a:gd name="T1" fmla="*/ 261 h 380"/>
                <a:gd name="T2" fmla="*/ 627 w 639"/>
                <a:gd name="T3" fmla="*/ 141 h 380"/>
                <a:gd name="T4" fmla="*/ 503 w 639"/>
                <a:gd name="T5" fmla="*/ 0 h 380"/>
                <a:gd name="T6" fmla="*/ 395 w 639"/>
                <a:gd name="T7" fmla="*/ 0 h 380"/>
                <a:gd name="T8" fmla="*/ 356 w 639"/>
                <a:gd name="T9" fmla="*/ 205 h 380"/>
                <a:gd name="T10" fmla="*/ 12 w 639"/>
                <a:gd name="T11" fmla="*/ 205 h 380"/>
                <a:gd name="T12" fmla="*/ 12 w 639"/>
                <a:gd name="T13" fmla="*/ 261 h 380"/>
                <a:gd name="T14" fmla="*/ 0 w 639"/>
                <a:gd name="T15" fmla="*/ 261 h 380"/>
                <a:gd name="T16" fmla="*/ 0 w 639"/>
                <a:gd name="T17" fmla="*/ 289 h 380"/>
                <a:gd name="T18" fmla="*/ 12 w 639"/>
                <a:gd name="T19" fmla="*/ 289 h 380"/>
                <a:gd name="T20" fmla="*/ 24 w 639"/>
                <a:gd name="T21" fmla="*/ 289 h 380"/>
                <a:gd name="T22" fmla="*/ 62 w 639"/>
                <a:gd name="T23" fmla="*/ 289 h 380"/>
                <a:gd name="T24" fmla="*/ 61 w 639"/>
                <a:gd name="T25" fmla="*/ 294 h 380"/>
                <a:gd name="T26" fmla="*/ 148 w 639"/>
                <a:gd name="T27" fmla="*/ 380 h 380"/>
                <a:gd name="T28" fmla="*/ 234 w 639"/>
                <a:gd name="T29" fmla="*/ 294 h 380"/>
                <a:gd name="T30" fmla="*/ 234 w 639"/>
                <a:gd name="T31" fmla="*/ 289 h 380"/>
                <a:gd name="T32" fmla="*/ 376 w 639"/>
                <a:gd name="T33" fmla="*/ 289 h 380"/>
                <a:gd name="T34" fmla="*/ 376 w 639"/>
                <a:gd name="T35" fmla="*/ 294 h 380"/>
                <a:gd name="T36" fmla="*/ 462 w 639"/>
                <a:gd name="T37" fmla="*/ 380 h 380"/>
                <a:gd name="T38" fmla="*/ 548 w 639"/>
                <a:gd name="T39" fmla="*/ 294 h 380"/>
                <a:gd name="T40" fmla="*/ 548 w 639"/>
                <a:gd name="T41" fmla="*/ 289 h 380"/>
                <a:gd name="T42" fmla="*/ 615 w 639"/>
                <a:gd name="T43" fmla="*/ 289 h 380"/>
                <a:gd name="T44" fmla="*/ 620 w 639"/>
                <a:gd name="T45" fmla="*/ 289 h 380"/>
                <a:gd name="T46" fmla="*/ 639 w 639"/>
                <a:gd name="T47" fmla="*/ 289 h 380"/>
                <a:gd name="T48" fmla="*/ 639 w 639"/>
                <a:gd name="T49" fmla="*/ 261 h 380"/>
                <a:gd name="T50" fmla="*/ 627 w 639"/>
                <a:gd name="T51" fmla="*/ 261 h 380"/>
                <a:gd name="T52" fmla="*/ 422 w 639"/>
                <a:gd name="T53" fmla="*/ 32 h 380"/>
                <a:gd name="T54" fmla="*/ 490 w 639"/>
                <a:gd name="T55" fmla="*/ 32 h 380"/>
                <a:gd name="T56" fmla="*/ 595 w 639"/>
                <a:gd name="T57" fmla="*/ 154 h 380"/>
                <a:gd name="T58" fmla="*/ 595 w 639"/>
                <a:gd name="T59" fmla="*/ 172 h 380"/>
                <a:gd name="T60" fmla="*/ 394 w 639"/>
                <a:gd name="T61" fmla="*/ 172 h 380"/>
                <a:gd name="T62" fmla="*/ 422 w 639"/>
                <a:gd name="T63" fmla="*/ 32 h 380"/>
                <a:gd name="T64" fmla="*/ 510 w 639"/>
                <a:gd name="T65" fmla="*/ 294 h 380"/>
                <a:gd name="T66" fmla="*/ 462 w 639"/>
                <a:gd name="T67" fmla="*/ 342 h 380"/>
                <a:gd name="T68" fmla="*/ 413 w 639"/>
                <a:gd name="T69" fmla="*/ 294 h 380"/>
                <a:gd name="T70" fmla="*/ 462 w 639"/>
                <a:gd name="T71" fmla="*/ 245 h 380"/>
                <a:gd name="T72" fmla="*/ 510 w 639"/>
                <a:gd name="T73" fmla="*/ 294 h 380"/>
                <a:gd name="T74" fmla="*/ 196 w 639"/>
                <a:gd name="T75" fmla="*/ 294 h 380"/>
                <a:gd name="T76" fmla="*/ 148 w 639"/>
                <a:gd name="T77" fmla="*/ 342 h 380"/>
                <a:gd name="T78" fmla="*/ 99 w 639"/>
                <a:gd name="T79" fmla="*/ 294 h 380"/>
                <a:gd name="T80" fmla="*/ 148 w 639"/>
                <a:gd name="T81" fmla="*/ 245 h 380"/>
                <a:gd name="T82" fmla="*/ 196 w 639"/>
                <a:gd name="T83" fmla="*/ 29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9" h="380">
                  <a:moveTo>
                    <a:pt x="627" y="261"/>
                  </a:moveTo>
                  <a:cubicBezTo>
                    <a:pt x="627" y="141"/>
                    <a:pt x="627" y="141"/>
                    <a:pt x="627" y="141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356" y="205"/>
                    <a:pt x="356" y="205"/>
                    <a:pt x="356" y="205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61"/>
                    <a:pt x="12" y="261"/>
                    <a:pt x="12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12" y="289"/>
                    <a:pt x="12" y="289"/>
                    <a:pt x="12" y="289"/>
                  </a:cubicBezTo>
                  <a:cubicBezTo>
                    <a:pt x="24" y="289"/>
                    <a:pt x="24" y="289"/>
                    <a:pt x="24" y="289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2" y="290"/>
                    <a:pt x="61" y="292"/>
                    <a:pt x="61" y="294"/>
                  </a:cubicBezTo>
                  <a:cubicBezTo>
                    <a:pt x="61" y="341"/>
                    <a:pt x="100" y="380"/>
                    <a:pt x="148" y="380"/>
                  </a:cubicBezTo>
                  <a:cubicBezTo>
                    <a:pt x="195" y="380"/>
                    <a:pt x="234" y="341"/>
                    <a:pt x="234" y="294"/>
                  </a:cubicBezTo>
                  <a:cubicBezTo>
                    <a:pt x="234" y="292"/>
                    <a:pt x="234" y="290"/>
                    <a:pt x="234" y="289"/>
                  </a:cubicBezTo>
                  <a:cubicBezTo>
                    <a:pt x="376" y="289"/>
                    <a:pt x="376" y="289"/>
                    <a:pt x="376" y="289"/>
                  </a:cubicBezTo>
                  <a:cubicBezTo>
                    <a:pt x="376" y="290"/>
                    <a:pt x="376" y="292"/>
                    <a:pt x="376" y="294"/>
                  </a:cubicBezTo>
                  <a:cubicBezTo>
                    <a:pt x="376" y="341"/>
                    <a:pt x="414" y="380"/>
                    <a:pt x="462" y="380"/>
                  </a:cubicBezTo>
                  <a:cubicBezTo>
                    <a:pt x="509" y="380"/>
                    <a:pt x="548" y="341"/>
                    <a:pt x="548" y="294"/>
                  </a:cubicBezTo>
                  <a:cubicBezTo>
                    <a:pt x="548" y="292"/>
                    <a:pt x="548" y="290"/>
                    <a:pt x="548" y="289"/>
                  </a:cubicBezTo>
                  <a:cubicBezTo>
                    <a:pt x="615" y="289"/>
                    <a:pt x="615" y="289"/>
                    <a:pt x="615" y="289"/>
                  </a:cubicBezTo>
                  <a:cubicBezTo>
                    <a:pt x="620" y="289"/>
                    <a:pt x="620" y="289"/>
                    <a:pt x="620" y="289"/>
                  </a:cubicBezTo>
                  <a:cubicBezTo>
                    <a:pt x="639" y="289"/>
                    <a:pt x="639" y="289"/>
                    <a:pt x="639" y="289"/>
                  </a:cubicBezTo>
                  <a:cubicBezTo>
                    <a:pt x="639" y="261"/>
                    <a:pt x="639" y="261"/>
                    <a:pt x="639" y="261"/>
                  </a:cubicBezTo>
                  <a:lnTo>
                    <a:pt x="627" y="261"/>
                  </a:lnTo>
                  <a:close/>
                  <a:moveTo>
                    <a:pt x="422" y="32"/>
                  </a:moveTo>
                  <a:cubicBezTo>
                    <a:pt x="490" y="32"/>
                    <a:pt x="490" y="32"/>
                    <a:pt x="490" y="32"/>
                  </a:cubicBezTo>
                  <a:cubicBezTo>
                    <a:pt x="595" y="154"/>
                    <a:pt x="595" y="154"/>
                    <a:pt x="595" y="154"/>
                  </a:cubicBezTo>
                  <a:cubicBezTo>
                    <a:pt x="595" y="172"/>
                    <a:pt x="595" y="172"/>
                    <a:pt x="595" y="172"/>
                  </a:cubicBezTo>
                  <a:cubicBezTo>
                    <a:pt x="394" y="172"/>
                    <a:pt x="394" y="172"/>
                    <a:pt x="394" y="172"/>
                  </a:cubicBezTo>
                  <a:lnTo>
                    <a:pt x="422" y="32"/>
                  </a:lnTo>
                  <a:close/>
                  <a:moveTo>
                    <a:pt x="510" y="294"/>
                  </a:moveTo>
                  <a:cubicBezTo>
                    <a:pt x="510" y="320"/>
                    <a:pt x="489" y="342"/>
                    <a:pt x="462" y="342"/>
                  </a:cubicBezTo>
                  <a:cubicBezTo>
                    <a:pt x="435" y="342"/>
                    <a:pt x="413" y="320"/>
                    <a:pt x="413" y="294"/>
                  </a:cubicBezTo>
                  <a:cubicBezTo>
                    <a:pt x="413" y="267"/>
                    <a:pt x="435" y="245"/>
                    <a:pt x="462" y="245"/>
                  </a:cubicBezTo>
                  <a:cubicBezTo>
                    <a:pt x="489" y="245"/>
                    <a:pt x="510" y="267"/>
                    <a:pt x="510" y="294"/>
                  </a:cubicBezTo>
                  <a:close/>
                  <a:moveTo>
                    <a:pt x="196" y="294"/>
                  </a:moveTo>
                  <a:cubicBezTo>
                    <a:pt x="196" y="320"/>
                    <a:pt x="175" y="342"/>
                    <a:pt x="148" y="342"/>
                  </a:cubicBezTo>
                  <a:cubicBezTo>
                    <a:pt x="121" y="342"/>
                    <a:pt x="99" y="320"/>
                    <a:pt x="99" y="294"/>
                  </a:cubicBezTo>
                  <a:cubicBezTo>
                    <a:pt x="99" y="267"/>
                    <a:pt x="121" y="245"/>
                    <a:pt x="148" y="245"/>
                  </a:cubicBezTo>
                  <a:cubicBezTo>
                    <a:pt x="175" y="245"/>
                    <a:pt x="196" y="267"/>
                    <a:pt x="196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093" name="Freeform 25">
              <a:extLst>
                <a:ext uri="{FF2B5EF4-FFF2-40B4-BE49-F238E27FC236}">
                  <a16:creationId xmlns:a16="http://schemas.microsoft.com/office/drawing/2014/main" xmlns="" id="{A2C0B5CC-C96B-43FD-B574-BA199D411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0888" y="8491671"/>
              <a:ext cx="552450" cy="250825"/>
            </a:xfrm>
            <a:custGeom>
              <a:avLst/>
              <a:gdLst>
                <a:gd name="T0" fmla="*/ 280 w 348"/>
                <a:gd name="T1" fmla="*/ 158 h 158"/>
                <a:gd name="T2" fmla="*/ 308 w 348"/>
                <a:gd name="T3" fmla="*/ 20 h 158"/>
                <a:gd name="T4" fmla="*/ 348 w 348"/>
                <a:gd name="T5" fmla="*/ 20 h 158"/>
                <a:gd name="T6" fmla="*/ 348 w 348"/>
                <a:gd name="T7" fmla="*/ 0 h 158"/>
                <a:gd name="T8" fmla="*/ 272 w 348"/>
                <a:gd name="T9" fmla="*/ 0 h 158"/>
                <a:gd name="T10" fmla="*/ 267 w 348"/>
                <a:gd name="T11" fmla="*/ 17 h 158"/>
                <a:gd name="T12" fmla="*/ 30 w 348"/>
                <a:gd name="T13" fmla="*/ 44 h 158"/>
                <a:gd name="T14" fmla="*/ 0 w 348"/>
                <a:gd name="T15" fmla="*/ 91 h 158"/>
                <a:gd name="T16" fmla="*/ 65 w 348"/>
                <a:gd name="T17" fmla="*/ 158 h 158"/>
                <a:gd name="T18" fmla="*/ 280 w 348"/>
                <a:gd name="T19" fmla="*/ 158 h 158"/>
                <a:gd name="T20" fmla="*/ 220 w 348"/>
                <a:gd name="T21" fmla="*/ 57 h 158"/>
                <a:gd name="T22" fmla="*/ 235 w 348"/>
                <a:gd name="T23" fmla="*/ 57 h 158"/>
                <a:gd name="T24" fmla="*/ 235 w 348"/>
                <a:gd name="T25" fmla="*/ 139 h 158"/>
                <a:gd name="T26" fmla="*/ 220 w 348"/>
                <a:gd name="T27" fmla="*/ 139 h 158"/>
                <a:gd name="T28" fmla="*/ 220 w 348"/>
                <a:gd name="T29" fmla="*/ 57 h 158"/>
                <a:gd name="T30" fmla="*/ 178 w 348"/>
                <a:gd name="T31" fmla="*/ 63 h 158"/>
                <a:gd name="T32" fmla="*/ 193 w 348"/>
                <a:gd name="T33" fmla="*/ 63 h 158"/>
                <a:gd name="T34" fmla="*/ 193 w 348"/>
                <a:gd name="T35" fmla="*/ 139 h 158"/>
                <a:gd name="T36" fmla="*/ 178 w 348"/>
                <a:gd name="T37" fmla="*/ 139 h 158"/>
                <a:gd name="T38" fmla="*/ 178 w 348"/>
                <a:gd name="T39" fmla="*/ 63 h 158"/>
                <a:gd name="T40" fmla="*/ 136 w 348"/>
                <a:gd name="T41" fmla="*/ 69 h 158"/>
                <a:gd name="T42" fmla="*/ 151 w 348"/>
                <a:gd name="T43" fmla="*/ 69 h 158"/>
                <a:gd name="T44" fmla="*/ 151 w 348"/>
                <a:gd name="T45" fmla="*/ 139 h 158"/>
                <a:gd name="T46" fmla="*/ 136 w 348"/>
                <a:gd name="T47" fmla="*/ 139 h 158"/>
                <a:gd name="T48" fmla="*/ 136 w 348"/>
                <a:gd name="T49" fmla="*/ 69 h 158"/>
                <a:gd name="T50" fmla="*/ 94 w 348"/>
                <a:gd name="T51" fmla="*/ 74 h 158"/>
                <a:gd name="T52" fmla="*/ 109 w 348"/>
                <a:gd name="T53" fmla="*/ 74 h 158"/>
                <a:gd name="T54" fmla="*/ 109 w 348"/>
                <a:gd name="T55" fmla="*/ 139 h 158"/>
                <a:gd name="T56" fmla="*/ 94 w 348"/>
                <a:gd name="T57" fmla="*/ 139 h 158"/>
                <a:gd name="T58" fmla="*/ 94 w 348"/>
                <a:gd name="T59" fmla="*/ 7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158">
                  <a:moveTo>
                    <a:pt x="280" y="158"/>
                  </a:moveTo>
                  <a:lnTo>
                    <a:pt x="308" y="20"/>
                  </a:lnTo>
                  <a:lnTo>
                    <a:pt x="348" y="20"/>
                  </a:lnTo>
                  <a:lnTo>
                    <a:pt x="348" y="0"/>
                  </a:lnTo>
                  <a:lnTo>
                    <a:pt x="272" y="0"/>
                  </a:lnTo>
                  <a:lnTo>
                    <a:pt x="267" y="17"/>
                  </a:lnTo>
                  <a:lnTo>
                    <a:pt x="30" y="44"/>
                  </a:lnTo>
                  <a:lnTo>
                    <a:pt x="0" y="91"/>
                  </a:lnTo>
                  <a:lnTo>
                    <a:pt x="65" y="158"/>
                  </a:lnTo>
                  <a:lnTo>
                    <a:pt x="280" y="158"/>
                  </a:lnTo>
                  <a:close/>
                  <a:moveTo>
                    <a:pt x="220" y="57"/>
                  </a:moveTo>
                  <a:lnTo>
                    <a:pt x="235" y="57"/>
                  </a:lnTo>
                  <a:lnTo>
                    <a:pt x="235" y="139"/>
                  </a:lnTo>
                  <a:lnTo>
                    <a:pt x="220" y="139"/>
                  </a:lnTo>
                  <a:lnTo>
                    <a:pt x="220" y="57"/>
                  </a:lnTo>
                  <a:close/>
                  <a:moveTo>
                    <a:pt x="178" y="63"/>
                  </a:moveTo>
                  <a:lnTo>
                    <a:pt x="193" y="63"/>
                  </a:lnTo>
                  <a:lnTo>
                    <a:pt x="193" y="139"/>
                  </a:lnTo>
                  <a:lnTo>
                    <a:pt x="178" y="139"/>
                  </a:lnTo>
                  <a:lnTo>
                    <a:pt x="178" y="63"/>
                  </a:lnTo>
                  <a:close/>
                  <a:moveTo>
                    <a:pt x="136" y="69"/>
                  </a:moveTo>
                  <a:lnTo>
                    <a:pt x="151" y="69"/>
                  </a:lnTo>
                  <a:lnTo>
                    <a:pt x="151" y="139"/>
                  </a:lnTo>
                  <a:lnTo>
                    <a:pt x="136" y="139"/>
                  </a:lnTo>
                  <a:lnTo>
                    <a:pt x="136" y="69"/>
                  </a:lnTo>
                  <a:close/>
                  <a:moveTo>
                    <a:pt x="94" y="74"/>
                  </a:moveTo>
                  <a:lnTo>
                    <a:pt x="109" y="74"/>
                  </a:lnTo>
                  <a:lnTo>
                    <a:pt x="109" y="139"/>
                  </a:lnTo>
                  <a:lnTo>
                    <a:pt x="94" y="139"/>
                  </a:lnTo>
                  <a:lnTo>
                    <a:pt x="94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xmlns="" id="{A2464B68-46C6-4001-9CD6-FDA6EB97CD3A}"/>
              </a:ext>
            </a:extLst>
          </p:cNvPr>
          <p:cNvGrpSpPr/>
          <p:nvPr/>
        </p:nvGrpSpPr>
        <p:grpSpPr>
          <a:xfrm>
            <a:off x="832444" y="4995094"/>
            <a:ext cx="609149" cy="1468828"/>
            <a:chOff x="1173646" y="2132856"/>
            <a:chExt cx="1177938" cy="2840335"/>
          </a:xfrm>
        </p:grpSpPr>
        <p:sp>
          <p:nvSpPr>
            <p:cNvPr id="89" name="타원 88">
              <a:extLst>
                <a:ext uri="{FF2B5EF4-FFF2-40B4-BE49-F238E27FC236}">
                  <a16:creationId xmlns:a16="http://schemas.microsoft.com/office/drawing/2014/main" xmlns="" id="{985D2456-67EA-4AED-897C-1D9045271A84}"/>
                </a:ext>
              </a:extLst>
            </p:cNvPr>
            <p:cNvSpPr/>
            <p:nvPr/>
          </p:nvSpPr>
          <p:spPr>
            <a:xfrm>
              <a:off x="1173646" y="2132856"/>
              <a:ext cx="1177938" cy="117793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/>
                  </a:solidFill>
                </a:ln>
                <a:latin typeface="맑은 고딕" pitchFamily="50" charset="-127"/>
              </a:endParaRPr>
            </a:p>
          </p:txBody>
        </p: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xmlns="" id="{A06AE3EB-3341-49FB-A0E5-C4B2A6688FE0}"/>
                </a:ext>
              </a:extLst>
            </p:cNvPr>
            <p:cNvCxnSpPr>
              <a:stCxn id="89" idx="4"/>
            </p:cNvCxnSpPr>
            <p:nvPr/>
          </p:nvCxnSpPr>
          <p:spPr>
            <a:xfrm>
              <a:off x="1762615" y="3310794"/>
              <a:ext cx="12905" cy="1558366"/>
            </a:xfrm>
            <a:prstGeom prst="line">
              <a:avLst/>
            </a:prstGeom>
            <a:solidFill>
              <a:schemeClr val="bg1">
                <a:alpha val="4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xmlns="" id="{696CF30A-A318-4F00-858C-464F54ED1E00}"/>
                </a:ext>
              </a:extLst>
            </p:cNvPr>
            <p:cNvSpPr/>
            <p:nvPr/>
          </p:nvSpPr>
          <p:spPr>
            <a:xfrm>
              <a:off x="1703512" y="4829175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124" name="그룹 3123">
            <a:extLst>
              <a:ext uri="{FF2B5EF4-FFF2-40B4-BE49-F238E27FC236}">
                <a16:creationId xmlns:a16="http://schemas.microsoft.com/office/drawing/2014/main" xmlns="" id="{A880FEF9-8E98-45C9-A0C4-34E8392611D0}"/>
              </a:ext>
            </a:extLst>
          </p:cNvPr>
          <p:cNvGrpSpPr/>
          <p:nvPr/>
        </p:nvGrpSpPr>
        <p:grpSpPr>
          <a:xfrm>
            <a:off x="2694547" y="4334439"/>
            <a:ext cx="748018" cy="1562023"/>
            <a:chOff x="2745786" y="4214992"/>
            <a:chExt cx="952660" cy="1989360"/>
          </a:xfrm>
        </p:grpSpPr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xmlns="" id="{68A7811B-D054-41E0-866B-85A9409E52E9}"/>
                </a:ext>
              </a:extLst>
            </p:cNvPr>
            <p:cNvGrpSpPr/>
            <p:nvPr/>
          </p:nvGrpSpPr>
          <p:grpSpPr>
            <a:xfrm>
              <a:off x="2745786" y="4214992"/>
              <a:ext cx="952660" cy="1989360"/>
              <a:chOff x="1173646" y="2132856"/>
              <a:chExt cx="1177938" cy="2459789"/>
            </a:xfrm>
          </p:grpSpPr>
          <p:sp>
            <p:nvSpPr>
              <p:cNvPr id="93" name="타원 92">
                <a:extLst>
                  <a:ext uri="{FF2B5EF4-FFF2-40B4-BE49-F238E27FC236}">
                    <a16:creationId xmlns:a16="http://schemas.microsoft.com/office/drawing/2014/main" xmlns="" id="{BA66FE35-81E2-4493-A82D-430B51631241}"/>
                  </a:ext>
                </a:extLst>
              </p:cNvPr>
              <p:cNvSpPr/>
              <p:nvPr/>
            </p:nvSpPr>
            <p:spPr>
              <a:xfrm>
                <a:off x="1173646" y="2132856"/>
                <a:ext cx="1177938" cy="1177938"/>
              </a:xfrm>
              <a:prstGeom prst="ellipse">
                <a:avLst/>
              </a:prstGeom>
              <a:solidFill>
                <a:schemeClr val="bg1">
                  <a:alpha val="4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bg1"/>
                    </a:solidFill>
                  </a:ln>
                  <a:latin typeface="맑은 고딕" pitchFamily="50" charset="-127"/>
                </a:endParaRPr>
              </a:p>
            </p:txBody>
          </p:sp>
          <p:cxnSp>
            <p:nvCxnSpPr>
              <p:cNvPr id="94" name="직선 연결선 93">
                <a:extLst>
                  <a:ext uri="{FF2B5EF4-FFF2-40B4-BE49-F238E27FC236}">
                    <a16:creationId xmlns:a16="http://schemas.microsoft.com/office/drawing/2014/main" xmlns="" id="{DB08A948-6E31-4D82-ABF0-6ED4F8439DA2}"/>
                  </a:ext>
                </a:extLst>
              </p:cNvPr>
              <p:cNvCxnSpPr>
                <a:cxnSpLocks/>
                <a:stCxn id="93" idx="4"/>
              </p:cNvCxnSpPr>
              <p:nvPr/>
            </p:nvCxnSpPr>
            <p:spPr>
              <a:xfrm>
                <a:off x="1762615" y="3310794"/>
                <a:ext cx="9684" cy="1169439"/>
              </a:xfrm>
              <a:prstGeom prst="line">
                <a:avLst/>
              </a:prstGeom>
              <a:solidFill>
                <a:schemeClr val="bg1">
                  <a:alpha val="4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xmlns="" id="{AA5A5A44-6E2B-43FD-91C5-049CA695DC86}"/>
                  </a:ext>
                </a:extLst>
              </p:cNvPr>
              <p:cNvSpPr/>
              <p:nvPr/>
            </p:nvSpPr>
            <p:spPr>
              <a:xfrm>
                <a:off x="1703512" y="4448628"/>
                <a:ext cx="144017" cy="1440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111" name="그룹 3110">
              <a:extLst>
                <a:ext uri="{FF2B5EF4-FFF2-40B4-BE49-F238E27FC236}">
                  <a16:creationId xmlns:a16="http://schemas.microsoft.com/office/drawing/2014/main" xmlns="" id="{12467BD2-A7D9-4C20-B79F-993051FBAE3E}"/>
                </a:ext>
              </a:extLst>
            </p:cNvPr>
            <p:cNvGrpSpPr/>
            <p:nvPr/>
          </p:nvGrpSpPr>
          <p:grpSpPr>
            <a:xfrm>
              <a:off x="2844634" y="4501499"/>
              <a:ext cx="684252" cy="377037"/>
              <a:chOff x="-4097674" y="8480558"/>
              <a:chExt cx="855663" cy="471488"/>
            </a:xfrm>
            <a:solidFill>
              <a:srgbClr val="002060"/>
            </a:solidFill>
          </p:grpSpPr>
          <p:sp>
            <p:nvSpPr>
              <p:cNvPr id="3094" name="Freeform 26">
                <a:extLst>
                  <a:ext uri="{FF2B5EF4-FFF2-40B4-BE49-F238E27FC236}">
                    <a16:creationId xmlns:a16="http://schemas.microsoft.com/office/drawing/2014/main" xmlns="" id="{BCE7EF6D-E6C5-41CA-A2BB-227B51D7F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097674" y="8480558"/>
                <a:ext cx="855663" cy="471488"/>
              </a:xfrm>
              <a:custGeom>
                <a:avLst/>
                <a:gdLst>
                  <a:gd name="T0" fmla="*/ 801 w 824"/>
                  <a:gd name="T1" fmla="*/ 296 h 454"/>
                  <a:gd name="T2" fmla="*/ 801 w 824"/>
                  <a:gd name="T3" fmla="*/ 86 h 454"/>
                  <a:gd name="T4" fmla="*/ 765 w 824"/>
                  <a:gd name="T5" fmla="*/ 86 h 454"/>
                  <a:gd name="T6" fmla="*/ 765 w 824"/>
                  <a:gd name="T7" fmla="*/ 36 h 454"/>
                  <a:gd name="T8" fmla="*/ 731 w 824"/>
                  <a:gd name="T9" fmla="*/ 36 h 454"/>
                  <a:gd name="T10" fmla="*/ 731 w 824"/>
                  <a:gd name="T11" fmla="*/ 86 h 454"/>
                  <a:gd name="T12" fmla="*/ 691 w 824"/>
                  <a:gd name="T13" fmla="*/ 86 h 454"/>
                  <a:gd name="T14" fmla="*/ 691 w 824"/>
                  <a:gd name="T15" fmla="*/ 0 h 454"/>
                  <a:gd name="T16" fmla="*/ 501 w 824"/>
                  <a:gd name="T17" fmla="*/ 0 h 454"/>
                  <a:gd name="T18" fmla="*/ 430 w 824"/>
                  <a:gd name="T19" fmla="*/ 48 h 454"/>
                  <a:gd name="T20" fmla="*/ 385 w 824"/>
                  <a:gd name="T21" fmla="*/ 198 h 454"/>
                  <a:gd name="T22" fmla="*/ 296 w 824"/>
                  <a:gd name="T23" fmla="*/ 231 h 454"/>
                  <a:gd name="T24" fmla="*/ 296 w 824"/>
                  <a:gd name="T25" fmla="*/ 282 h 454"/>
                  <a:gd name="T26" fmla="*/ 296 w 824"/>
                  <a:gd name="T27" fmla="*/ 296 h 454"/>
                  <a:gd name="T28" fmla="*/ 274 w 824"/>
                  <a:gd name="T29" fmla="*/ 358 h 454"/>
                  <a:gd name="T30" fmla="*/ 277 w 824"/>
                  <a:gd name="T31" fmla="*/ 382 h 454"/>
                  <a:gd name="T32" fmla="*/ 237 w 824"/>
                  <a:gd name="T33" fmla="*/ 382 h 454"/>
                  <a:gd name="T34" fmla="*/ 237 w 824"/>
                  <a:gd name="T35" fmla="*/ 230 h 454"/>
                  <a:gd name="T36" fmla="*/ 208 w 824"/>
                  <a:gd name="T37" fmla="*/ 230 h 454"/>
                  <a:gd name="T38" fmla="*/ 145 w 824"/>
                  <a:gd name="T39" fmla="*/ 389 h 454"/>
                  <a:gd name="T40" fmla="*/ 0 w 824"/>
                  <a:gd name="T41" fmla="*/ 445 h 454"/>
                  <a:gd name="T42" fmla="*/ 266 w 824"/>
                  <a:gd name="T43" fmla="*/ 445 h 454"/>
                  <a:gd name="T44" fmla="*/ 295 w 824"/>
                  <a:gd name="T45" fmla="*/ 418 h 454"/>
                  <a:gd name="T46" fmla="*/ 369 w 824"/>
                  <a:gd name="T47" fmla="*/ 454 h 454"/>
                  <a:gd name="T48" fmla="*/ 728 w 824"/>
                  <a:gd name="T49" fmla="*/ 454 h 454"/>
                  <a:gd name="T50" fmla="*/ 824 w 824"/>
                  <a:gd name="T51" fmla="*/ 358 h 454"/>
                  <a:gd name="T52" fmla="*/ 801 w 824"/>
                  <a:gd name="T53" fmla="*/ 296 h 454"/>
                  <a:gd name="T54" fmla="*/ 728 w 824"/>
                  <a:gd name="T55" fmla="*/ 427 h 454"/>
                  <a:gd name="T56" fmla="*/ 369 w 824"/>
                  <a:gd name="T57" fmla="*/ 427 h 454"/>
                  <a:gd name="T58" fmla="*/ 300 w 824"/>
                  <a:gd name="T59" fmla="*/ 358 h 454"/>
                  <a:gd name="T60" fmla="*/ 369 w 824"/>
                  <a:gd name="T61" fmla="*/ 289 h 454"/>
                  <a:gd name="T62" fmla="*/ 728 w 824"/>
                  <a:gd name="T63" fmla="*/ 289 h 454"/>
                  <a:gd name="T64" fmla="*/ 797 w 824"/>
                  <a:gd name="T65" fmla="*/ 358 h 454"/>
                  <a:gd name="T66" fmla="*/ 728 w 824"/>
                  <a:gd name="T67" fmla="*/ 427 h 454"/>
                  <a:gd name="T68" fmla="*/ 501 w 824"/>
                  <a:gd name="T69" fmla="*/ 38 h 454"/>
                  <a:gd name="T70" fmla="*/ 654 w 824"/>
                  <a:gd name="T71" fmla="*/ 38 h 454"/>
                  <a:gd name="T72" fmla="*/ 654 w 824"/>
                  <a:gd name="T73" fmla="*/ 98 h 454"/>
                  <a:gd name="T74" fmla="*/ 429 w 824"/>
                  <a:gd name="T75" fmla="*/ 182 h 454"/>
                  <a:gd name="T76" fmla="*/ 466 w 824"/>
                  <a:gd name="T77" fmla="*/ 59 h 454"/>
                  <a:gd name="T78" fmla="*/ 501 w 824"/>
                  <a:gd name="T79" fmla="*/ 3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4" h="454">
                    <a:moveTo>
                      <a:pt x="801" y="296"/>
                    </a:moveTo>
                    <a:cubicBezTo>
                      <a:pt x="801" y="86"/>
                      <a:pt x="801" y="86"/>
                      <a:pt x="801" y="86"/>
                    </a:cubicBezTo>
                    <a:cubicBezTo>
                      <a:pt x="765" y="86"/>
                      <a:pt x="765" y="86"/>
                      <a:pt x="765" y="86"/>
                    </a:cubicBezTo>
                    <a:cubicBezTo>
                      <a:pt x="765" y="36"/>
                      <a:pt x="765" y="36"/>
                      <a:pt x="765" y="36"/>
                    </a:cubicBezTo>
                    <a:cubicBezTo>
                      <a:pt x="731" y="36"/>
                      <a:pt x="731" y="36"/>
                      <a:pt x="731" y="36"/>
                    </a:cubicBezTo>
                    <a:cubicBezTo>
                      <a:pt x="731" y="86"/>
                      <a:pt x="731" y="86"/>
                      <a:pt x="731" y="86"/>
                    </a:cubicBezTo>
                    <a:cubicBezTo>
                      <a:pt x="691" y="86"/>
                      <a:pt x="691" y="86"/>
                      <a:pt x="691" y="86"/>
                    </a:cubicBezTo>
                    <a:cubicBezTo>
                      <a:pt x="691" y="0"/>
                      <a:pt x="691" y="0"/>
                      <a:pt x="691" y="0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470" y="0"/>
                      <a:pt x="439" y="21"/>
                      <a:pt x="430" y="48"/>
                    </a:cubicBezTo>
                    <a:cubicBezTo>
                      <a:pt x="385" y="198"/>
                      <a:pt x="385" y="198"/>
                      <a:pt x="385" y="198"/>
                    </a:cubicBezTo>
                    <a:cubicBezTo>
                      <a:pt x="296" y="231"/>
                      <a:pt x="296" y="231"/>
                      <a:pt x="296" y="231"/>
                    </a:cubicBezTo>
                    <a:cubicBezTo>
                      <a:pt x="296" y="282"/>
                      <a:pt x="296" y="282"/>
                      <a:pt x="296" y="282"/>
                    </a:cubicBezTo>
                    <a:cubicBezTo>
                      <a:pt x="296" y="296"/>
                      <a:pt x="296" y="296"/>
                      <a:pt x="296" y="296"/>
                    </a:cubicBezTo>
                    <a:cubicBezTo>
                      <a:pt x="282" y="313"/>
                      <a:pt x="274" y="335"/>
                      <a:pt x="274" y="358"/>
                    </a:cubicBezTo>
                    <a:cubicBezTo>
                      <a:pt x="274" y="367"/>
                      <a:pt x="275" y="375"/>
                      <a:pt x="277" y="382"/>
                    </a:cubicBezTo>
                    <a:cubicBezTo>
                      <a:pt x="237" y="382"/>
                      <a:pt x="237" y="382"/>
                      <a:pt x="237" y="382"/>
                    </a:cubicBezTo>
                    <a:cubicBezTo>
                      <a:pt x="237" y="230"/>
                      <a:pt x="237" y="230"/>
                      <a:pt x="237" y="230"/>
                    </a:cubicBezTo>
                    <a:cubicBezTo>
                      <a:pt x="208" y="230"/>
                      <a:pt x="208" y="230"/>
                      <a:pt x="208" y="230"/>
                    </a:cubicBezTo>
                    <a:cubicBezTo>
                      <a:pt x="145" y="389"/>
                      <a:pt x="145" y="389"/>
                      <a:pt x="145" y="389"/>
                    </a:cubicBezTo>
                    <a:cubicBezTo>
                      <a:pt x="0" y="445"/>
                      <a:pt x="0" y="445"/>
                      <a:pt x="0" y="445"/>
                    </a:cubicBezTo>
                    <a:cubicBezTo>
                      <a:pt x="266" y="445"/>
                      <a:pt x="266" y="445"/>
                      <a:pt x="266" y="445"/>
                    </a:cubicBezTo>
                    <a:cubicBezTo>
                      <a:pt x="295" y="418"/>
                      <a:pt x="295" y="418"/>
                      <a:pt x="295" y="418"/>
                    </a:cubicBezTo>
                    <a:cubicBezTo>
                      <a:pt x="312" y="440"/>
                      <a:pt x="339" y="454"/>
                      <a:pt x="369" y="454"/>
                    </a:cubicBezTo>
                    <a:cubicBezTo>
                      <a:pt x="728" y="454"/>
                      <a:pt x="728" y="454"/>
                      <a:pt x="728" y="454"/>
                    </a:cubicBezTo>
                    <a:cubicBezTo>
                      <a:pt x="781" y="454"/>
                      <a:pt x="824" y="411"/>
                      <a:pt x="824" y="358"/>
                    </a:cubicBezTo>
                    <a:cubicBezTo>
                      <a:pt x="824" y="335"/>
                      <a:pt x="815" y="313"/>
                      <a:pt x="801" y="296"/>
                    </a:cubicBezTo>
                    <a:close/>
                    <a:moveTo>
                      <a:pt x="728" y="427"/>
                    </a:moveTo>
                    <a:cubicBezTo>
                      <a:pt x="369" y="427"/>
                      <a:pt x="369" y="427"/>
                      <a:pt x="369" y="427"/>
                    </a:cubicBezTo>
                    <a:cubicBezTo>
                      <a:pt x="331" y="427"/>
                      <a:pt x="300" y="396"/>
                      <a:pt x="300" y="358"/>
                    </a:cubicBezTo>
                    <a:cubicBezTo>
                      <a:pt x="300" y="320"/>
                      <a:pt x="331" y="289"/>
                      <a:pt x="369" y="289"/>
                    </a:cubicBezTo>
                    <a:cubicBezTo>
                      <a:pt x="728" y="289"/>
                      <a:pt x="728" y="289"/>
                      <a:pt x="728" y="289"/>
                    </a:cubicBezTo>
                    <a:cubicBezTo>
                      <a:pt x="766" y="289"/>
                      <a:pt x="797" y="320"/>
                      <a:pt x="797" y="358"/>
                    </a:cubicBezTo>
                    <a:cubicBezTo>
                      <a:pt x="797" y="396"/>
                      <a:pt x="766" y="427"/>
                      <a:pt x="728" y="427"/>
                    </a:cubicBezTo>
                    <a:close/>
                    <a:moveTo>
                      <a:pt x="501" y="38"/>
                    </a:moveTo>
                    <a:cubicBezTo>
                      <a:pt x="654" y="38"/>
                      <a:pt x="654" y="38"/>
                      <a:pt x="654" y="38"/>
                    </a:cubicBezTo>
                    <a:cubicBezTo>
                      <a:pt x="654" y="98"/>
                      <a:pt x="654" y="98"/>
                      <a:pt x="654" y="98"/>
                    </a:cubicBezTo>
                    <a:cubicBezTo>
                      <a:pt x="429" y="182"/>
                      <a:pt x="429" y="182"/>
                      <a:pt x="429" y="182"/>
                    </a:cubicBezTo>
                    <a:cubicBezTo>
                      <a:pt x="466" y="59"/>
                      <a:pt x="466" y="59"/>
                      <a:pt x="466" y="59"/>
                    </a:cubicBezTo>
                    <a:cubicBezTo>
                      <a:pt x="469" y="49"/>
                      <a:pt x="485" y="38"/>
                      <a:pt x="50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95" name="Oval 27">
                <a:extLst>
                  <a:ext uri="{FF2B5EF4-FFF2-40B4-BE49-F238E27FC236}">
                    <a16:creationId xmlns:a16="http://schemas.microsoft.com/office/drawing/2014/main" xmlns="" id="{622DAC0D-7956-4695-97E2-DF3FB7B0D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67474" y="8799646"/>
                <a:ext cx="106363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96" name="Oval 28">
                <a:extLst>
                  <a:ext uri="{FF2B5EF4-FFF2-40B4-BE49-F238E27FC236}">
                    <a16:creationId xmlns:a16="http://schemas.microsoft.com/office/drawing/2014/main" xmlns="" id="{5E308A55-4D8B-4374-A789-08665C460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643649" y="8799646"/>
                <a:ext cx="106363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97" name="Oval 29">
                <a:extLst>
                  <a:ext uri="{FF2B5EF4-FFF2-40B4-BE49-F238E27FC236}">
                    <a16:creationId xmlns:a16="http://schemas.microsoft.com/office/drawing/2014/main" xmlns="" id="{51E364BB-B543-40B4-86D7-5E31AA531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519824" y="8799646"/>
                <a:ext cx="107950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098" name="Oval 30">
                <a:extLst>
                  <a:ext uri="{FF2B5EF4-FFF2-40B4-BE49-F238E27FC236}">
                    <a16:creationId xmlns:a16="http://schemas.microsoft.com/office/drawing/2014/main" xmlns="" id="{A53BC1B3-5704-4EC6-8523-E302EF345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94412" y="8799646"/>
                <a:ext cx="106363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3123" name="Freeform 47">
            <a:extLst>
              <a:ext uri="{FF2B5EF4-FFF2-40B4-BE49-F238E27FC236}">
                <a16:creationId xmlns:a16="http://schemas.microsoft.com/office/drawing/2014/main" xmlns="" id="{FF26A6BA-AF79-43C9-A170-FDFA133C9D7D}"/>
              </a:ext>
            </a:extLst>
          </p:cNvPr>
          <p:cNvSpPr>
            <a:spLocks/>
          </p:cNvSpPr>
          <p:nvPr/>
        </p:nvSpPr>
        <p:spPr bwMode="auto">
          <a:xfrm>
            <a:off x="947121" y="5094200"/>
            <a:ext cx="453050" cy="341339"/>
          </a:xfrm>
          <a:custGeom>
            <a:avLst/>
            <a:gdLst>
              <a:gd name="T0" fmla="*/ 191 w 253"/>
              <a:gd name="T1" fmla="*/ 190 h 190"/>
              <a:gd name="T2" fmla="*/ 189 w 253"/>
              <a:gd name="T3" fmla="*/ 62 h 190"/>
              <a:gd name="T4" fmla="*/ 164 w 253"/>
              <a:gd name="T5" fmla="*/ 90 h 190"/>
              <a:gd name="T6" fmla="*/ 128 w 253"/>
              <a:gd name="T7" fmla="*/ 0 h 190"/>
              <a:gd name="T8" fmla="*/ 59 w 253"/>
              <a:gd name="T9" fmla="*/ 103 h 190"/>
              <a:gd name="T10" fmla="*/ 37 w 253"/>
              <a:gd name="T11" fmla="*/ 71 h 190"/>
              <a:gd name="T12" fmla="*/ 34 w 253"/>
              <a:gd name="T13" fmla="*/ 190 h 190"/>
              <a:gd name="T14" fmla="*/ 74 w 253"/>
              <a:gd name="T15" fmla="*/ 190 h 190"/>
              <a:gd name="T16" fmla="*/ 104 w 253"/>
              <a:gd name="T17" fmla="*/ 87 h 190"/>
              <a:gd name="T18" fmla="*/ 141 w 253"/>
              <a:gd name="T19" fmla="*/ 142 h 190"/>
              <a:gd name="T20" fmla="*/ 153 w 253"/>
              <a:gd name="T21" fmla="*/ 125 h 190"/>
              <a:gd name="T22" fmla="*/ 154 w 253"/>
              <a:gd name="T23" fmla="*/ 190 h 190"/>
              <a:gd name="T24" fmla="*/ 191 w 253"/>
              <a:gd name="T25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3" h="190">
                <a:moveTo>
                  <a:pt x="191" y="190"/>
                </a:moveTo>
                <a:cubicBezTo>
                  <a:pt x="253" y="140"/>
                  <a:pt x="187" y="102"/>
                  <a:pt x="189" y="62"/>
                </a:cubicBezTo>
                <a:cubicBezTo>
                  <a:pt x="177" y="67"/>
                  <a:pt x="167" y="79"/>
                  <a:pt x="164" y="90"/>
                </a:cubicBezTo>
                <a:cubicBezTo>
                  <a:pt x="158" y="52"/>
                  <a:pt x="107" y="39"/>
                  <a:pt x="128" y="0"/>
                </a:cubicBezTo>
                <a:cubicBezTo>
                  <a:pt x="98" y="16"/>
                  <a:pt x="55" y="41"/>
                  <a:pt x="59" y="103"/>
                </a:cubicBezTo>
                <a:cubicBezTo>
                  <a:pt x="59" y="88"/>
                  <a:pt x="38" y="94"/>
                  <a:pt x="37" y="71"/>
                </a:cubicBezTo>
                <a:cubicBezTo>
                  <a:pt x="0" y="114"/>
                  <a:pt x="5" y="153"/>
                  <a:pt x="34" y="190"/>
                </a:cubicBezTo>
                <a:cubicBezTo>
                  <a:pt x="74" y="190"/>
                  <a:pt x="74" y="190"/>
                  <a:pt x="74" y="190"/>
                </a:cubicBezTo>
                <a:cubicBezTo>
                  <a:pt x="30" y="136"/>
                  <a:pt x="123" y="121"/>
                  <a:pt x="104" y="87"/>
                </a:cubicBezTo>
                <a:cubicBezTo>
                  <a:pt x="121" y="95"/>
                  <a:pt x="144" y="109"/>
                  <a:pt x="141" y="142"/>
                </a:cubicBezTo>
                <a:cubicBezTo>
                  <a:pt x="142" y="134"/>
                  <a:pt x="153" y="137"/>
                  <a:pt x="153" y="125"/>
                </a:cubicBezTo>
                <a:cubicBezTo>
                  <a:pt x="174" y="149"/>
                  <a:pt x="170" y="170"/>
                  <a:pt x="154" y="190"/>
                </a:cubicBezTo>
                <a:lnTo>
                  <a:pt x="191" y="19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0ED495-7EFA-4A77-A5EC-84E14BA25030}"/>
              </a:ext>
            </a:extLst>
          </p:cNvPr>
          <p:cNvSpPr txBox="1"/>
          <p:nvPr/>
        </p:nvSpPr>
        <p:spPr>
          <a:xfrm>
            <a:off x="5951984" y="2590785"/>
            <a:ext cx="5544616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모든 기계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설비의 위험 유무 파악</a:t>
            </a:r>
            <a:endParaRPr lang="ko-KR" altLang="en-US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734FFF1E-5882-4266-8B00-E79A769ECC5D}"/>
              </a:ext>
            </a:extLst>
          </p:cNvPr>
          <p:cNvGrpSpPr/>
          <p:nvPr/>
        </p:nvGrpSpPr>
        <p:grpSpPr>
          <a:xfrm>
            <a:off x="5702849" y="2680486"/>
            <a:ext cx="237402" cy="226207"/>
            <a:chOff x="4811367" y="1575848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0EF67C96-AF4F-4AE7-AB7F-5A503ACD0E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AAD64697-A79A-4250-9AE0-913E7E0AE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25F94C-C6CA-4724-8967-3E0DFF532F2F}"/>
              </a:ext>
            </a:extLst>
          </p:cNvPr>
          <p:cNvSpPr txBox="1"/>
          <p:nvPr/>
        </p:nvSpPr>
        <p:spPr>
          <a:xfrm>
            <a:off x="5951984" y="5203080"/>
            <a:ext cx="4846739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설비를 관리대장을 통해 관리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B22C160B-FDD6-4E48-BBEE-F1088D738C00}"/>
              </a:ext>
            </a:extLst>
          </p:cNvPr>
          <p:cNvGrpSpPr/>
          <p:nvPr/>
        </p:nvGrpSpPr>
        <p:grpSpPr>
          <a:xfrm>
            <a:off x="5702849" y="5292781"/>
            <a:ext cx="237402" cy="226207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00AB08D4-5472-4125-B6FB-3363B2881E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A6046F1D-ACAC-4682-9994-D07EA5634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12BDC4-6E07-4DB2-88BA-FB903181DF2E}"/>
              </a:ext>
            </a:extLst>
          </p:cNvPr>
          <p:cNvSpPr txBox="1"/>
          <p:nvPr/>
        </p:nvSpPr>
        <p:spPr>
          <a:xfrm>
            <a:off x="5951984" y="3793400"/>
            <a:ext cx="5184576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새로운 기계 등을 구매할 때는 안전하게 설계된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제품을 선택 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설계를 통한 예방 원칙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744CFA12-A114-4511-A8AA-0167E56ECC44}"/>
              </a:ext>
            </a:extLst>
          </p:cNvPr>
          <p:cNvGrpSpPr/>
          <p:nvPr/>
        </p:nvGrpSpPr>
        <p:grpSpPr>
          <a:xfrm>
            <a:off x="5702849" y="3883101"/>
            <a:ext cx="237402" cy="226207"/>
            <a:chOff x="4811367" y="1575848"/>
            <a:chExt cx="633490" cy="603617"/>
          </a:xfrm>
        </p:grpSpPr>
        <p:sp>
          <p:nvSpPr>
            <p:cNvPr id="23" name="Freeform 74">
              <a:extLst>
                <a:ext uri="{FF2B5EF4-FFF2-40B4-BE49-F238E27FC236}">
                  <a16:creationId xmlns:a16="http://schemas.microsoft.com/office/drawing/2014/main" xmlns="" id="{93AC81CC-FD15-4BB2-9AB9-3FF86435C86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4" name="Freeform 33">
              <a:extLst>
                <a:ext uri="{FF2B5EF4-FFF2-40B4-BE49-F238E27FC236}">
                  <a16:creationId xmlns:a16="http://schemas.microsoft.com/office/drawing/2014/main" xmlns="" id="{319C8910-F200-4F5A-A637-37D38FD57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xmlns="" id="{C0288345-1943-4DC7-96E1-FAAE82E6BB07}"/>
              </a:ext>
            </a:extLst>
          </p:cNvPr>
          <p:cNvCxnSpPr>
            <a:cxnSpLocks/>
          </p:cNvCxnSpPr>
          <p:nvPr/>
        </p:nvCxnSpPr>
        <p:spPr>
          <a:xfrm>
            <a:off x="5243334" y="4831314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D5A08260-20FD-470F-842A-09D53A1424CF}"/>
              </a:ext>
            </a:extLst>
          </p:cNvPr>
          <p:cNvGrpSpPr/>
          <p:nvPr/>
        </p:nvGrpSpPr>
        <p:grpSpPr>
          <a:xfrm>
            <a:off x="5489200" y="2132856"/>
            <a:ext cx="6181896" cy="4047688"/>
            <a:chOff x="5243334" y="2132856"/>
            <a:chExt cx="6427762" cy="4047688"/>
          </a:xfrm>
        </p:grpSpPr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xmlns="" id="{1D5C3CD5-D99A-4237-A393-0A625DCB2502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2132856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xmlns="" id="{A84B9609-6C0B-4D70-BAB7-BED08ADEA8F3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6180544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xmlns="" id="{669EFF79-5809-4BFC-B2B4-F8ECEBB8F91E}"/>
                </a:ext>
              </a:extLst>
            </p:cNvPr>
            <p:cNvCxnSpPr>
              <a:cxnSpLocks/>
            </p:cNvCxnSpPr>
            <p:nvPr/>
          </p:nvCxnSpPr>
          <p:spPr>
            <a:xfrm>
              <a:off x="5243334" y="3482085"/>
              <a:ext cx="6427762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67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87353B6D-D9FF-41CF-A112-387CDDED0343}"/>
              </a:ext>
            </a:extLst>
          </p:cNvPr>
          <p:cNvSpPr/>
          <p:nvPr/>
        </p:nvSpPr>
        <p:spPr>
          <a:xfrm>
            <a:off x="1415480" y="2746857"/>
            <a:ext cx="9289032" cy="879751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2C3E2668-5314-409A-BA70-5DE621FB6725}"/>
              </a:ext>
            </a:extLst>
          </p:cNvPr>
          <p:cNvGrpSpPr/>
          <p:nvPr/>
        </p:nvGrpSpPr>
        <p:grpSpPr>
          <a:xfrm>
            <a:off x="956350" y="2134315"/>
            <a:ext cx="10161305" cy="2069326"/>
            <a:chOff x="956350" y="2168386"/>
            <a:chExt cx="10161305" cy="2069326"/>
          </a:xfrm>
          <a:gradFill>
            <a:gsLst>
              <a:gs pos="0">
                <a:srgbClr val="0070C0"/>
              </a:gs>
              <a:gs pos="96000">
                <a:srgbClr val="0059A9"/>
              </a:gs>
            </a:gsLst>
            <a:lin ang="0" scaled="0"/>
          </a:gradFill>
          <a:effectLst>
            <a:outerShdw dist="88900" dir="2700000" algn="tl" rotWithShape="0">
              <a:prstClr val="black">
                <a:alpha val="13000"/>
              </a:prstClr>
            </a:outerShdw>
          </a:effectLst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xmlns="" id="{FC871293-D7FC-4EDA-AE2C-CE2ACF0BA47F}"/>
                </a:ext>
              </a:extLst>
            </p:cNvPr>
            <p:cNvSpPr/>
            <p:nvPr/>
          </p:nvSpPr>
          <p:spPr>
            <a:xfrm>
              <a:off x="956350" y="2168386"/>
              <a:ext cx="2069326" cy="2069326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xmlns="" id="{657A86EC-4E63-4F48-B2C2-46D767C00792}"/>
                </a:ext>
              </a:extLst>
            </p:cNvPr>
            <p:cNvSpPr/>
            <p:nvPr/>
          </p:nvSpPr>
          <p:spPr>
            <a:xfrm>
              <a:off x="3653676" y="2168386"/>
              <a:ext cx="2069326" cy="2069326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xmlns="" id="{4642EAED-1E78-4127-B990-F49B2D9D2E65}"/>
                </a:ext>
              </a:extLst>
            </p:cNvPr>
            <p:cNvSpPr/>
            <p:nvPr/>
          </p:nvSpPr>
          <p:spPr>
            <a:xfrm>
              <a:off x="6351002" y="2168386"/>
              <a:ext cx="2069326" cy="2069326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xmlns="" id="{C73594B6-8658-4C5E-B9FC-21651DA3C7E8}"/>
                </a:ext>
              </a:extLst>
            </p:cNvPr>
            <p:cNvSpPr/>
            <p:nvPr/>
          </p:nvSpPr>
          <p:spPr>
            <a:xfrm>
              <a:off x="9048329" y="2168386"/>
              <a:ext cx="2069326" cy="2069326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7137B-87C4-49B4-AE9B-B8F933BCB35F}"/>
              </a:ext>
            </a:extLst>
          </p:cNvPr>
          <p:cNvSpPr txBox="1"/>
          <p:nvPr/>
        </p:nvSpPr>
        <p:spPr>
          <a:xfrm>
            <a:off x="4006590" y="4302457"/>
            <a:ext cx="15392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안전보건관리는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ESG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 기본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596B8D-965F-4F60-BED7-8FBD9DF61B8C}"/>
              </a:ext>
            </a:extLst>
          </p:cNvPr>
          <p:cNvSpPr txBox="1"/>
          <p:nvPr/>
        </p:nvSpPr>
        <p:spPr>
          <a:xfrm>
            <a:off x="999702" y="4302457"/>
            <a:ext cx="21499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안전한 환경에서 일 할 </a:t>
            </a:r>
            <a:endParaRPr lang="en-US" altLang="ko-KR" sz="1600" b="1" i="0" u="none" strike="noStrike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권리는 헌법상의 기본권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E06AC94-80A3-420D-A797-61BAB4DAA726}"/>
              </a:ext>
            </a:extLst>
          </p:cNvPr>
          <p:cNvSpPr txBox="1"/>
          <p:nvPr/>
        </p:nvSpPr>
        <p:spPr>
          <a:xfrm>
            <a:off x="836066" y="3054112"/>
            <a:ext cx="2351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경영자의 </a:t>
            </a:r>
            <a:r>
              <a:rPr lang="en-US" altLang="ko-KR" sz="20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i="0" u="none" strike="noStrike" baseline="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기본적인 의무</a:t>
            </a:r>
            <a:endParaRPr lang="ko-KR" altLang="en-US" sz="22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088E3A-57B8-49D8-95EF-EF0CD3DB1916}"/>
              </a:ext>
            </a:extLst>
          </p:cNvPr>
          <p:cNvSpPr txBox="1"/>
          <p:nvPr/>
        </p:nvSpPr>
        <p:spPr>
          <a:xfrm>
            <a:off x="3570989" y="2503538"/>
            <a:ext cx="223895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기업의 </a:t>
            </a:r>
            <a:r>
              <a:rPr lang="en-US" altLang="ko-KR" sz="20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사회적 책임</a:t>
            </a:r>
            <a:r>
              <a:rPr lang="en-US" altLang="ko-KR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algn="ctr"/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경쟁력 제고의</a:t>
            </a:r>
            <a: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첫걸음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7CD857-4503-4DFB-B93D-F0543D4498D9}"/>
              </a:ext>
            </a:extLst>
          </p:cNvPr>
          <p:cNvSpPr txBox="1"/>
          <p:nvPr/>
        </p:nvSpPr>
        <p:spPr>
          <a:xfrm>
            <a:off x="6251064" y="2673211"/>
            <a:ext cx="2238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안전은 비용이 </a:t>
            </a:r>
            <a: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아닌 투자이며</a:t>
            </a:r>
            <a: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경영의 일부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26FF2-60EC-48DE-B3DE-9427BA82487C}"/>
              </a:ext>
            </a:extLst>
          </p:cNvPr>
          <p:cNvSpPr txBox="1"/>
          <p:nvPr/>
        </p:nvSpPr>
        <p:spPr>
          <a:xfrm>
            <a:off x="8948480" y="2641769"/>
            <a:ext cx="2238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「중대재해</a:t>
            </a:r>
            <a:r>
              <a:rPr lang="en-US" altLang="ko-KR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처벌법」 </a:t>
            </a:r>
            <a:r>
              <a:rPr lang="en-US" altLang="ko-KR" sz="22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제정</a:t>
            </a:r>
            <a:r>
              <a:rPr lang="en-US" altLang="ko-KR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시행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7493DA-8637-486B-9E9C-1950C97AA235}"/>
              </a:ext>
            </a:extLst>
          </p:cNvPr>
          <p:cNvSpPr txBox="1"/>
          <p:nvPr/>
        </p:nvSpPr>
        <p:spPr>
          <a:xfrm>
            <a:off x="8961336" y="4302457"/>
            <a:ext cx="25218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경영자에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구축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 의무 부과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EB23AA3-75F3-47F0-8C65-585B41A30930}"/>
              </a:ext>
            </a:extLst>
          </p:cNvPr>
          <p:cNvSpPr txBox="1"/>
          <p:nvPr/>
        </p:nvSpPr>
        <p:spPr>
          <a:xfrm>
            <a:off x="6327265" y="4302457"/>
            <a:ext cx="24416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산업재해는 생산성 및 기업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이미지에 부정적 영향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제목 1">
            <a:extLst>
              <a:ext uri="{FF2B5EF4-FFF2-40B4-BE49-F238E27FC236}">
                <a16:creationId xmlns:a16="http://schemas.microsoft.com/office/drawing/2014/main" xmlns="" id="{75FF4898-0C90-4B6F-87B5-69B96489CAFD}"/>
              </a:ext>
            </a:extLst>
          </p:cNvPr>
          <p:cNvSpPr txBox="1">
            <a:spLocks/>
          </p:cNvSpPr>
          <p:nvPr/>
        </p:nvSpPr>
        <p:spPr>
          <a:xfrm>
            <a:off x="838200" y="332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600" spc="-15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안전보건관리체계</a:t>
            </a:r>
            <a:r>
              <a: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ko-KR" altLang="en-US" sz="3600" spc="-150" dirty="0" smtClean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구축 필요성</a:t>
            </a:r>
            <a:endParaRPr lang="ko-KR" altLang="en-US" sz="3600" spc="-150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xmlns="" id="{699ADE35-FFBF-463F-857D-FCB68C93C021}"/>
              </a:ext>
            </a:extLst>
          </p:cNvPr>
          <p:cNvSpPr/>
          <p:nvPr/>
        </p:nvSpPr>
        <p:spPr>
          <a:xfrm>
            <a:off x="1127448" y="5426556"/>
            <a:ext cx="9987975" cy="545584"/>
          </a:xfrm>
          <a:prstGeom prst="roundRect">
            <a:avLst/>
          </a:prstGeom>
          <a:solidFill>
            <a:srgbClr val="576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BDE8B4-C30C-4C01-BDC2-8C116029253D}"/>
              </a:ext>
            </a:extLst>
          </p:cNvPr>
          <p:cNvSpPr txBox="1"/>
          <p:nvPr/>
        </p:nvSpPr>
        <p:spPr>
          <a:xfrm>
            <a:off x="2052983" y="5443600"/>
            <a:ext cx="8136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산업안전보건관리</a:t>
            </a:r>
            <a:r>
              <a:rPr lang="en-US" altLang="ko-KR" sz="2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  <a:r>
              <a:rPr lang="ko-KR" altLang="en-US" sz="2400" b="1" i="0" u="none" strike="noStrike" spc="-150" baseline="0" dirty="0">
                <a:solidFill>
                  <a:srgbClr val="00B0F0"/>
                </a:solidFill>
                <a:latin typeface="맑은 고딕" pitchFamily="50" charset="-127"/>
                <a:ea typeface="맑은 고딕" pitchFamily="50" charset="-127"/>
              </a:rPr>
              <a:t>이제는 달라져야 합니다 </a:t>
            </a:r>
            <a:endParaRPr lang="ko-KR" altLang="en-US" sz="2400" b="1" spc="-150" dirty="0">
              <a:solidFill>
                <a:srgbClr val="00B0F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601D8A-784B-47F9-ABE0-FDA58E3A603A}"/>
              </a:ext>
            </a:extLst>
          </p:cNvPr>
          <p:cNvSpPr txBox="1"/>
          <p:nvPr/>
        </p:nvSpPr>
        <p:spPr>
          <a:xfrm>
            <a:off x="2122149" y="5986366"/>
            <a:ext cx="7998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과거의 임기응변이  아닌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실질적인 예방활동 필요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3080F1BA-2D12-48FC-8B6C-2E0621807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F821E3-C08A-4949-AE1E-6EB26BD2AC1E}"/>
              </a:ext>
            </a:extLst>
          </p:cNvPr>
          <p:cNvSpPr txBox="1"/>
          <p:nvPr/>
        </p:nvSpPr>
        <p:spPr>
          <a:xfrm>
            <a:off x="836066" y="2455939"/>
            <a:ext cx="2351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일하는 사람의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생명</a:t>
            </a:r>
            <a:r>
              <a:rPr lang="en-US" altLang="ko-KR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건강 보호는</a:t>
            </a:r>
            <a:endParaRPr lang="ko-KR" altLang="en-US" sz="16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270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F93E77-2E2B-44A1-89A1-9EE159AA5752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57565DD7-F6A4-402A-94AA-A7B2C7B42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xmlns="" id="{457A1986-10FB-4846-B087-ADA8EAF9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위험기계</a:t>
            </a:r>
            <a:r>
              <a:rPr lang="en-US" altLang="ko-KR" dirty="0"/>
              <a:t>‧</a:t>
            </a:r>
            <a:r>
              <a:rPr lang="ko-KR" altLang="en-US" dirty="0"/>
              <a:t>기구</a:t>
            </a:r>
            <a:r>
              <a:rPr lang="en-US" altLang="ko-KR" dirty="0"/>
              <a:t>‧</a:t>
            </a:r>
            <a:r>
              <a:rPr lang="ko-KR" altLang="en-US" dirty="0"/>
              <a:t>설비 관리대장 예시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58782"/>
              </p:ext>
            </p:extLst>
          </p:nvPr>
        </p:nvGraphicFramePr>
        <p:xfrm>
          <a:off x="681712" y="1988840"/>
          <a:ext cx="10828576" cy="4392489"/>
        </p:xfrm>
        <a:graphic>
          <a:graphicData uri="http://schemas.openxmlformats.org/drawingml/2006/table">
            <a:tbl>
              <a:tblPr/>
              <a:tblGrid>
                <a:gridCol w="741662">
                  <a:extLst>
                    <a:ext uri="{9D8B030D-6E8A-4147-A177-3AD203B41FA5}">
                      <a16:colId xmlns:a16="http://schemas.microsoft.com/office/drawing/2014/main" xmlns="" val="52579989"/>
                    </a:ext>
                  </a:extLst>
                </a:gridCol>
                <a:gridCol w="2017382">
                  <a:extLst>
                    <a:ext uri="{9D8B030D-6E8A-4147-A177-3AD203B41FA5}">
                      <a16:colId xmlns:a16="http://schemas.microsoft.com/office/drawing/2014/main" xmlns="" val="2796604627"/>
                    </a:ext>
                  </a:extLst>
                </a:gridCol>
                <a:gridCol w="773690">
                  <a:extLst>
                    <a:ext uri="{9D8B030D-6E8A-4147-A177-3AD203B41FA5}">
                      <a16:colId xmlns:a16="http://schemas.microsoft.com/office/drawing/2014/main" xmlns="" val="2954130494"/>
                    </a:ext>
                  </a:extLst>
                </a:gridCol>
                <a:gridCol w="1109407">
                  <a:extLst>
                    <a:ext uri="{9D8B030D-6E8A-4147-A177-3AD203B41FA5}">
                      <a16:colId xmlns:a16="http://schemas.microsoft.com/office/drawing/2014/main" xmlns="" val="798224164"/>
                    </a:ext>
                  </a:extLst>
                </a:gridCol>
                <a:gridCol w="674517">
                  <a:extLst>
                    <a:ext uri="{9D8B030D-6E8A-4147-A177-3AD203B41FA5}">
                      <a16:colId xmlns:a16="http://schemas.microsoft.com/office/drawing/2014/main" xmlns="" val="2593704801"/>
                    </a:ext>
                  </a:extLst>
                </a:gridCol>
                <a:gridCol w="1310837">
                  <a:extLst>
                    <a:ext uri="{9D8B030D-6E8A-4147-A177-3AD203B41FA5}">
                      <a16:colId xmlns:a16="http://schemas.microsoft.com/office/drawing/2014/main" xmlns="" val="3988691758"/>
                    </a:ext>
                  </a:extLst>
                </a:gridCol>
                <a:gridCol w="1512265">
                  <a:extLst>
                    <a:ext uri="{9D8B030D-6E8A-4147-A177-3AD203B41FA5}">
                      <a16:colId xmlns:a16="http://schemas.microsoft.com/office/drawing/2014/main" xmlns="" val="1728384020"/>
                    </a:ext>
                  </a:extLst>
                </a:gridCol>
                <a:gridCol w="1411433">
                  <a:extLst>
                    <a:ext uri="{9D8B030D-6E8A-4147-A177-3AD203B41FA5}">
                      <a16:colId xmlns:a16="http://schemas.microsoft.com/office/drawing/2014/main" xmlns="" val="2410411243"/>
                    </a:ext>
                  </a:extLst>
                </a:gridCol>
                <a:gridCol w="1277383">
                  <a:extLst>
                    <a:ext uri="{9D8B030D-6E8A-4147-A177-3AD203B41FA5}">
                      <a16:colId xmlns:a16="http://schemas.microsoft.com/office/drawing/2014/main" xmlns="" val="3047139982"/>
                    </a:ext>
                  </a:extLst>
                </a:gridCol>
              </a:tblGrid>
              <a:tr h="97075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순번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기계</a:t>
                      </a: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․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기구</a:t>
                      </a: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․</a:t>
                      </a: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설비명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/>
                      </a:r>
                      <a:b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</a:b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관리번호</a:t>
                      </a: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용량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단위작업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/>
                      </a:r>
                      <a:b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</a:b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검사대상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방호장치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점검주기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발생가능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/>
                      </a:r>
                      <a:b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</a:b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재해형태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8576264"/>
                  </a:ext>
                </a:extLst>
              </a:tr>
              <a:tr h="1140579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프레스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10ton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번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라인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 err="1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산안법</a:t>
                      </a: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안전검사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 err="1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광전자식</a:t>
                      </a: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개월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끼임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8841493"/>
                  </a:ext>
                </a:extLst>
              </a:tr>
              <a:tr h="1140579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지게차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00" spc="-150" dirty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부딪힘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4726211"/>
                  </a:ext>
                </a:extLst>
              </a:tr>
              <a:tr h="1140579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100" spc="-15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5949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84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직사각형 68">
            <a:extLst>
              <a:ext uri="{FF2B5EF4-FFF2-40B4-BE49-F238E27FC236}">
                <a16:creationId xmlns:a16="http://schemas.microsoft.com/office/drawing/2014/main" xmlns="" id="{2958CE69-74D8-4420-9F72-A601DC785155}"/>
              </a:ext>
            </a:extLst>
          </p:cNvPr>
          <p:cNvSpPr/>
          <p:nvPr/>
        </p:nvSpPr>
        <p:spPr>
          <a:xfrm>
            <a:off x="4967472" y="3107823"/>
            <a:ext cx="2195971" cy="12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5526E9F9-9390-461E-8354-1591C29DFE5A}"/>
              </a:ext>
            </a:extLst>
          </p:cNvPr>
          <p:cNvSpPr/>
          <p:nvPr/>
        </p:nvSpPr>
        <p:spPr>
          <a:xfrm>
            <a:off x="2654680" y="3107823"/>
            <a:ext cx="2195971" cy="12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9204DF72-3B56-410A-B1C6-9F8F1960ABFB}"/>
              </a:ext>
            </a:extLst>
          </p:cNvPr>
          <p:cNvSpPr/>
          <p:nvPr/>
        </p:nvSpPr>
        <p:spPr>
          <a:xfrm>
            <a:off x="7273756" y="3107823"/>
            <a:ext cx="2195971" cy="12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pic>
        <p:nvPicPr>
          <p:cNvPr id="89" name="그림 88">
            <a:extLst>
              <a:ext uri="{FF2B5EF4-FFF2-40B4-BE49-F238E27FC236}">
                <a16:creationId xmlns:a16="http://schemas.microsoft.com/office/drawing/2014/main" xmlns="" id="{A180F005-44C6-406D-B042-077937BC8C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9649" y="1382491"/>
            <a:ext cx="2211366" cy="1250818"/>
          </a:xfrm>
          <a:prstGeom prst="rect">
            <a:avLst/>
          </a:prstGeom>
        </p:spPr>
      </p:pic>
      <p:pic>
        <p:nvPicPr>
          <p:cNvPr id="167" name="그림 166">
            <a:extLst>
              <a:ext uri="{FF2B5EF4-FFF2-40B4-BE49-F238E27FC236}">
                <a16:creationId xmlns:a16="http://schemas.microsoft.com/office/drawing/2014/main" xmlns="" id="{892B5E49-4FC9-43C7-820E-78C73C17A1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428" y="4941167"/>
            <a:ext cx="1176909" cy="1128701"/>
          </a:xfrm>
          <a:prstGeom prst="rect">
            <a:avLst/>
          </a:prstGeom>
        </p:spPr>
      </p:pic>
      <p:pic>
        <p:nvPicPr>
          <p:cNvPr id="166" name="그림 165">
            <a:extLst>
              <a:ext uri="{FF2B5EF4-FFF2-40B4-BE49-F238E27FC236}">
                <a16:creationId xmlns:a16="http://schemas.microsoft.com/office/drawing/2014/main" xmlns="" id="{6BD7C7DF-E760-4849-AECB-97B486AB1B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4568" y="3117791"/>
            <a:ext cx="2200386" cy="1237689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xmlns="" id="{214E012C-25E8-4776-94E6-8530784E17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763" y="3105822"/>
            <a:ext cx="2221947" cy="1597418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xmlns="" id="{60A52F0F-9BB7-443B-9538-41E84029C4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3270" y="3284974"/>
            <a:ext cx="1566718" cy="961490"/>
          </a:xfrm>
          <a:prstGeom prst="rect">
            <a:avLst/>
          </a:pr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xmlns="" id="{6A2C80D7-ADBF-41B4-8277-483D603170A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817" y="1396681"/>
            <a:ext cx="2193039" cy="1561188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xmlns="" id="{435B4780-E466-4A86-80F8-43EB232E462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2973043" y="1066832"/>
            <a:ext cx="1563607" cy="221223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2E40F295-78B3-47CA-9D55-23F9A825A1A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73756" y="1393823"/>
            <a:ext cx="2202440" cy="1576070"/>
          </a:xfrm>
          <a:prstGeom prst="rect">
            <a:avLst/>
          </a:prstGeom>
        </p:spPr>
      </p:pic>
      <p:pic>
        <p:nvPicPr>
          <p:cNvPr id="91" name="그림 90">
            <a:extLst>
              <a:ext uri="{FF2B5EF4-FFF2-40B4-BE49-F238E27FC236}">
                <a16:creationId xmlns:a16="http://schemas.microsoft.com/office/drawing/2014/main" xmlns="" id="{5179F46B-2B78-47EB-A24A-C82A18AD595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66816" y="1378487"/>
            <a:ext cx="2214561" cy="157014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498B580-1AFE-4025-BFA5-664C471B1C0B}"/>
              </a:ext>
            </a:extLst>
          </p:cNvPr>
          <p:cNvSpPr txBox="1"/>
          <p:nvPr/>
        </p:nvSpPr>
        <p:spPr>
          <a:xfrm>
            <a:off x="2086412" y="502173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36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제조현장의 주요 위험기계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B19AC89-3562-47DE-B931-72DC54D36FE4}"/>
              </a:ext>
            </a:extLst>
          </p:cNvPr>
          <p:cNvSpPr txBox="1"/>
          <p:nvPr/>
        </p:nvSpPr>
        <p:spPr>
          <a:xfrm>
            <a:off x="9120336" y="1040611"/>
            <a:ext cx="2850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0" i="0" u="none" strike="noStrike" spc="-150" baseline="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* (  ) </a:t>
            </a:r>
            <a:r>
              <a:rPr lang="ko-KR" altLang="en-US" sz="1400" spc="-15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안은 </a:t>
            </a:r>
            <a:r>
              <a:rPr lang="ko-KR" altLang="en-US" sz="1400" b="0" i="0" u="none" strike="noStrike" spc="-150" baseline="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최근 </a:t>
            </a:r>
            <a:r>
              <a:rPr lang="en-US" altLang="ko-KR" sz="1400" b="0" i="0" u="none" strike="noStrike" spc="-150" baseline="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b="0" i="0" u="none" strike="noStrike" spc="-150" baseline="0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년간 사망자 수</a:t>
            </a: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9580D2E7-2F63-446B-9281-7D7EA864AEE2}"/>
              </a:ext>
            </a:extLst>
          </p:cNvPr>
          <p:cNvSpPr/>
          <p:nvPr/>
        </p:nvSpPr>
        <p:spPr>
          <a:xfrm>
            <a:off x="343200" y="2633309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903C6C-CAEA-4614-AB66-40A1EE240300}"/>
              </a:ext>
            </a:extLst>
          </p:cNvPr>
          <p:cNvSpPr txBox="1"/>
          <p:nvPr/>
        </p:nvSpPr>
        <p:spPr>
          <a:xfrm>
            <a:off x="777889" y="2636665"/>
            <a:ext cx="1326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지게차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(151)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xmlns="" id="{3711F364-366C-4F1C-8CFC-118A5A3DE107}"/>
              </a:ext>
            </a:extLst>
          </p:cNvPr>
          <p:cNvSpPr/>
          <p:nvPr/>
        </p:nvSpPr>
        <p:spPr>
          <a:xfrm>
            <a:off x="2652119" y="2633309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0D753119-F9F3-403B-B708-F87FDA8619EC}"/>
              </a:ext>
            </a:extLst>
          </p:cNvPr>
          <p:cNvSpPr txBox="1"/>
          <p:nvPr/>
        </p:nvSpPr>
        <p:spPr>
          <a:xfrm>
            <a:off x="3105096" y="2636665"/>
            <a:ext cx="1326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크레인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(98)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4CE84E3-F0AE-4744-9396-CBBB11243902}"/>
              </a:ext>
            </a:extLst>
          </p:cNvPr>
          <p:cNvSpPr/>
          <p:nvPr/>
        </p:nvSpPr>
        <p:spPr>
          <a:xfrm>
            <a:off x="4946249" y="2633309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C01AD6F-4BF5-4BE2-A5FE-167977F60122}"/>
              </a:ext>
            </a:extLst>
          </p:cNvPr>
          <p:cNvSpPr txBox="1"/>
          <p:nvPr/>
        </p:nvSpPr>
        <p:spPr>
          <a:xfrm>
            <a:off x="5222381" y="2636665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컨베이어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(55)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xmlns="" id="{79A229DD-FECD-49B1-8EF6-863F34789F30}"/>
              </a:ext>
            </a:extLst>
          </p:cNvPr>
          <p:cNvSpPr/>
          <p:nvPr/>
        </p:nvSpPr>
        <p:spPr>
          <a:xfrm>
            <a:off x="7261780" y="2633309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571BEBFA-0ABA-4775-9BEC-61D8C745D74B}"/>
              </a:ext>
            </a:extLst>
          </p:cNvPr>
          <p:cNvSpPr txBox="1"/>
          <p:nvPr/>
        </p:nvSpPr>
        <p:spPr>
          <a:xfrm>
            <a:off x="7537913" y="2636665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고소작업대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(45)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xmlns="" id="{FF1F5939-A801-48A4-9A13-E1EE3A70BE9C}"/>
              </a:ext>
            </a:extLst>
          </p:cNvPr>
          <p:cNvSpPr/>
          <p:nvPr/>
        </p:nvSpPr>
        <p:spPr>
          <a:xfrm>
            <a:off x="9580602" y="2633309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EB78ED5-056E-4F5F-BBFD-FA06380CF9FB}"/>
              </a:ext>
            </a:extLst>
          </p:cNvPr>
          <p:cNvSpPr txBox="1"/>
          <p:nvPr/>
        </p:nvSpPr>
        <p:spPr>
          <a:xfrm>
            <a:off x="9864123" y="2636665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리프트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(37)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xmlns="" id="{2E46A7E1-FFF0-4E44-A39A-C10DC659A406}"/>
              </a:ext>
            </a:extLst>
          </p:cNvPr>
          <p:cNvSpPr/>
          <p:nvPr/>
        </p:nvSpPr>
        <p:spPr>
          <a:xfrm>
            <a:off x="343200" y="4355481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C476914B-F46E-406B-B9B7-7E5FEABF9BEE}"/>
              </a:ext>
            </a:extLst>
          </p:cNvPr>
          <p:cNvSpPr txBox="1"/>
          <p:nvPr/>
        </p:nvSpPr>
        <p:spPr>
          <a:xfrm>
            <a:off x="541224" y="4358836"/>
            <a:ext cx="1932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산업용 로봇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(16)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xmlns="" id="{0C288F30-BDFE-455A-836F-11A28055EBD7}"/>
              </a:ext>
            </a:extLst>
          </p:cNvPr>
          <p:cNvSpPr/>
          <p:nvPr/>
        </p:nvSpPr>
        <p:spPr>
          <a:xfrm>
            <a:off x="2652119" y="4355481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9235061-01C6-41D8-9127-98A4208BA6B6}"/>
              </a:ext>
            </a:extLst>
          </p:cNvPr>
          <p:cNvSpPr txBox="1"/>
          <p:nvPr/>
        </p:nvSpPr>
        <p:spPr>
          <a:xfrm>
            <a:off x="2913270" y="4358836"/>
            <a:ext cx="1590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압력용기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(14)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xmlns="" id="{0A8DF994-7BCE-46D0-A471-B39F88B4B771}"/>
              </a:ext>
            </a:extLst>
          </p:cNvPr>
          <p:cNvSpPr/>
          <p:nvPr/>
        </p:nvSpPr>
        <p:spPr>
          <a:xfrm>
            <a:off x="4946249" y="4355481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C9C47A6E-CBFF-48A1-8ACF-AD2DD483AF7F}"/>
              </a:ext>
            </a:extLst>
          </p:cNvPr>
          <p:cNvSpPr txBox="1"/>
          <p:nvPr/>
        </p:nvSpPr>
        <p:spPr>
          <a:xfrm>
            <a:off x="5222381" y="4358836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공작기계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(14)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xmlns="" id="{BECFACC2-D7BE-46D6-A7E6-289EEF9212D1}"/>
              </a:ext>
            </a:extLst>
          </p:cNvPr>
          <p:cNvSpPr/>
          <p:nvPr/>
        </p:nvSpPr>
        <p:spPr>
          <a:xfrm>
            <a:off x="7261780" y="4355481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6B91415-6C50-47EE-8A86-32605564E2FB}"/>
              </a:ext>
            </a:extLst>
          </p:cNvPr>
          <p:cNvSpPr txBox="1"/>
          <p:nvPr/>
        </p:nvSpPr>
        <p:spPr>
          <a:xfrm>
            <a:off x="7537913" y="4358836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사출성형기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(12)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xmlns="" id="{8E699FB9-DCE7-4EAF-9794-867E0766BF47}"/>
              </a:ext>
            </a:extLst>
          </p:cNvPr>
          <p:cNvSpPr/>
          <p:nvPr/>
        </p:nvSpPr>
        <p:spPr>
          <a:xfrm>
            <a:off x="9580602" y="4355481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95FCA1F-A43F-469E-A603-19A985B499E3}"/>
              </a:ext>
            </a:extLst>
          </p:cNvPr>
          <p:cNvSpPr txBox="1"/>
          <p:nvPr/>
        </p:nvSpPr>
        <p:spPr>
          <a:xfrm>
            <a:off x="9864123" y="4358836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혼합기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(11)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xmlns="" id="{B300206B-23D8-4F1D-BC99-05884E55836A}"/>
              </a:ext>
            </a:extLst>
          </p:cNvPr>
          <p:cNvSpPr/>
          <p:nvPr/>
        </p:nvSpPr>
        <p:spPr>
          <a:xfrm>
            <a:off x="7261635" y="4848721"/>
            <a:ext cx="2214561" cy="1598772"/>
          </a:xfrm>
          <a:prstGeom prst="rect">
            <a:avLst/>
          </a:prstGeom>
          <a:solidFill>
            <a:schemeClr val="bg1"/>
          </a:solidFill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0" name="직사각형 139">
            <a:extLst>
              <a:ext uri="{FF2B5EF4-FFF2-40B4-BE49-F238E27FC236}">
                <a16:creationId xmlns:a16="http://schemas.microsoft.com/office/drawing/2014/main" xmlns="" id="{AAA2CEE7-F7F0-4D45-BC4E-3D2544F4AF68}"/>
              </a:ext>
            </a:extLst>
          </p:cNvPr>
          <p:cNvSpPr/>
          <p:nvPr/>
        </p:nvSpPr>
        <p:spPr>
          <a:xfrm>
            <a:off x="343200" y="6099734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CDD78DB6-C3C8-455D-B841-83A63B7979FD}"/>
              </a:ext>
            </a:extLst>
          </p:cNvPr>
          <p:cNvSpPr txBox="1"/>
          <p:nvPr/>
        </p:nvSpPr>
        <p:spPr>
          <a:xfrm>
            <a:off x="777889" y="6103090"/>
            <a:ext cx="1326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프레스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(10)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xmlns="" id="{EFD8483F-78D0-4D2D-A4F9-B34DA57EC240}"/>
              </a:ext>
            </a:extLst>
          </p:cNvPr>
          <p:cNvSpPr/>
          <p:nvPr/>
        </p:nvSpPr>
        <p:spPr>
          <a:xfrm>
            <a:off x="2670407" y="6099734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EC5E8147-EDA6-484C-8DB4-FC38982EB1D3}"/>
              </a:ext>
            </a:extLst>
          </p:cNvPr>
          <p:cNvSpPr txBox="1"/>
          <p:nvPr/>
        </p:nvSpPr>
        <p:spPr>
          <a:xfrm>
            <a:off x="2652119" y="6103090"/>
            <a:ext cx="234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파쇄기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분쇄기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(7)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xmlns="" id="{5A1EC719-EE4B-4D3F-84B0-803856E10451}"/>
              </a:ext>
            </a:extLst>
          </p:cNvPr>
          <p:cNvSpPr/>
          <p:nvPr/>
        </p:nvSpPr>
        <p:spPr>
          <a:xfrm>
            <a:off x="4946249" y="6099734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FE956622-8B3D-4393-8F41-C1C00D2068F8}"/>
              </a:ext>
            </a:extLst>
          </p:cNvPr>
          <p:cNvSpPr txBox="1"/>
          <p:nvPr/>
        </p:nvSpPr>
        <p:spPr>
          <a:xfrm>
            <a:off x="5222381" y="6103090"/>
            <a:ext cx="172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금속절단기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(4)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xmlns="" id="{C8968F11-AE23-42BF-A1F8-CDE6543A8FC5}"/>
              </a:ext>
            </a:extLst>
          </p:cNvPr>
          <p:cNvSpPr/>
          <p:nvPr/>
        </p:nvSpPr>
        <p:spPr>
          <a:xfrm>
            <a:off x="7261780" y="6099734"/>
            <a:ext cx="2214561" cy="358083"/>
          </a:xfrm>
          <a:prstGeom prst="rect">
            <a:avLst/>
          </a:prstGeom>
          <a:solidFill>
            <a:srgbClr val="404F62">
              <a:alpha val="62745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5E2FD54B-E3BB-4B9A-8263-B1047B168964}"/>
              </a:ext>
            </a:extLst>
          </p:cNvPr>
          <p:cNvSpPr txBox="1"/>
          <p:nvPr/>
        </p:nvSpPr>
        <p:spPr>
          <a:xfrm>
            <a:off x="7286594" y="6103090"/>
            <a:ext cx="2195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식품가공용기계 </a:t>
            </a:r>
            <a:r>
              <a:rPr lang="en-US" altLang="ko-KR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(4)</a:t>
            </a:r>
            <a:endParaRPr lang="ko-KR" altLang="en-US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7" name="그림 96">
            <a:extLst>
              <a:ext uri="{FF2B5EF4-FFF2-40B4-BE49-F238E27FC236}">
                <a16:creationId xmlns:a16="http://schemas.microsoft.com/office/drawing/2014/main" xmlns="" id="{8A3CF8A9-B1F7-49E7-BC77-38822553F69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6143" y="3182022"/>
            <a:ext cx="1855735" cy="104183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3BC9AF78-5C1F-4EC5-A118-5283BAED49B7}"/>
              </a:ext>
            </a:extLst>
          </p:cNvPr>
          <p:cNvSpPr/>
          <p:nvPr/>
        </p:nvSpPr>
        <p:spPr>
          <a:xfrm>
            <a:off x="335360" y="1382296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xmlns="" id="{0451ED42-2886-4968-A7AA-9FA2B88B6A96}"/>
              </a:ext>
            </a:extLst>
          </p:cNvPr>
          <p:cNvSpPr/>
          <p:nvPr/>
        </p:nvSpPr>
        <p:spPr>
          <a:xfrm>
            <a:off x="2644118" y="1382296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xmlns="" id="{9A54D07C-EE5D-4D13-9156-4AB2B8FD18EA}"/>
              </a:ext>
            </a:extLst>
          </p:cNvPr>
          <p:cNvSpPr/>
          <p:nvPr/>
        </p:nvSpPr>
        <p:spPr>
          <a:xfrm>
            <a:off x="4952877" y="1382296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39E3F83F-0F13-4B72-8C16-D1E39B3FC93B}"/>
              </a:ext>
            </a:extLst>
          </p:cNvPr>
          <p:cNvSpPr/>
          <p:nvPr/>
        </p:nvSpPr>
        <p:spPr>
          <a:xfrm>
            <a:off x="7261635" y="1382296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xmlns="" id="{DBE9A944-B425-4F5C-A0A3-2D389FDA0274}"/>
              </a:ext>
            </a:extLst>
          </p:cNvPr>
          <p:cNvSpPr/>
          <p:nvPr/>
        </p:nvSpPr>
        <p:spPr>
          <a:xfrm>
            <a:off x="9570393" y="1382296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xmlns="" id="{182667FB-E085-4AEB-87B5-9D81AA6F965C}"/>
              </a:ext>
            </a:extLst>
          </p:cNvPr>
          <p:cNvSpPr/>
          <p:nvPr/>
        </p:nvSpPr>
        <p:spPr>
          <a:xfrm>
            <a:off x="335360" y="3104468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xmlns="" id="{3515C216-892A-49FD-BA17-0712012F5D38}"/>
              </a:ext>
            </a:extLst>
          </p:cNvPr>
          <p:cNvSpPr/>
          <p:nvPr/>
        </p:nvSpPr>
        <p:spPr>
          <a:xfrm>
            <a:off x="2644118" y="3104468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xmlns="" id="{30A68189-69C9-4FA7-B71E-427DB4B0C091}"/>
              </a:ext>
            </a:extLst>
          </p:cNvPr>
          <p:cNvSpPr/>
          <p:nvPr/>
        </p:nvSpPr>
        <p:spPr>
          <a:xfrm>
            <a:off x="4952877" y="3104468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E6866567-0E15-4024-857F-8B86BCFC6D0F}"/>
              </a:ext>
            </a:extLst>
          </p:cNvPr>
          <p:cNvSpPr/>
          <p:nvPr/>
        </p:nvSpPr>
        <p:spPr>
          <a:xfrm>
            <a:off x="7261635" y="3104468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xmlns="" id="{3B97F868-DAD3-4742-92C3-2F682E8B300E}"/>
              </a:ext>
            </a:extLst>
          </p:cNvPr>
          <p:cNvSpPr/>
          <p:nvPr/>
        </p:nvSpPr>
        <p:spPr>
          <a:xfrm>
            <a:off x="9570393" y="3104468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xmlns="" id="{768E36C3-F25D-479B-BA20-F299CC94C91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35589" y="4873648"/>
            <a:ext cx="1509107" cy="1225189"/>
          </a:xfrm>
          <a:prstGeom prst="rect">
            <a:avLst/>
          </a:prstGeom>
        </p:spPr>
      </p:pic>
      <p:pic>
        <p:nvPicPr>
          <p:cNvPr id="169" name="그림 168">
            <a:extLst>
              <a:ext uri="{FF2B5EF4-FFF2-40B4-BE49-F238E27FC236}">
                <a16:creationId xmlns:a16="http://schemas.microsoft.com/office/drawing/2014/main" xmlns="" id="{48EF1093-6C01-4043-8845-DC791271C0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703" y="4869513"/>
            <a:ext cx="1110873" cy="1216033"/>
          </a:xfrm>
          <a:prstGeom prst="rect">
            <a:avLst/>
          </a:prstGeom>
        </p:spPr>
      </p:pic>
      <p:pic>
        <p:nvPicPr>
          <p:cNvPr id="170" name="그림 169">
            <a:extLst>
              <a:ext uri="{FF2B5EF4-FFF2-40B4-BE49-F238E27FC236}">
                <a16:creationId xmlns:a16="http://schemas.microsoft.com/office/drawing/2014/main" xmlns="" id="{241080DD-E03B-4EF6-8F11-D2E42E9D465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62471" y="4873647"/>
            <a:ext cx="1426598" cy="1211481"/>
          </a:xfrm>
          <a:prstGeom prst="rect">
            <a:avLst/>
          </a:prstGeom>
        </p:spPr>
      </p:pic>
      <p:sp>
        <p:nvSpPr>
          <p:cNvPr id="129" name="직사각형 128">
            <a:extLst>
              <a:ext uri="{FF2B5EF4-FFF2-40B4-BE49-F238E27FC236}">
                <a16:creationId xmlns:a16="http://schemas.microsoft.com/office/drawing/2014/main" xmlns="" id="{6C0B1AFC-51D1-489F-A001-EB3A7D800C48}"/>
              </a:ext>
            </a:extLst>
          </p:cNvPr>
          <p:cNvSpPr/>
          <p:nvPr/>
        </p:nvSpPr>
        <p:spPr>
          <a:xfrm>
            <a:off x="335360" y="4848721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xmlns="" id="{7D5B3241-9F5B-4510-9E3F-0A7F213209B7}"/>
              </a:ext>
            </a:extLst>
          </p:cNvPr>
          <p:cNvSpPr/>
          <p:nvPr/>
        </p:nvSpPr>
        <p:spPr>
          <a:xfrm>
            <a:off x="2644118" y="4848721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xmlns="" id="{CB258333-553A-4566-890B-86070F5DF5E9}"/>
              </a:ext>
            </a:extLst>
          </p:cNvPr>
          <p:cNvSpPr/>
          <p:nvPr/>
        </p:nvSpPr>
        <p:spPr>
          <a:xfrm>
            <a:off x="4952877" y="4848721"/>
            <a:ext cx="2214561" cy="1598772"/>
          </a:xfrm>
          <a:prstGeom prst="rect">
            <a:avLst/>
          </a:prstGeom>
          <a:noFill/>
          <a:ln w="22225">
            <a:solidFill>
              <a:srgbClr val="677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7A36140-DADA-4988-9B0C-C58663379C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395" y="3298410"/>
            <a:ext cx="1734703" cy="88215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EBE6A743-0128-454B-8011-35AFD7850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12498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0627A4F7-C8CD-4A07-907B-D386E43A77EB}"/>
              </a:ext>
            </a:extLst>
          </p:cNvPr>
          <p:cNvGrpSpPr/>
          <p:nvPr/>
        </p:nvGrpSpPr>
        <p:grpSpPr>
          <a:xfrm>
            <a:off x="2350695" y="2411670"/>
            <a:ext cx="1200131" cy="3587472"/>
            <a:chOff x="2350695" y="2411670"/>
            <a:chExt cx="1200131" cy="3587472"/>
          </a:xfrm>
        </p:grpSpPr>
        <p:sp>
          <p:nvSpPr>
            <p:cNvPr id="76" name="왼쪽 대괄호 75">
              <a:extLst>
                <a:ext uri="{FF2B5EF4-FFF2-40B4-BE49-F238E27FC236}">
                  <a16:creationId xmlns:a16="http://schemas.microsoft.com/office/drawing/2014/main" xmlns="" id="{983A0F51-8F50-46CA-9D32-DDAFCE204538}"/>
                </a:ext>
              </a:extLst>
            </p:cNvPr>
            <p:cNvSpPr/>
            <p:nvPr/>
          </p:nvSpPr>
          <p:spPr>
            <a:xfrm>
              <a:off x="2628605" y="2411670"/>
              <a:ext cx="922221" cy="3587472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rgbClr val="6187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  <a:latin typeface="맑은 고딕" pitchFamily="50" charset="-127"/>
              </a:endParaRPr>
            </a:p>
          </p:txBody>
        </p: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xmlns="" id="{92EAF7D3-83E9-47D3-8411-C1FD4629961D}"/>
                </a:ext>
              </a:extLst>
            </p:cNvPr>
            <p:cNvCxnSpPr/>
            <p:nvPr/>
          </p:nvCxnSpPr>
          <p:spPr>
            <a:xfrm>
              <a:off x="2350695" y="4133259"/>
              <a:ext cx="864096" cy="0"/>
            </a:xfrm>
            <a:prstGeom prst="line">
              <a:avLst/>
            </a:prstGeom>
            <a:solidFill>
              <a:schemeClr val="bg1">
                <a:alpha val="9000"/>
              </a:schemeClr>
            </a:solidFill>
            <a:ln w="28575">
              <a:solidFill>
                <a:srgbClr val="6187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xmlns="" id="{37BBE6D2-1600-46C1-9F3F-C822B69704C8}"/>
                </a:ext>
              </a:extLst>
            </p:cNvPr>
            <p:cNvCxnSpPr/>
            <p:nvPr/>
          </p:nvCxnSpPr>
          <p:spPr>
            <a:xfrm>
              <a:off x="2628605" y="5118511"/>
              <a:ext cx="864096" cy="0"/>
            </a:xfrm>
            <a:prstGeom prst="line">
              <a:avLst/>
            </a:prstGeom>
            <a:solidFill>
              <a:schemeClr val="bg1">
                <a:alpha val="9000"/>
              </a:schemeClr>
            </a:solidFill>
            <a:ln w="28575">
              <a:solidFill>
                <a:srgbClr val="6187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2BA345-877E-4305-97BE-67851CC2A156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B6C546-5933-4C10-99B3-A21FC077909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2370072C-934C-4E81-851E-52B341D8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유해인자를 파악합니다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xmlns="" id="{CDC4D42B-DF9B-48EF-ABE3-6F1BEFBBFD67}"/>
              </a:ext>
            </a:extLst>
          </p:cNvPr>
          <p:cNvSpPr/>
          <p:nvPr/>
        </p:nvSpPr>
        <p:spPr>
          <a:xfrm>
            <a:off x="544240" y="3200243"/>
            <a:ext cx="1803196" cy="1803196"/>
          </a:xfrm>
          <a:prstGeom prst="ellipse">
            <a:avLst/>
          </a:prstGeom>
          <a:solidFill>
            <a:schemeClr val="bg1">
              <a:alpha val="9000"/>
            </a:schemeClr>
          </a:solidFill>
          <a:ln w="28575">
            <a:solidFill>
              <a:srgbClr val="618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xmlns="" id="{100CC8BC-9D24-46A3-A870-F09020C27D4E}"/>
              </a:ext>
            </a:extLst>
          </p:cNvPr>
          <p:cNvSpPr/>
          <p:nvPr/>
        </p:nvSpPr>
        <p:spPr>
          <a:xfrm>
            <a:off x="661854" y="3317857"/>
            <a:ext cx="1567968" cy="1567968"/>
          </a:xfrm>
          <a:prstGeom prst="ellipse">
            <a:avLst/>
          </a:prstGeom>
          <a:solidFill>
            <a:schemeClr val="bg1"/>
          </a:solidFill>
          <a:ln w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4CC728-E99E-4F8B-91E6-A65A56B2974F}"/>
              </a:ext>
            </a:extLst>
          </p:cNvPr>
          <p:cNvSpPr txBox="1"/>
          <p:nvPr/>
        </p:nvSpPr>
        <p:spPr>
          <a:xfrm>
            <a:off x="676668" y="3871009"/>
            <a:ext cx="15383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endParaRPr lang="ko-KR" altLang="en-US" sz="2400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67BD2E-3925-4AE2-B09F-ACE2321C77AA}"/>
              </a:ext>
            </a:extLst>
          </p:cNvPr>
          <p:cNvSpPr txBox="1"/>
          <p:nvPr/>
        </p:nvSpPr>
        <p:spPr>
          <a:xfrm>
            <a:off x="436147" y="5060678"/>
            <a:ext cx="2004344" cy="714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위해를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야기하는 것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xmlns="" id="{30C803F0-4813-4AE3-9249-7B89475AD187}"/>
              </a:ext>
            </a:extLst>
          </p:cNvPr>
          <p:cNvSpPr/>
          <p:nvPr/>
        </p:nvSpPr>
        <p:spPr>
          <a:xfrm>
            <a:off x="2851840" y="1855833"/>
            <a:ext cx="8860784" cy="1704414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xmlns="" id="{74D84CE6-AC9A-49C4-A4F1-49F5BE0CE95A}"/>
              </a:ext>
            </a:extLst>
          </p:cNvPr>
          <p:cNvSpPr/>
          <p:nvPr/>
        </p:nvSpPr>
        <p:spPr>
          <a:xfrm>
            <a:off x="2851840" y="3746389"/>
            <a:ext cx="8860784" cy="790667"/>
          </a:xfrm>
          <a:prstGeom prst="roundRect">
            <a:avLst>
              <a:gd name="adj" fmla="val 163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xmlns="" id="{AA014AF0-0CE9-4320-BC4C-710073585B72}"/>
              </a:ext>
            </a:extLst>
          </p:cNvPr>
          <p:cNvSpPr/>
          <p:nvPr/>
        </p:nvSpPr>
        <p:spPr>
          <a:xfrm>
            <a:off x="2851840" y="4723198"/>
            <a:ext cx="8860784" cy="790667"/>
          </a:xfrm>
          <a:prstGeom prst="roundRect">
            <a:avLst>
              <a:gd name="adj" fmla="val 163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xmlns="" id="{B916C54C-CCDE-48C7-90B6-6C63CABEAED3}"/>
              </a:ext>
            </a:extLst>
          </p:cNvPr>
          <p:cNvSpPr/>
          <p:nvPr/>
        </p:nvSpPr>
        <p:spPr>
          <a:xfrm>
            <a:off x="2851840" y="5700007"/>
            <a:ext cx="8860784" cy="790667"/>
          </a:xfrm>
          <a:prstGeom prst="roundRect">
            <a:avLst>
              <a:gd name="adj" fmla="val 1638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AF6CAB8-1F02-45B3-B863-B70EC9EC380C}"/>
              </a:ext>
            </a:extLst>
          </p:cNvPr>
          <p:cNvSpPr txBox="1"/>
          <p:nvPr/>
        </p:nvSpPr>
        <p:spPr>
          <a:xfrm>
            <a:off x="5497733" y="3933056"/>
            <a:ext cx="5762043" cy="4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소음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진동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방사선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기압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기온 등이 적정 수준인지 확인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07377715-7BEE-4AD8-93F0-DD2B773ED7CE}"/>
              </a:ext>
            </a:extLst>
          </p:cNvPr>
          <p:cNvGrpSpPr/>
          <p:nvPr/>
        </p:nvGrpSpPr>
        <p:grpSpPr>
          <a:xfrm>
            <a:off x="5248598" y="4042112"/>
            <a:ext cx="237402" cy="226207"/>
            <a:chOff x="4811367" y="1575848"/>
            <a:chExt cx="633490" cy="603617"/>
          </a:xfrm>
        </p:grpSpPr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xmlns="" id="{2BF5209D-BBFF-450F-BC05-8D7F5C4D0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5E094E3E-EBC6-4F76-9D8A-B87003339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24B6644-BAF4-4548-A18A-737EABE94751}"/>
              </a:ext>
            </a:extLst>
          </p:cNvPr>
          <p:cNvSpPr txBox="1"/>
          <p:nvPr/>
        </p:nvSpPr>
        <p:spPr>
          <a:xfrm>
            <a:off x="5497733" y="4762540"/>
            <a:ext cx="5854851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혈액매개 감염인자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공기매개 감염인자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곤충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동물매개 감염인자 등 확인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833E7B3C-A6E2-4AB9-B185-5157156F8CBB}"/>
              </a:ext>
            </a:extLst>
          </p:cNvPr>
          <p:cNvGrpSpPr/>
          <p:nvPr/>
        </p:nvGrpSpPr>
        <p:grpSpPr>
          <a:xfrm>
            <a:off x="5248598" y="4850492"/>
            <a:ext cx="237402" cy="226207"/>
            <a:chOff x="4811367" y="1575848"/>
            <a:chExt cx="633490" cy="603617"/>
          </a:xfrm>
        </p:grpSpPr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xmlns="" id="{CB8CE81A-C14C-4F16-AF99-C9DB81BB88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xmlns="" id="{A6C9F1E2-28ED-4143-A69D-862E05AA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9EDCE0-6222-4805-BB7E-1F214487D10D}"/>
              </a:ext>
            </a:extLst>
          </p:cNvPr>
          <p:cNvSpPr txBox="1"/>
          <p:nvPr/>
        </p:nvSpPr>
        <p:spPr>
          <a:xfrm>
            <a:off x="5497733" y="5871304"/>
            <a:ext cx="5762043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근골격계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부담작업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직무스트레스 등 확인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87120B6A-E8A1-4A45-B28C-33C6F7487FFF}"/>
              </a:ext>
            </a:extLst>
          </p:cNvPr>
          <p:cNvGrpSpPr/>
          <p:nvPr/>
        </p:nvGrpSpPr>
        <p:grpSpPr>
          <a:xfrm>
            <a:off x="5248598" y="5974018"/>
            <a:ext cx="237402" cy="226207"/>
            <a:chOff x="4811367" y="1575848"/>
            <a:chExt cx="633490" cy="603617"/>
          </a:xfrm>
        </p:grpSpPr>
        <p:sp>
          <p:nvSpPr>
            <p:cNvPr id="39" name="Freeform 74">
              <a:extLst>
                <a:ext uri="{FF2B5EF4-FFF2-40B4-BE49-F238E27FC236}">
                  <a16:creationId xmlns:a16="http://schemas.microsoft.com/office/drawing/2014/main" xmlns="" id="{01525332-FA4B-46D0-851E-C5A8A3CCC9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xmlns="" id="{BD91897E-705B-44F9-A83D-3A0800112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B48C0A6-3C9F-4B63-AFDD-18C25B4FE947}"/>
              </a:ext>
            </a:extLst>
          </p:cNvPr>
          <p:cNvSpPr txBox="1"/>
          <p:nvPr/>
        </p:nvSpPr>
        <p:spPr>
          <a:xfrm>
            <a:off x="5497733" y="2004968"/>
            <a:ext cx="6091603" cy="102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화학제품 제조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수입자가 의무적으로 제공하는 물질안전보건자료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(MSDS)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있는 화학 물질의 명칭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 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CAS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번호 확인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(www.msds.kosha.or.kr. / </a:t>
            </a:r>
            <a:r>
              <a:rPr lang="en-US" altLang="ko-KR" sz="1600" b="1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MSDSinfo</a:t>
            </a:r>
            <a:r>
              <a:rPr lang="en-US" altLang="ko-KR" sz="16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1E839A17-5FE8-4E0F-8C9C-88C0ECB2E170}"/>
              </a:ext>
            </a:extLst>
          </p:cNvPr>
          <p:cNvGrpSpPr/>
          <p:nvPr/>
        </p:nvGrpSpPr>
        <p:grpSpPr>
          <a:xfrm>
            <a:off x="5248598" y="2094669"/>
            <a:ext cx="237402" cy="226207"/>
            <a:chOff x="4811367" y="1575848"/>
            <a:chExt cx="633490" cy="603617"/>
          </a:xfrm>
        </p:grpSpPr>
        <p:sp>
          <p:nvSpPr>
            <p:cNvPr id="43" name="Freeform 74">
              <a:extLst>
                <a:ext uri="{FF2B5EF4-FFF2-40B4-BE49-F238E27FC236}">
                  <a16:creationId xmlns:a16="http://schemas.microsoft.com/office/drawing/2014/main" xmlns="" id="{03666F31-8747-4B25-830C-965A0EEF0A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xmlns="" id="{15CC30F6-12EF-47C8-9E5F-024E57C79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6BD982FD-6FB7-4802-B5EC-62FF3211EA32}"/>
              </a:ext>
            </a:extLst>
          </p:cNvPr>
          <p:cNvGrpSpPr/>
          <p:nvPr/>
        </p:nvGrpSpPr>
        <p:grpSpPr>
          <a:xfrm>
            <a:off x="2851840" y="1856784"/>
            <a:ext cx="2154288" cy="4634842"/>
            <a:chOff x="2789584" y="6957392"/>
            <a:chExt cx="2154288" cy="4634842"/>
          </a:xfrm>
          <a:gradFill>
            <a:gsLst>
              <a:gs pos="17000">
                <a:srgbClr val="6374BD"/>
              </a:gs>
              <a:gs pos="80000">
                <a:srgbClr val="2F5597"/>
              </a:gs>
            </a:gsLst>
            <a:lin ang="5400000" scaled="1"/>
          </a:gradFill>
        </p:grpSpPr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xmlns="" id="{BE4CA0F6-4EDF-4710-AAC4-801F85C2C9D1}"/>
                </a:ext>
              </a:extLst>
            </p:cNvPr>
            <p:cNvSpPr/>
            <p:nvPr/>
          </p:nvSpPr>
          <p:spPr>
            <a:xfrm>
              <a:off x="2789584" y="6957392"/>
              <a:ext cx="2154288" cy="1704414"/>
            </a:xfrm>
            <a:custGeom>
              <a:avLst/>
              <a:gdLst>
                <a:gd name="connsiteX0" fmla="*/ 126842 w 2154288"/>
                <a:gd name="connsiteY0" fmla="*/ 0 h 1704414"/>
                <a:gd name="connsiteX1" fmla="*/ 2154288 w 2154288"/>
                <a:gd name="connsiteY1" fmla="*/ 0 h 1704414"/>
                <a:gd name="connsiteX2" fmla="*/ 2154288 w 2154288"/>
                <a:gd name="connsiteY2" fmla="*/ 1704414 h 1704414"/>
                <a:gd name="connsiteX3" fmla="*/ 126842 w 2154288"/>
                <a:gd name="connsiteY3" fmla="*/ 1704414 h 1704414"/>
                <a:gd name="connsiteX4" fmla="*/ 0 w 2154288"/>
                <a:gd name="connsiteY4" fmla="*/ 1577572 h 1704414"/>
                <a:gd name="connsiteX5" fmla="*/ 0 w 2154288"/>
                <a:gd name="connsiteY5" fmla="*/ 126842 h 1704414"/>
                <a:gd name="connsiteX6" fmla="*/ 126842 w 2154288"/>
                <a:gd name="connsiteY6" fmla="*/ 0 h 170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4288" h="1704414">
                  <a:moveTo>
                    <a:pt x="126842" y="0"/>
                  </a:moveTo>
                  <a:lnTo>
                    <a:pt x="2154288" y="0"/>
                  </a:lnTo>
                  <a:lnTo>
                    <a:pt x="2154288" y="1704414"/>
                  </a:lnTo>
                  <a:lnTo>
                    <a:pt x="126842" y="1704414"/>
                  </a:lnTo>
                  <a:cubicBezTo>
                    <a:pt x="56789" y="1704414"/>
                    <a:pt x="0" y="1647625"/>
                    <a:pt x="0" y="1577572"/>
                  </a:cubicBezTo>
                  <a:lnTo>
                    <a:pt x="0" y="126842"/>
                  </a:lnTo>
                  <a:cubicBezTo>
                    <a:pt x="0" y="56789"/>
                    <a:pt x="56789" y="0"/>
                    <a:pt x="12684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xmlns="" id="{6BDDE761-EAD6-4D2E-A200-F83F4EF7982E}"/>
                </a:ext>
              </a:extLst>
            </p:cNvPr>
            <p:cNvSpPr/>
            <p:nvPr/>
          </p:nvSpPr>
          <p:spPr>
            <a:xfrm>
              <a:off x="2789584" y="8847949"/>
              <a:ext cx="2154288" cy="790667"/>
            </a:xfrm>
            <a:custGeom>
              <a:avLst/>
              <a:gdLst>
                <a:gd name="connsiteX0" fmla="*/ 129519 w 2154288"/>
                <a:gd name="connsiteY0" fmla="*/ 0 h 790667"/>
                <a:gd name="connsiteX1" fmla="*/ 2154288 w 2154288"/>
                <a:gd name="connsiteY1" fmla="*/ 0 h 790667"/>
                <a:gd name="connsiteX2" fmla="*/ 2154288 w 2154288"/>
                <a:gd name="connsiteY2" fmla="*/ 790667 h 790667"/>
                <a:gd name="connsiteX3" fmla="*/ 129519 w 2154288"/>
                <a:gd name="connsiteY3" fmla="*/ 790667 h 790667"/>
                <a:gd name="connsiteX4" fmla="*/ 0 w 2154288"/>
                <a:gd name="connsiteY4" fmla="*/ 661148 h 790667"/>
                <a:gd name="connsiteX5" fmla="*/ 0 w 2154288"/>
                <a:gd name="connsiteY5" fmla="*/ 129519 h 790667"/>
                <a:gd name="connsiteX6" fmla="*/ 129519 w 2154288"/>
                <a:gd name="connsiteY6" fmla="*/ 0 h 79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4288" h="790667">
                  <a:moveTo>
                    <a:pt x="129519" y="0"/>
                  </a:moveTo>
                  <a:lnTo>
                    <a:pt x="2154288" y="0"/>
                  </a:lnTo>
                  <a:lnTo>
                    <a:pt x="2154288" y="790667"/>
                  </a:lnTo>
                  <a:lnTo>
                    <a:pt x="129519" y="790667"/>
                  </a:lnTo>
                  <a:cubicBezTo>
                    <a:pt x="57988" y="790667"/>
                    <a:pt x="0" y="732679"/>
                    <a:pt x="0" y="661148"/>
                  </a:cubicBezTo>
                  <a:lnTo>
                    <a:pt x="0" y="129519"/>
                  </a:lnTo>
                  <a:cubicBezTo>
                    <a:pt x="0" y="57988"/>
                    <a:pt x="57988" y="0"/>
                    <a:pt x="12951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xmlns="" id="{2FF9A2C4-51BC-4402-BA7D-18646F43C1CD}"/>
                </a:ext>
              </a:extLst>
            </p:cNvPr>
            <p:cNvSpPr/>
            <p:nvPr/>
          </p:nvSpPr>
          <p:spPr>
            <a:xfrm>
              <a:off x="2789584" y="9824758"/>
              <a:ext cx="2154288" cy="790667"/>
            </a:xfrm>
            <a:custGeom>
              <a:avLst/>
              <a:gdLst>
                <a:gd name="connsiteX0" fmla="*/ 129519 w 2154288"/>
                <a:gd name="connsiteY0" fmla="*/ 0 h 790667"/>
                <a:gd name="connsiteX1" fmla="*/ 2154288 w 2154288"/>
                <a:gd name="connsiteY1" fmla="*/ 0 h 790667"/>
                <a:gd name="connsiteX2" fmla="*/ 2154288 w 2154288"/>
                <a:gd name="connsiteY2" fmla="*/ 790667 h 790667"/>
                <a:gd name="connsiteX3" fmla="*/ 129519 w 2154288"/>
                <a:gd name="connsiteY3" fmla="*/ 790667 h 790667"/>
                <a:gd name="connsiteX4" fmla="*/ 0 w 2154288"/>
                <a:gd name="connsiteY4" fmla="*/ 661148 h 790667"/>
                <a:gd name="connsiteX5" fmla="*/ 0 w 2154288"/>
                <a:gd name="connsiteY5" fmla="*/ 129519 h 790667"/>
                <a:gd name="connsiteX6" fmla="*/ 129519 w 2154288"/>
                <a:gd name="connsiteY6" fmla="*/ 0 h 79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4288" h="790667">
                  <a:moveTo>
                    <a:pt x="129519" y="0"/>
                  </a:moveTo>
                  <a:lnTo>
                    <a:pt x="2154288" y="0"/>
                  </a:lnTo>
                  <a:lnTo>
                    <a:pt x="2154288" y="790667"/>
                  </a:lnTo>
                  <a:lnTo>
                    <a:pt x="129519" y="790667"/>
                  </a:lnTo>
                  <a:cubicBezTo>
                    <a:pt x="57988" y="790667"/>
                    <a:pt x="0" y="732679"/>
                    <a:pt x="0" y="661148"/>
                  </a:cubicBezTo>
                  <a:lnTo>
                    <a:pt x="0" y="129519"/>
                  </a:lnTo>
                  <a:cubicBezTo>
                    <a:pt x="0" y="57988"/>
                    <a:pt x="57988" y="0"/>
                    <a:pt x="12951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xmlns="" id="{FA431FB6-DBB8-40E3-934D-AB37297065A2}"/>
                </a:ext>
              </a:extLst>
            </p:cNvPr>
            <p:cNvSpPr/>
            <p:nvPr/>
          </p:nvSpPr>
          <p:spPr>
            <a:xfrm>
              <a:off x="2789584" y="10801567"/>
              <a:ext cx="2154288" cy="790667"/>
            </a:xfrm>
            <a:custGeom>
              <a:avLst/>
              <a:gdLst>
                <a:gd name="connsiteX0" fmla="*/ 129519 w 2154288"/>
                <a:gd name="connsiteY0" fmla="*/ 0 h 790667"/>
                <a:gd name="connsiteX1" fmla="*/ 2154288 w 2154288"/>
                <a:gd name="connsiteY1" fmla="*/ 0 h 790667"/>
                <a:gd name="connsiteX2" fmla="*/ 2154288 w 2154288"/>
                <a:gd name="connsiteY2" fmla="*/ 790667 h 790667"/>
                <a:gd name="connsiteX3" fmla="*/ 129519 w 2154288"/>
                <a:gd name="connsiteY3" fmla="*/ 790667 h 790667"/>
                <a:gd name="connsiteX4" fmla="*/ 0 w 2154288"/>
                <a:gd name="connsiteY4" fmla="*/ 661148 h 790667"/>
                <a:gd name="connsiteX5" fmla="*/ 0 w 2154288"/>
                <a:gd name="connsiteY5" fmla="*/ 129519 h 790667"/>
                <a:gd name="connsiteX6" fmla="*/ 129519 w 2154288"/>
                <a:gd name="connsiteY6" fmla="*/ 0 h 79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4288" h="790667">
                  <a:moveTo>
                    <a:pt x="129519" y="0"/>
                  </a:moveTo>
                  <a:lnTo>
                    <a:pt x="2154288" y="0"/>
                  </a:lnTo>
                  <a:lnTo>
                    <a:pt x="2154288" y="790667"/>
                  </a:lnTo>
                  <a:lnTo>
                    <a:pt x="129519" y="790667"/>
                  </a:lnTo>
                  <a:cubicBezTo>
                    <a:pt x="57988" y="790667"/>
                    <a:pt x="0" y="732679"/>
                    <a:pt x="0" y="661148"/>
                  </a:cubicBezTo>
                  <a:lnTo>
                    <a:pt x="0" y="129519"/>
                  </a:lnTo>
                  <a:cubicBezTo>
                    <a:pt x="0" y="57988"/>
                    <a:pt x="57988" y="0"/>
                    <a:pt x="12951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15F52B-3E3F-46DA-B6BA-7D5113263083}"/>
              </a:ext>
            </a:extLst>
          </p:cNvPr>
          <p:cNvSpPr txBox="1"/>
          <p:nvPr/>
        </p:nvSpPr>
        <p:spPr>
          <a:xfrm>
            <a:off x="2917130" y="2524834"/>
            <a:ext cx="2043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화학적 인자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9037EA-E0B4-48BD-A8CF-AF0C749947D6}"/>
              </a:ext>
            </a:extLst>
          </p:cNvPr>
          <p:cNvSpPr txBox="1"/>
          <p:nvPr/>
        </p:nvSpPr>
        <p:spPr>
          <a:xfrm>
            <a:off x="2890324" y="3917816"/>
            <a:ext cx="20967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물리적 인자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444F524-01BF-412A-BFFF-D9BBF1CE8C10}"/>
              </a:ext>
            </a:extLst>
          </p:cNvPr>
          <p:cNvSpPr txBox="1"/>
          <p:nvPr/>
        </p:nvSpPr>
        <p:spPr>
          <a:xfrm>
            <a:off x="2890323" y="4903068"/>
            <a:ext cx="20967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생물학적 인자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3D57967-01AA-4766-9296-537621C17BFF}"/>
              </a:ext>
            </a:extLst>
          </p:cNvPr>
          <p:cNvSpPr txBox="1"/>
          <p:nvPr/>
        </p:nvSpPr>
        <p:spPr>
          <a:xfrm>
            <a:off x="2737048" y="5878730"/>
            <a:ext cx="24033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2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인간공학적 인자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07A1E1A-29D2-4122-8F3D-CEA4EDF01A96}"/>
              </a:ext>
            </a:extLst>
          </p:cNvPr>
          <p:cNvSpPr txBox="1"/>
          <p:nvPr/>
        </p:nvSpPr>
        <p:spPr>
          <a:xfrm>
            <a:off x="5497733" y="3038868"/>
            <a:ext cx="6358907" cy="37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고용노동부 고시 ‘화학물질 및 물리적 인자의 노출 기준’ 준수 여부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9298CAC-CE02-4EE8-9FFD-B07BA18C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9128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2BA345-877E-4305-97BE-67851CC2A156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9298CAC-CE02-4EE8-9FFD-B07BA18C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2370072C-934C-4E81-851E-52B341D8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886301"/>
            <a:ext cx="11018353" cy="646331"/>
          </a:xfrm>
        </p:spPr>
        <p:txBody>
          <a:bodyPr/>
          <a:lstStyle/>
          <a:p>
            <a:r>
              <a:rPr lang="ko-KR" altLang="en-US" dirty="0" err="1" smtClean="0"/>
              <a:t>유해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lang="ko-KR" altLang="en-US" dirty="0" err="1" smtClean="0"/>
              <a:t>위험</a:t>
            </a:r>
            <a:r>
              <a:rPr lang="ko-KR" altLang="en-US" dirty="0" smtClean="0"/>
              <a:t> </a:t>
            </a:r>
            <a:r>
              <a:rPr lang="ko-KR" altLang="en-US" dirty="0"/>
              <a:t>화학물질 관리대장 예시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846923"/>
              </p:ext>
            </p:extLst>
          </p:nvPr>
        </p:nvGraphicFramePr>
        <p:xfrm>
          <a:off x="681712" y="2060848"/>
          <a:ext cx="10828577" cy="4248472"/>
        </p:xfrm>
        <a:graphic>
          <a:graphicData uri="http://schemas.openxmlformats.org/drawingml/2006/table">
            <a:tbl>
              <a:tblPr/>
              <a:tblGrid>
                <a:gridCol w="768267">
                  <a:extLst>
                    <a:ext uri="{9D8B030D-6E8A-4147-A177-3AD203B41FA5}">
                      <a16:colId xmlns:a16="http://schemas.microsoft.com/office/drawing/2014/main" xmlns="" val="2936448328"/>
                    </a:ext>
                  </a:extLst>
                </a:gridCol>
                <a:gridCol w="768267">
                  <a:extLst>
                    <a:ext uri="{9D8B030D-6E8A-4147-A177-3AD203B41FA5}">
                      <a16:colId xmlns:a16="http://schemas.microsoft.com/office/drawing/2014/main" xmlns="" val="917825142"/>
                    </a:ext>
                  </a:extLst>
                </a:gridCol>
                <a:gridCol w="667010">
                  <a:extLst>
                    <a:ext uri="{9D8B030D-6E8A-4147-A177-3AD203B41FA5}">
                      <a16:colId xmlns:a16="http://schemas.microsoft.com/office/drawing/2014/main" xmlns="" val="644706336"/>
                    </a:ext>
                  </a:extLst>
                </a:gridCol>
                <a:gridCol w="667010">
                  <a:extLst>
                    <a:ext uri="{9D8B030D-6E8A-4147-A177-3AD203B41FA5}">
                      <a16:colId xmlns:a16="http://schemas.microsoft.com/office/drawing/2014/main" xmlns="" val="3088337138"/>
                    </a:ext>
                  </a:extLst>
                </a:gridCol>
                <a:gridCol w="789044">
                  <a:extLst>
                    <a:ext uri="{9D8B030D-6E8A-4147-A177-3AD203B41FA5}">
                      <a16:colId xmlns:a16="http://schemas.microsoft.com/office/drawing/2014/main" xmlns="" val="1298603491"/>
                    </a:ext>
                  </a:extLst>
                </a:gridCol>
                <a:gridCol w="789044">
                  <a:extLst>
                    <a:ext uri="{9D8B030D-6E8A-4147-A177-3AD203B41FA5}">
                      <a16:colId xmlns:a16="http://schemas.microsoft.com/office/drawing/2014/main" xmlns="" val="1967987655"/>
                    </a:ext>
                  </a:extLst>
                </a:gridCol>
                <a:gridCol w="721459">
                  <a:extLst>
                    <a:ext uri="{9D8B030D-6E8A-4147-A177-3AD203B41FA5}">
                      <a16:colId xmlns:a16="http://schemas.microsoft.com/office/drawing/2014/main" xmlns="" val="3089226767"/>
                    </a:ext>
                  </a:extLst>
                </a:gridCol>
                <a:gridCol w="789044">
                  <a:extLst>
                    <a:ext uri="{9D8B030D-6E8A-4147-A177-3AD203B41FA5}">
                      <a16:colId xmlns:a16="http://schemas.microsoft.com/office/drawing/2014/main" xmlns="" val="3150129141"/>
                    </a:ext>
                  </a:extLst>
                </a:gridCol>
                <a:gridCol w="1115981">
                  <a:extLst>
                    <a:ext uri="{9D8B030D-6E8A-4147-A177-3AD203B41FA5}">
                      <a16:colId xmlns:a16="http://schemas.microsoft.com/office/drawing/2014/main" xmlns="" val="3815535343"/>
                    </a:ext>
                  </a:extLst>
                </a:gridCol>
                <a:gridCol w="1251150">
                  <a:extLst>
                    <a:ext uri="{9D8B030D-6E8A-4147-A177-3AD203B41FA5}">
                      <a16:colId xmlns:a16="http://schemas.microsoft.com/office/drawing/2014/main" xmlns="" val="2711367764"/>
                    </a:ext>
                  </a:extLst>
                </a:gridCol>
                <a:gridCol w="991798">
                  <a:extLst>
                    <a:ext uri="{9D8B030D-6E8A-4147-A177-3AD203B41FA5}">
                      <a16:colId xmlns:a16="http://schemas.microsoft.com/office/drawing/2014/main" xmlns="" val="2239025187"/>
                    </a:ext>
                  </a:extLst>
                </a:gridCol>
                <a:gridCol w="789044">
                  <a:extLst>
                    <a:ext uri="{9D8B030D-6E8A-4147-A177-3AD203B41FA5}">
                      <a16:colId xmlns:a16="http://schemas.microsoft.com/office/drawing/2014/main" xmlns="" val="463404345"/>
                    </a:ext>
                  </a:extLst>
                </a:gridCol>
                <a:gridCol w="721459">
                  <a:extLst>
                    <a:ext uri="{9D8B030D-6E8A-4147-A177-3AD203B41FA5}">
                      <a16:colId xmlns:a16="http://schemas.microsoft.com/office/drawing/2014/main" xmlns="" val="3509994845"/>
                    </a:ext>
                  </a:extLst>
                </a:gridCol>
              </a:tblGrid>
              <a:tr h="128236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smtClean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</a:t>
                      </a:r>
                      <a:endParaRPr lang="en-US" altLang="ko-KR" sz="1600" b="1" kern="0" spc="-150" dirty="0" smtClean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err="1" smtClean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물질명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CAS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폭발한계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(%)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노출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기준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점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℃</a:t>
                      </a: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점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℃</a:t>
                      </a:r>
                      <a:r>
                        <a:rPr lang="en-US" altLang="ko-KR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6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암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성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유해성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위험성 구분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산업안전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보건법에 따른 관리기준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일일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사용량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량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5818054"/>
                  </a:ext>
                </a:extLst>
              </a:tr>
              <a:tr h="345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하한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상한</a:t>
                      </a:r>
                    </a:p>
                  </a:txBody>
                  <a:tcPr marL="17907" marR="17907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0452341"/>
                  </a:ext>
                </a:extLst>
              </a:tr>
              <a:tr h="87356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1133154"/>
                  </a:ext>
                </a:extLst>
              </a:tr>
              <a:tr h="87356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1871462"/>
                  </a:ext>
                </a:extLst>
              </a:tr>
              <a:tr h="87356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9045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8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8DBA45C4-A929-4532-AC8F-18F01BA8CE7A}"/>
              </a:ext>
            </a:extLst>
          </p:cNvPr>
          <p:cNvSpPr/>
          <p:nvPr/>
        </p:nvSpPr>
        <p:spPr>
          <a:xfrm>
            <a:off x="1453988" y="2348880"/>
            <a:ext cx="4752528" cy="4104455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37BB9918-D765-4AE4-BFF3-DB7FCE9DDFB2}"/>
              </a:ext>
            </a:extLst>
          </p:cNvPr>
          <p:cNvSpPr/>
          <p:nvPr/>
        </p:nvSpPr>
        <p:spPr>
          <a:xfrm>
            <a:off x="6428492" y="2348880"/>
            <a:ext cx="4752528" cy="410445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" name="사각형: 둥근 위쪽 모서리 4">
            <a:extLst>
              <a:ext uri="{FF2B5EF4-FFF2-40B4-BE49-F238E27FC236}">
                <a16:creationId xmlns:a16="http://schemas.microsoft.com/office/drawing/2014/main" xmlns="" id="{462265DE-6124-4A03-9A2C-3866854F7084}"/>
              </a:ext>
            </a:extLst>
          </p:cNvPr>
          <p:cNvSpPr/>
          <p:nvPr/>
        </p:nvSpPr>
        <p:spPr>
          <a:xfrm>
            <a:off x="1453988" y="2348880"/>
            <a:ext cx="4752528" cy="804307"/>
          </a:xfrm>
          <a:prstGeom prst="round2SameRect">
            <a:avLst/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5" name="사각형: 둥근 위쪽 모서리 34">
            <a:extLst>
              <a:ext uri="{FF2B5EF4-FFF2-40B4-BE49-F238E27FC236}">
                <a16:creationId xmlns:a16="http://schemas.microsoft.com/office/drawing/2014/main" xmlns="" id="{716C788C-DF2B-4152-8532-0DE99893948F}"/>
              </a:ext>
            </a:extLst>
          </p:cNvPr>
          <p:cNvSpPr/>
          <p:nvPr/>
        </p:nvSpPr>
        <p:spPr>
          <a:xfrm>
            <a:off x="6421770" y="2348880"/>
            <a:ext cx="4752528" cy="804307"/>
          </a:xfrm>
          <a:prstGeom prst="round2SameRect">
            <a:avLst/>
          </a:prstGeom>
          <a:solidFill>
            <a:srgbClr val="336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EFD467-8EFE-463E-AB86-546610B4CFC1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E30C3DB2-A603-4718-BC80-140E9370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위험장소 및 작업형태별 위험요인을 파악합니다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44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224264-F16A-4934-AAB7-85EBFAA95630}"/>
              </a:ext>
            </a:extLst>
          </p:cNvPr>
          <p:cNvSpPr txBox="1"/>
          <p:nvPr/>
        </p:nvSpPr>
        <p:spPr>
          <a:xfrm>
            <a:off x="1559496" y="1844824"/>
            <a:ext cx="7344816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작업자 등 모든 구성원이 참여하여 위험장소와 위험작업 조사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BA1E5331-EBA1-4F1C-A5BD-74B8CB159330}"/>
              </a:ext>
            </a:extLst>
          </p:cNvPr>
          <p:cNvGrpSpPr/>
          <p:nvPr/>
        </p:nvGrpSpPr>
        <p:grpSpPr>
          <a:xfrm>
            <a:off x="1310361" y="1934525"/>
            <a:ext cx="237402" cy="226207"/>
            <a:chOff x="4811367" y="1575848"/>
            <a:chExt cx="633490" cy="603617"/>
          </a:xfrm>
        </p:grpSpPr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xmlns="" id="{1E94D480-AD33-4539-9022-170A916354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xmlns="" id="{DF4B34A6-AD02-4AAC-A003-B5C33845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40BE566-E6FE-4776-9011-B667BC24D096}"/>
              </a:ext>
            </a:extLst>
          </p:cNvPr>
          <p:cNvSpPr txBox="1"/>
          <p:nvPr/>
        </p:nvSpPr>
        <p:spPr>
          <a:xfrm>
            <a:off x="2101204" y="2407538"/>
            <a:ext cx="3257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‘기계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설비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유해인자’ 및 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'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재해유형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'</a:t>
            </a: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과 연계하여 파악</a:t>
            </a:r>
            <a:endParaRPr lang="en-US" altLang="ko-KR" sz="2000" b="1" i="0" u="none" strike="noStrike" spc="-150" baseline="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06B766-0325-4234-9649-4F79A1507C00}"/>
              </a:ext>
            </a:extLst>
          </p:cNvPr>
          <p:cNvSpPr txBox="1"/>
          <p:nvPr/>
        </p:nvSpPr>
        <p:spPr>
          <a:xfrm>
            <a:off x="6861352" y="2407538"/>
            <a:ext cx="37067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건설현장의 경우 </a:t>
            </a:r>
            <a: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공정의 변화에 따라 계속해서 파악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C4EAC27-394B-4826-A6E5-8A7B7DD2A419}"/>
              </a:ext>
            </a:extLst>
          </p:cNvPr>
          <p:cNvSpPr txBox="1"/>
          <p:nvPr/>
        </p:nvSpPr>
        <p:spPr>
          <a:xfrm>
            <a:off x="6486726" y="4546185"/>
            <a:ext cx="463606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spcAft>
                <a:spcPts val="1200"/>
              </a:spcAft>
              <a:buFont typeface="+mj-ea"/>
              <a:buAutoNum type="circleNumDbPlain"/>
            </a:pP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계획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설계단계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위험요인 검토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발주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설계자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marL="266700" indent="-266700">
              <a:spcAft>
                <a:spcPts val="1200"/>
              </a:spcAft>
              <a:buFont typeface="+mj-ea"/>
              <a:buAutoNum type="circleNumDbPlain"/>
            </a:pP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시공계획 수립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주요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공정별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위험성평가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연간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월간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marL="266700" indent="-266700">
              <a:spcAft>
                <a:spcPts val="1200"/>
              </a:spcAft>
              <a:buFont typeface="+mj-ea"/>
              <a:buAutoNum type="circleNumDbPlain"/>
            </a:pP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일일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단위작업별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사전 위험요인 확인</a:t>
            </a:r>
            <a:endParaRPr lang="en-US" altLang="ko-KR" sz="1600" b="1" spc="-150" dirty="0">
              <a:solidFill>
                <a:srgbClr val="0066A4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66700" indent="-266700">
              <a:spcAft>
                <a:spcPts val="1200"/>
              </a:spcAft>
              <a:buFont typeface="+mj-ea"/>
              <a:buAutoNum type="circleNumDbPlain"/>
            </a:pP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 직전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안전미팅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(TBM)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통한 위험요인 재확인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xmlns="" id="{98C366A1-3198-4ED9-A352-C23E86CD80B8}"/>
              </a:ext>
            </a:extLst>
          </p:cNvPr>
          <p:cNvGrpSpPr/>
          <p:nvPr/>
        </p:nvGrpSpPr>
        <p:grpSpPr>
          <a:xfrm>
            <a:off x="1714942" y="3316059"/>
            <a:ext cx="4297268" cy="905029"/>
            <a:chOff x="1722562" y="3425190"/>
            <a:chExt cx="4297268" cy="959606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xmlns="" id="{B3A5DE98-E882-45BE-836E-C4D2AD17CF0F}"/>
                </a:ext>
              </a:extLst>
            </p:cNvPr>
            <p:cNvSpPr/>
            <p:nvPr/>
          </p:nvSpPr>
          <p:spPr>
            <a:xfrm>
              <a:off x="1722562" y="3425190"/>
              <a:ext cx="4297268" cy="9596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0AACECD-E2A4-4DD5-A9EC-83B85DAB13AA}"/>
                </a:ext>
              </a:extLst>
            </p:cNvPr>
            <p:cNvSpPr txBox="1"/>
            <p:nvPr/>
          </p:nvSpPr>
          <p:spPr>
            <a:xfrm>
              <a:off x="1746960" y="3434694"/>
              <a:ext cx="4248472" cy="3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i="0" strike="noStrike" spc="-150" baseline="0" dirty="0">
                  <a:solidFill>
                    <a:srgbClr val="221E1F"/>
                  </a:solidFill>
                  <a:latin typeface="맑은 고딕" pitchFamily="50" charset="-127"/>
                  <a:ea typeface="맑은 고딕" pitchFamily="50" charset="-127"/>
                </a:rPr>
                <a:t>재해유형</a:t>
              </a:r>
              <a:endParaRPr lang="ko-KR" altLang="en-US" sz="1400" b="1" spc="-1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7DF8CA7-0547-4DDC-AC98-F803D8C45C52}"/>
                </a:ext>
              </a:extLst>
            </p:cNvPr>
            <p:cNvSpPr txBox="1"/>
            <p:nvPr/>
          </p:nvSpPr>
          <p:spPr>
            <a:xfrm>
              <a:off x="1746960" y="3786051"/>
              <a:ext cx="4248472" cy="522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떨어짐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끼임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맞음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부딪힘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깔림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뒤집힘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b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화재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폭발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누출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질식</a:t>
              </a:r>
              <a:r>
                <a:rPr lang="en-US" altLang="ko-KR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300" b="1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폭염 등</a:t>
              </a: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xmlns="" id="{A10410B7-07DB-47F7-9FC2-9CF531B05670}"/>
                </a:ext>
              </a:extLst>
            </p:cNvPr>
            <p:cNvCxnSpPr>
              <a:cxnSpLocks/>
            </p:cNvCxnSpPr>
            <p:nvPr/>
          </p:nvCxnSpPr>
          <p:spPr>
            <a:xfrm>
              <a:off x="1818968" y="3763191"/>
              <a:ext cx="4104456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xmlns="" id="{E582283E-DBF6-4250-98DD-E4AB2BAB0C21}"/>
              </a:ext>
            </a:extLst>
          </p:cNvPr>
          <p:cNvGrpSpPr/>
          <p:nvPr/>
        </p:nvGrpSpPr>
        <p:grpSpPr>
          <a:xfrm>
            <a:off x="6646711" y="3316060"/>
            <a:ext cx="4311858" cy="905029"/>
            <a:chOff x="1720069" y="3425190"/>
            <a:chExt cx="4311858" cy="959606"/>
          </a:xfrm>
        </p:grpSpPr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xmlns="" id="{DD34B04A-AA7D-475D-A5D2-920E8CFE8055}"/>
                </a:ext>
              </a:extLst>
            </p:cNvPr>
            <p:cNvSpPr/>
            <p:nvPr/>
          </p:nvSpPr>
          <p:spPr>
            <a:xfrm>
              <a:off x="1722562" y="3425190"/>
              <a:ext cx="4297268" cy="9596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822D17A5-4872-409E-8DC8-0B5482B3CC30}"/>
                </a:ext>
              </a:extLst>
            </p:cNvPr>
            <p:cNvSpPr txBox="1"/>
            <p:nvPr/>
          </p:nvSpPr>
          <p:spPr>
            <a:xfrm>
              <a:off x="1746960" y="3434694"/>
              <a:ext cx="4248472" cy="3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i="0" strike="noStrike" spc="-150" baseline="0" dirty="0">
                  <a:solidFill>
                    <a:srgbClr val="221E1F"/>
                  </a:solidFill>
                  <a:latin typeface="맑은 고딕" pitchFamily="50" charset="-127"/>
                  <a:ea typeface="맑은 고딕" pitchFamily="50" charset="-127"/>
                </a:rPr>
                <a:t>건설공정</a:t>
              </a:r>
              <a:endParaRPr lang="ko-KR" altLang="en-US" sz="1400" b="1" spc="-15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FA45F34-759A-4183-A2E7-D49B558196D1}"/>
                </a:ext>
              </a:extLst>
            </p:cNvPr>
            <p:cNvSpPr txBox="1"/>
            <p:nvPr/>
          </p:nvSpPr>
          <p:spPr>
            <a:xfrm>
              <a:off x="1720069" y="3786050"/>
              <a:ext cx="4311858" cy="522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300" b="1" i="0" u="none" strike="noStrike" spc="-150" dirty="0" err="1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터파기</a:t>
              </a:r>
              <a:r>
                <a:rPr lang="ko-KR" altLang="en-US" sz="1300" b="1" i="0" u="none" strike="noStrike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⇒ </a:t>
              </a:r>
              <a:r>
                <a:rPr lang="ko-KR" altLang="en-US" sz="1300" b="1" i="0" u="none" strike="noStrike" spc="-150" dirty="0" err="1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흙막이</a:t>
              </a:r>
              <a:r>
                <a:rPr lang="ko-KR" altLang="en-US" sz="1300" b="1" i="0" u="none" strike="noStrike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⇒ </a:t>
              </a:r>
              <a:r>
                <a:rPr lang="ko-KR" altLang="en-US" sz="1300" b="1" i="0" u="none" strike="noStrike" spc="-150" dirty="0" err="1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지보공</a:t>
              </a:r>
              <a:r>
                <a:rPr lang="ko-KR" altLang="en-US" sz="1300" b="1" i="0" u="none" strike="noStrike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⇒ 조립⇒ 기초바닥공사 ⇒ 철골 설치⇒ 철근 조립⇒ 거푸집⇒ 콘크리트 </a:t>
              </a:r>
              <a:r>
                <a:rPr lang="ko-KR" altLang="en-US" sz="1300" b="1" i="0" u="none" strike="noStrike" spc="-150" dirty="0" err="1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타설</a:t>
              </a:r>
              <a:r>
                <a:rPr lang="ko-KR" altLang="en-US" sz="1300" b="1" i="0" u="none" strike="noStrike" spc="-150" dirty="0">
                  <a:solidFill>
                    <a:srgbClr val="0066A4"/>
                  </a:solidFill>
                  <a:latin typeface="맑은 고딕" pitchFamily="50" charset="-127"/>
                  <a:ea typeface="맑은 고딕" pitchFamily="50" charset="-127"/>
                </a:rPr>
                <a:t>⇒ 마감⇒ 내부 인테리어 </a:t>
              </a:r>
              <a:endParaRPr lang="ko-KR" altLang="en-US" sz="1300" b="1" spc="-150" dirty="0"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xmlns="" id="{F93B6802-A815-43DE-B4A8-46FFBDB9AE77}"/>
                </a:ext>
              </a:extLst>
            </p:cNvPr>
            <p:cNvCxnSpPr>
              <a:cxnSpLocks/>
            </p:cNvCxnSpPr>
            <p:nvPr/>
          </p:nvCxnSpPr>
          <p:spPr>
            <a:xfrm>
              <a:off x="1818968" y="3763191"/>
              <a:ext cx="4104456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F9C0F211-02E1-46EB-9C67-9455D88FFEEC}"/>
              </a:ext>
            </a:extLst>
          </p:cNvPr>
          <p:cNvGrpSpPr/>
          <p:nvPr/>
        </p:nvGrpSpPr>
        <p:grpSpPr>
          <a:xfrm>
            <a:off x="1733633" y="4480598"/>
            <a:ext cx="4233259" cy="799468"/>
            <a:chOff x="1733633" y="4480598"/>
            <a:chExt cx="4233259" cy="799468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xmlns="" id="{EDB7E3ED-90E2-4E6B-A15F-EFAE974D22B6}"/>
                </a:ext>
              </a:extLst>
            </p:cNvPr>
            <p:cNvSpPr/>
            <p:nvPr/>
          </p:nvSpPr>
          <p:spPr>
            <a:xfrm>
              <a:off x="3577553" y="4480598"/>
              <a:ext cx="2389339" cy="799468"/>
            </a:xfrm>
            <a:prstGeom prst="roundRect">
              <a:avLst>
                <a:gd name="adj" fmla="val 11292"/>
              </a:avLst>
            </a:prstGeom>
            <a:solidFill>
              <a:srgbClr val="8FAADC"/>
            </a:solidFill>
            <a:ln w="444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화살표: 아래쪽 57">
              <a:extLst>
                <a:ext uri="{FF2B5EF4-FFF2-40B4-BE49-F238E27FC236}">
                  <a16:creationId xmlns:a16="http://schemas.microsoft.com/office/drawing/2014/main" xmlns="" id="{BC07FB5C-FF22-4B38-8FB9-056337698958}"/>
                </a:ext>
              </a:extLst>
            </p:cNvPr>
            <p:cNvSpPr/>
            <p:nvPr/>
          </p:nvSpPr>
          <p:spPr>
            <a:xfrm rot="16200000">
              <a:off x="4014769" y="4635294"/>
              <a:ext cx="476073" cy="490076"/>
            </a:xfrm>
            <a:prstGeom prst="downArrow">
              <a:avLst>
                <a:gd name="adj1" fmla="val 50000"/>
                <a:gd name="adj2" fmla="val 36607"/>
              </a:avLst>
            </a:prstGeom>
            <a:gradFill flip="none" rotWithShape="0">
              <a:gsLst>
                <a:gs pos="100000">
                  <a:schemeClr val="bg1"/>
                </a:gs>
                <a:gs pos="19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xmlns="" id="{24733133-4852-4F30-B6BA-1021B4414310}"/>
                </a:ext>
              </a:extLst>
            </p:cNvPr>
            <p:cNvSpPr/>
            <p:nvPr/>
          </p:nvSpPr>
          <p:spPr>
            <a:xfrm>
              <a:off x="1733633" y="4480598"/>
              <a:ext cx="2389339" cy="799468"/>
            </a:xfrm>
            <a:prstGeom prst="roundRect">
              <a:avLst>
                <a:gd name="adj" fmla="val 11292"/>
              </a:avLst>
            </a:prstGeom>
            <a:solidFill>
              <a:schemeClr val="bg1"/>
            </a:solidFill>
            <a:ln w="444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xmlns="" id="{737161E5-77FE-4795-B6C7-DF6F8F1146BD}"/>
              </a:ext>
            </a:extLst>
          </p:cNvPr>
          <p:cNvGrpSpPr/>
          <p:nvPr/>
        </p:nvGrpSpPr>
        <p:grpSpPr>
          <a:xfrm>
            <a:off x="1733633" y="5471056"/>
            <a:ext cx="4233259" cy="799468"/>
            <a:chOff x="1733633" y="4480598"/>
            <a:chExt cx="4233259" cy="799468"/>
          </a:xfrm>
        </p:grpSpPr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xmlns="" id="{96CDCD2B-3532-4CB6-8590-608B2271A0F6}"/>
                </a:ext>
              </a:extLst>
            </p:cNvPr>
            <p:cNvSpPr/>
            <p:nvPr/>
          </p:nvSpPr>
          <p:spPr>
            <a:xfrm>
              <a:off x="3577553" y="4480598"/>
              <a:ext cx="2389339" cy="799468"/>
            </a:xfrm>
            <a:prstGeom prst="roundRect">
              <a:avLst>
                <a:gd name="adj" fmla="val 11292"/>
              </a:avLst>
            </a:prstGeom>
            <a:solidFill>
              <a:srgbClr val="8FAADC"/>
            </a:solidFill>
            <a:ln w="444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2" name="화살표: 아래쪽 61">
              <a:extLst>
                <a:ext uri="{FF2B5EF4-FFF2-40B4-BE49-F238E27FC236}">
                  <a16:creationId xmlns:a16="http://schemas.microsoft.com/office/drawing/2014/main" xmlns="" id="{E8335EE3-0785-4FCD-83EC-B9DCADBA3360}"/>
                </a:ext>
              </a:extLst>
            </p:cNvPr>
            <p:cNvSpPr/>
            <p:nvPr/>
          </p:nvSpPr>
          <p:spPr>
            <a:xfrm rot="16200000">
              <a:off x="4014769" y="4635294"/>
              <a:ext cx="476073" cy="490076"/>
            </a:xfrm>
            <a:prstGeom prst="downArrow">
              <a:avLst>
                <a:gd name="adj1" fmla="val 50000"/>
                <a:gd name="adj2" fmla="val 36607"/>
              </a:avLst>
            </a:prstGeom>
            <a:gradFill flip="none" rotWithShape="0">
              <a:gsLst>
                <a:gs pos="100000">
                  <a:schemeClr val="bg1"/>
                </a:gs>
                <a:gs pos="19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3" name="사각형: 둥근 모서리 62">
              <a:extLst>
                <a:ext uri="{FF2B5EF4-FFF2-40B4-BE49-F238E27FC236}">
                  <a16:creationId xmlns:a16="http://schemas.microsoft.com/office/drawing/2014/main" xmlns="" id="{CC03E623-89FD-4284-8ED5-827F693DA5EC}"/>
                </a:ext>
              </a:extLst>
            </p:cNvPr>
            <p:cNvSpPr/>
            <p:nvPr/>
          </p:nvSpPr>
          <p:spPr>
            <a:xfrm>
              <a:off x="1733633" y="4480598"/>
              <a:ext cx="2389339" cy="799468"/>
            </a:xfrm>
            <a:prstGeom prst="roundRect">
              <a:avLst>
                <a:gd name="adj" fmla="val 11292"/>
              </a:avLst>
            </a:prstGeom>
            <a:solidFill>
              <a:schemeClr val="bg1"/>
            </a:solidFill>
            <a:ln w="444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2D8A0FB-3648-4A09-BAF3-8160E21ABB14}"/>
              </a:ext>
            </a:extLst>
          </p:cNvPr>
          <p:cNvSpPr txBox="1"/>
          <p:nvPr/>
        </p:nvSpPr>
        <p:spPr>
          <a:xfrm>
            <a:off x="4517459" y="4695666"/>
            <a:ext cx="129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끼임 재해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BFD4DE5-F74A-465C-98C8-CAD7CFF66CD0}"/>
              </a:ext>
            </a:extLst>
          </p:cNvPr>
          <p:cNvSpPr txBox="1"/>
          <p:nvPr/>
        </p:nvSpPr>
        <p:spPr>
          <a:xfrm>
            <a:off x="1721800" y="5549453"/>
            <a:ext cx="2418151" cy="69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비계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위험장소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에서 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거푸집 설치 작업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AD94425-49F6-4DA9-AA0D-B3FC44384AB8}"/>
              </a:ext>
            </a:extLst>
          </p:cNvPr>
          <p:cNvSpPr txBox="1"/>
          <p:nvPr/>
        </p:nvSpPr>
        <p:spPr>
          <a:xfrm>
            <a:off x="4517459" y="5657809"/>
            <a:ext cx="129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떨어짐 재해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904FA5-078B-41F2-98C8-3751D7F524BF}"/>
              </a:ext>
            </a:extLst>
          </p:cNvPr>
          <p:cNvSpPr txBox="1"/>
          <p:nvPr/>
        </p:nvSpPr>
        <p:spPr>
          <a:xfrm>
            <a:off x="1697416" y="4533378"/>
            <a:ext cx="2418151" cy="675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ko-KR" altLang="en-US" sz="1600" b="1" i="0" u="none" strike="noStrike" spc="-150" baseline="0" dirty="0" err="1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사출성형기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b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수리작업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비정형작업</a:t>
            </a:r>
            <a:r>
              <a:rPr lang="en-US" altLang="ko-KR" sz="1600" b="1" i="0" u="none" strike="noStrike" spc="-150" baseline="0" dirty="0">
                <a:solidFill>
                  <a:schemeClr val="accent1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600" b="1" spc="-150" dirty="0">
              <a:solidFill>
                <a:schemeClr val="accent1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8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45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E30C3DB2-A603-4718-BC80-140E9370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 err="1"/>
              <a:t>작</a:t>
            </a:r>
            <a:r>
              <a:rPr lang="ko-KR" altLang="en-US" dirty="0" err="1" smtClean="0"/>
              <a:t>업내용별</a:t>
            </a:r>
            <a:r>
              <a:rPr lang="ko-KR" altLang="en-US" dirty="0" smtClean="0"/>
              <a:t> 위험요인 관리 </a:t>
            </a:r>
            <a:r>
              <a:rPr lang="ko-KR" altLang="en-US" dirty="0"/>
              <a:t>방법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681824" y="1967371"/>
            <a:ext cx="10828353" cy="2532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1974908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/>
          <p:cNvGrpSpPr/>
          <p:nvPr/>
        </p:nvGrpSpPr>
        <p:grpSpPr>
          <a:xfrm>
            <a:off x="1247665" y="2237685"/>
            <a:ext cx="1256519" cy="1038854"/>
            <a:chOff x="1108814" y="1782200"/>
            <a:chExt cx="1256519" cy="1038854"/>
          </a:xfrm>
        </p:grpSpPr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i="0" u="none" strike="noStrike" baseline="0" dirty="0" smtClean="0">
                  <a:solidFill>
                    <a:srgbClr val="17439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위험요인</a:t>
              </a:r>
            </a:p>
          </p:txBody>
        </p:sp>
      </p:grp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4499736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직사각형 72"/>
          <p:cNvSpPr/>
          <p:nvPr/>
        </p:nvSpPr>
        <p:spPr>
          <a:xfrm>
            <a:off x="3092904" y="2131394"/>
            <a:ext cx="8259680" cy="219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20000"/>
              </a:lnSpc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비정형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작업* 위험요인 관리</a:t>
            </a:r>
          </a:p>
          <a:p>
            <a:pPr marL="324000" indent="-180000">
              <a:lnSpc>
                <a:spcPct val="120000"/>
              </a:lnSpc>
              <a:spcAft>
                <a:spcPts val="400"/>
              </a:spcAft>
            </a:pP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* </a:t>
            </a:r>
            <a:r>
              <a:rPr lang="ko-KR" altLang="en-US" sz="14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비정형작업</a:t>
            </a:r>
            <a:r>
              <a:rPr lang="en-US" altLang="ko-KR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상시적으로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이뤄지는 작업이 아닌 특정 사건 발생에 따라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신규설치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정비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점검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또는 여러 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공간</a:t>
            </a:r>
            <a:r>
              <a:rPr lang="en-US" altLang="ko-KR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운반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상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하역 등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에서 이뤄지는 정형화되지 않는 작업 </a:t>
            </a:r>
          </a:p>
          <a:p>
            <a:pPr marL="358775" indent="-358775" algn="just">
              <a:lnSpc>
                <a:spcPct val="120000"/>
              </a:lnSpc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작업별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위험요인을 파악 및 관리를 위한 공식화된 절차* 운영 </a:t>
            </a:r>
          </a:p>
          <a:p>
            <a:pPr marL="358775" indent="-358775" algn="just">
              <a:lnSpc>
                <a:spcPct val="120000"/>
              </a:lnSpc>
              <a:spcAft>
                <a:spcPts val="400"/>
              </a:spcAft>
            </a:pP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* 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ko-KR" altLang="en-US" sz="1400" b="1" spc="-150" dirty="0" err="1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신규작업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등의 위험요인 파악 → 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② 고위험 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작업의 경우 안전작업절차 마련  → </a:t>
            </a:r>
            <a:r>
              <a:rPr lang="ko-KR" altLang="en-US" sz="14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③ 도급</a:t>
            </a:r>
            <a:r>
              <a:rPr lang="en-US" altLang="ko-KR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4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용역의 경우 작업의 안전성 확인 후 허가  →  ④주기적 확인    </a:t>
            </a:r>
          </a:p>
          <a:p>
            <a:pPr marL="358775" indent="-358775" algn="just">
              <a:lnSpc>
                <a:spcPct val="120000"/>
              </a:lnSpc>
              <a:spcAft>
                <a:spcPts val="4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작업의 위험요인은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작업장소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재해유형과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연계 파악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4" name="그룹 73"/>
          <p:cNvGrpSpPr/>
          <p:nvPr/>
        </p:nvGrpSpPr>
        <p:grpSpPr>
          <a:xfrm>
            <a:off x="700452" y="4509120"/>
            <a:ext cx="2967830" cy="369332"/>
            <a:chOff x="946559" y="3910700"/>
            <a:chExt cx="2967830" cy="369332"/>
          </a:xfrm>
        </p:grpSpPr>
        <p:sp>
          <p:nvSpPr>
            <p:cNvPr id="75" name="직사각형 74"/>
            <p:cNvSpPr/>
            <p:nvPr/>
          </p:nvSpPr>
          <p:spPr>
            <a:xfrm>
              <a:off x="1214611" y="3910700"/>
              <a:ext cx="26997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ts val="500"/>
                </a:spcBef>
                <a:spcAft>
                  <a:spcPts val="200"/>
                </a:spcAft>
              </a:pPr>
              <a:r>
                <a:rPr lang="ko-KR" altLang="en-US" b="1" spc="-150" dirty="0" err="1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작업별</a:t>
              </a:r>
              <a:r>
                <a:rPr lang="ko-KR" altLang="en-US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위험 관리대장 예시</a:t>
              </a:r>
              <a:endPara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xmlns="" id="{9DED113C-5508-4DD5-AE27-24E1E6D34EEA}"/>
                </a:ext>
              </a:extLst>
            </p:cNvPr>
            <p:cNvGrpSpPr/>
            <p:nvPr/>
          </p:nvGrpSpPr>
          <p:grpSpPr>
            <a:xfrm>
              <a:off x="946559" y="3964576"/>
              <a:ext cx="237402" cy="226207"/>
              <a:chOff x="4811367" y="1575848"/>
              <a:chExt cx="633490" cy="603617"/>
            </a:xfrm>
          </p:grpSpPr>
          <p:sp>
            <p:nvSpPr>
              <p:cNvPr id="77" name="Freeform 74">
                <a:extLst>
                  <a:ext uri="{FF2B5EF4-FFF2-40B4-BE49-F238E27FC236}">
                    <a16:creationId xmlns:a16="http://schemas.microsoft.com/office/drawing/2014/main" xmlns="" id="{3DEC6D5E-730C-44E4-A5FA-7C8106187F1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8" name="Freeform 33">
                <a:extLst>
                  <a:ext uri="{FF2B5EF4-FFF2-40B4-BE49-F238E27FC236}">
                    <a16:creationId xmlns:a16="http://schemas.microsoft.com/office/drawing/2014/main" xmlns="" id="{043116E8-BF20-4988-804A-6CCA41FE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395161"/>
              </p:ext>
            </p:extLst>
          </p:nvPr>
        </p:nvGraphicFramePr>
        <p:xfrm>
          <a:off x="681601" y="4944930"/>
          <a:ext cx="10828575" cy="1568610"/>
        </p:xfrm>
        <a:graphic>
          <a:graphicData uri="http://schemas.openxmlformats.org/drawingml/2006/table">
            <a:tbl>
              <a:tblPr/>
              <a:tblGrid>
                <a:gridCol w="1290249">
                  <a:extLst>
                    <a:ext uri="{9D8B030D-6E8A-4147-A177-3AD203B41FA5}">
                      <a16:colId xmlns:a16="http://schemas.microsoft.com/office/drawing/2014/main" xmlns="" val="2572578051"/>
                    </a:ext>
                  </a:extLst>
                </a:gridCol>
                <a:gridCol w="1290249">
                  <a:extLst>
                    <a:ext uri="{9D8B030D-6E8A-4147-A177-3AD203B41FA5}">
                      <a16:colId xmlns:a16="http://schemas.microsoft.com/office/drawing/2014/main" xmlns="" val="1990131379"/>
                    </a:ext>
                  </a:extLst>
                </a:gridCol>
                <a:gridCol w="1476269">
                  <a:extLst>
                    <a:ext uri="{9D8B030D-6E8A-4147-A177-3AD203B41FA5}">
                      <a16:colId xmlns:a16="http://schemas.microsoft.com/office/drawing/2014/main" xmlns="" val="2748005957"/>
                    </a:ext>
                  </a:extLst>
                </a:gridCol>
                <a:gridCol w="1476269">
                  <a:extLst>
                    <a:ext uri="{9D8B030D-6E8A-4147-A177-3AD203B41FA5}">
                      <a16:colId xmlns:a16="http://schemas.microsoft.com/office/drawing/2014/main" xmlns="" val="3692943974"/>
                    </a:ext>
                  </a:extLst>
                </a:gridCol>
                <a:gridCol w="1039558">
                  <a:extLst>
                    <a:ext uri="{9D8B030D-6E8A-4147-A177-3AD203B41FA5}">
                      <a16:colId xmlns:a16="http://schemas.microsoft.com/office/drawing/2014/main" xmlns="" val="2357120733"/>
                    </a:ext>
                  </a:extLst>
                </a:gridCol>
                <a:gridCol w="934376">
                  <a:extLst>
                    <a:ext uri="{9D8B030D-6E8A-4147-A177-3AD203B41FA5}">
                      <a16:colId xmlns:a16="http://schemas.microsoft.com/office/drawing/2014/main" xmlns="" val="970912045"/>
                    </a:ext>
                  </a:extLst>
                </a:gridCol>
                <a:gridCol w="787749">
                  <a:extLst>
                    <a:ext uri="{9D8B030D-6E8A-4147-A177-3AD203B41FA5}">
                      <a16:colId xmlns:a16="http://schemas.microsoft.com/office/drawing/2014/main" xmlns="" val="4228494909"/>
                    </a:ext>
                  </a:extLst>
                </a:gridCol>
                <a:gridCol w="1093453">
                  <a:extLst>
                    <a:ext uri="{9D8B030D-6E8A-4147-A177-3AD203B41FA5}">
                      <a16:colId xmlns:a16="http://schemas.microsoft.com/office/drawing/2014/main" xmlns="" val="2716399432"/>
                    </a:ext>
                  </a:extLst>
                </a:gridCol>
                <a:gridCol w="1440403">
                  <a:extLst>
                    <a:ext uri="{9D8B030D-6E8A-4147-A177-3AD203B41FA5}">
                      <a16:colId xmlns:a16="http://schemas.microsoft.com/office/drawing/2014/main" xmlns="" val="2149715425"/>
                    </a:ext>
                  </a:extLst>
                </a:gridCol>
              </a:tblGrid>
              <a:tr h="4919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단위작업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장소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작업내용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 코드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smtClean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관련 기계</a:t>
                      </a: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기구</a:t>
                      </a: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b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관리번호</a:t>
                      </a: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화학물질명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CAS No)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발생 가능</a:t>
                      </a:r>
                      <a:b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2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재해형태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관련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smtClean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협력업체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smtClean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위험성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64770" marR="64770" marT="17907" marB="179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3114139"/>
                  </a:ext>
                </a:extLst>
              </a:tr>
              <a:tr h="33798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P1 </a:t>
                      </a: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구역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지게차 이용 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kern="10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운반작업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H-P1-01</a:t>
                      </a:r>
                      <a:endParaRPr 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지게차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(00000)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endParaRPr 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부딪힘</a:t>
                      </a: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無</a:t>
                      </a: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</a:t>
                      </a: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작업지휘자</a:t>
                      </a: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배치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8064359"/>
                  </a:ext>
                </a:extLst>
              </a:tr>
              <a:tr h="2302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6400813"/>
                  </a:ext>
                </a:extLst>
              </a:tr>
              <a:tr h="3379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Q2 </a:t>
                      </a: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구역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화학물질 </a:t>
                      </a: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kern="10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보충 작업</a:t>
                      </a: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ㅇㅇ탱크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(00000)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톨루엔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()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화재</a:t>
                      </a:r>
                      <a:r>
                        <a:rPr lang="en-US" altLang="ko-KR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폭발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有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10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작업허가서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kern="10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발급 대상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623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69151"/>
            <a:ext cx="9445759" cy="1977700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69914" y="2345184"/>
            <a:ext cx="9910664" cy="9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보유하고 있는 위험요인을 발굴하는 주기적인 절차가 없음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발굴하고 있으나 발굴 절차 및 정리 미흡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678310"/>
            <a:ext cx="214769" cy="204643"/>
            <a:chOff x="4811367" y="2035603"/>
            <a:chExt cx="633486" cy="603617"/>
          </a:xfrm>
        </p:grpSpPr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위험요인에 대한 정보를 수집하고 유형별로 정리하고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69914" y="5568970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작업자의 참여를 바탕으로 위험요인을 발굴하는 절차를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가지고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파악된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위험요인은 유형별로 분류하여 정리함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1775520" y="3429000"/>
            <a:ext cx="9325045" cy="178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부서만 위험요인을 발굴하며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작업자 등 다른 근로자가 참여하지 않음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발굴이 정기적으로 이뤄지지 않음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사고발생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도입 등 위험요인 변경에 따른 수시 점검 절차가 없음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위험장소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등 유형별로 정리되어 있지 않음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077072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981603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56897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515947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7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46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69150"/>
            <a:ext cx="9445759" cy="2293595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69914" y="2345184"/>
            <a:ext cx="9910664" cy="9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산업재해나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조사하는 절차가 없음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산업재해나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발생 시 조사가 이뤄지고 있으나 형식적으로 수행 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896214"/>
            <a:ext cx="214769" cy="204643"/>
            <a:chOff x="4811367" y="2035603"/>
            <a:chExt cx="633486" cy="603617"/>
          </a:xfrm>
        </p:grpSpPr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산업재해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아차사고에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대한 심도 있는 조사가 이뤄지고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69914" y="5786874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산업재해나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발생 시 조사하는 구체적인 절차를 담은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내부규정이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있으며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이에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조사를 실시하고 재발방지대책을 수립함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1775520" y="3429000"/>
            <a:ext cx="9325045" cy="2123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내부 공식적인 절차가 없어 체계적으로 수행되지 않음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담당자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안전관리전문기관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 산업자해조사표 제출을 위해 형식적으로 수행하고 있으며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작업자가 참여하여 개선방안이 마련되고 있지 않음   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아차사고에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대한 조사 및 개선방안이 경영자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사업주에게 전달되지 않음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아차사고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산업재해까지는 이어지지 않은 사고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를 발굴하기 위한 내부 노력이 없음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077072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5317436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786874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854541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7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46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2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69151"/>
            <a:ext cx="9445759" cy="1769652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369914" y="2345184"/>
            <a:ext cx="9910664" cy="9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설비를 목록으로 관리하고 있지 않음 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설비를 파악하고 있지만 보충 필요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441347"/>
            <a:ext cx="214769" cy="204643"/>
            <a:chOff x="4811367" y="2035603"/>
            <a:chExt cx="633486" cy="603617"/>
          </a:xfrm>
        </p:grpSpPr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보유하고 있는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설비를 파악하고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369914" y="5332007"/>
            <a:ext cx="9888058" cy="77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설비를 사업주를 비롯한 사업장 내 구성원 대부분이 알고 있으며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관리대장을 통해 관리하고 있음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1775520" y="3429000"/>
            <a:ext cx="9325045" cy="166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주요한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설비가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관리대장에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포함되어 있지 않음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설비에서 발생할 수 있는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재해형태에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대한 분석 미흡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기기의 위험도에 대해서 대부분의 근로자가 모르고 있으며 일부 안전보건 담당자와 기기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운전자만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알고 있음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077072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332007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5268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47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369914" y="2345184"/>
            <a:ext cx="9910664" cy="9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파악하고 있지 않음 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파악하고 있지만 보충 필요 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보유하고 있는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유해인자를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파악하고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69151"/>
            <a:ext cx="9445759" cy="2058502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698580"/>
            <a:ext cx="214769" cy="204643"/>
            <a:chOff x="4811367" y="2035603"/>
            <a:chExt cx="633486" cy="603617"/>
          </a:xfrm>
        </p:grpSpPr>
        <p:sp>
          <p:nvSpPr>
            <p:cNvPr id="3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1369914" y="5589240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사업장이 보유하고 있는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사업주를 비롯한 사업장 내 구성원 대부분이 알고 있으며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이를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관리대장을 통해 관리하고 있음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775520" y="3429000"/>
            <a:ext cx="9325045" cy="187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</a:pP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주요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유해인자가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관리대장에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포함되어 있지 않음</a:t>
            </a:r>
          </a:p>
          <a:p>
            <a:pPr indent="-137160" algn="just" fontAlgn="base">
              <a:lnSpc>
                <a:spcPts val="28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 화학물질 뿐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아니라 물리적 인자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소음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진동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방사선 등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등도 파악되어야 함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현황을 주기적으로 관리하고 있지 않음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유해인자에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대하여 일부 안전보건 담당자만 알고 있음 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5044023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58924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50912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48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나눔선">
            <a:extLst>
              <a:ext uri="{FF2B5EF4-FFF2-40B4-BE49-F238E27FC236}">
                <a16:creationId xmlns:a16="http://schemas.microsoft.com/office/drawing/2014/main" xmlns="" id="{ABA03BCF-7844-4313-BF39-347675808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256" y="4134220"/>
            <a:ext cx="4752528" cy="1280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602EF44-610B-4A31-86F0-F5AC7B295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774" y="3573016"/>
            <a:ext cx="2778375" cy="266955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15C8B29-6A4B-4379-94C7-BDF3373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752" y="2060848"/>
            <a:ext cx="7848873" cy="4181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9808" y="2276872"/>
            <a:ext cx="927000" cy="63900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711885" y="2214493"/>
            <a:ext cx="6096000" cy="7104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사업주와 경영책임자등의 안전 및 보건 확보의무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151784" y="3202821"/>
            <a:ext cx="7571131" cy="246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사업주 또는 경영책임자등은 사업주나 법인 또는 기관이 실질적으로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지배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운영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관리하는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사업장에서 종사자의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보건상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 또는 위험을 방지하기 위하여 그 사업 또는 사업장의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특성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규모 등을 고려하여 다음 각 호에 따른 조치를 하여야 한다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1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재해예방에 필요한 인력 및 예산 등 안전보건관리체계의 구축 및 그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2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 발생 시 재발방지 대책의 수립 및 그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3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중앙행정기관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지방자치단체가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관계 법령에 따라 개선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시정 등을 명한 사항의 이행에 관한 조치</a:t>
            </a:r>
          </a:p>
          <a:p>
            <a:pPr indent="-228600" fontAlgn="base">
              <a:lnSpc>
                <a:spcPct val="140000"/>
              </a:lnSpc>
            </a:pP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4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관계 법령에 따른 의무이행에 필요한 관리상의 조치</a:t>
            </a:r>
          </a:p>
          <a:p>
            <a:pPr indent="-120650" fontAlgn="base">
              <a:lnSpc>
                <a:spcPct val="140000"/>
              </a:lnSpc>
            </a:pP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제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 </a:t>
            </a:r>
            <a:r>
              <a:rPr lang="en-US" altLang="ko-KR" sz="140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 </a:t>
            </a:r>
            <a:r>
              <a:rPr lang="ko-KR" altLang="en-US" sz="140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호의 조치에 관한 구체적인 사항은 대통령령으로 정한다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223792" y="3068960"/>
            <a:ext cx="7153016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그룹 13"/>
          <p:cNvGrpSpPr/>
          <p:nvPr/>
        </p:nvGrpSpPr>
        <p:grpSpPr>
          <a:xfrm>
            <a:off x="3549432" y="692696"/>
            <a:ext cx="5354880" cy="635208"/>
            <a:chOff x="3549432" y="692696"/>
            <a:chExt cx="5354880" cy="635208"/>
          </a:xfrm>
        </p:grpSpPr>
        <p:sp>
          <p:nvSpPr>
            <p:cNvPr id="23" name="사각형: 둥근 모서리 2">
              <a:extLst>
                <a:ext uri="{FF2B5EF4-FFF2-40B4-BE49-F238E27FC236}">
                  <a16:creationId xmlns:a16="http://schemas.microsoft.com/office/drawing/2014/main" xmlns="" id="{072A507D-7976-452C-9318-6C5BD5AD4786}"/>
                </a:ext>
              </a:extLst>
            </p:cNvPr>
            <p:cNvSpPr/>
            <p:nvPr/>
          </p:nvSpPr>
          <p:spPr>
            <a:xfrm>
              <a:off x="3719737" y="692696"/>
              <a:ext cx="3266648" cy="5760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4" name="제목 1">
              <a:extLst>
                <a:ext uri="{FF2B5EF4-FFF2-40B4-BE49-F238E27FC236}">
                  <a16:creationId xmlns:a16="http://schemas.microsoft.com/office/drawing/2014/main" xmlns="" id="{5276C3F0-7858-46A3-B3C9-ACE7E8FE3156}"/>
                </a:ext>
              </a:extLst>
            </p:cNvPr>
            <p:cNvSpPr txBox="1">
              <a:spLocks/>
            </p:cNvSpPr>
            <p:nvPr/>
          </p:nvSpPr>
          <p:spPr>
            <a:xfrm>
              <a:off x="3549432" y="723123"/>
              <a:ext cx="5354880" cy="60478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ko-KR" altLang="en-US" sz="3600" spc="-150" dirty="0" smtClean="0">
                  <a:solidFill>
                    <a:srgbClr val="0D3C77"/>
                  </a:solidFill>
                  <a:latin typeface="휴먼둥근헤드라인" pitchFamily="18" charset="-127"/>
                  <a:ea typeface="휴먼둥근헤드라인" pitchFamily="18" charset="-127"/>
                </a:rPr>
                <a:t>중대재해처벌법</a:t>
              </a:r>
              <a:r>
                <a:rPr lang="ko-KR" altLang="en-US" sz="3600" spc="-150" dirty="0" smtClean="0">
                  <a:solidFill>
                    <a:srgbClr val="0D3C77"/>
                  </a:solidFill>
                  <a:latin typeface="휴먼엑스포" pitchFamily="18" charset="-127"/>
                  <a:ea typeface="휴먼엑스포" pitchFamily="18" charset="-127"/>
                </a:rPr>
                <a:t> 주요내용</a:t>
              </a:r>
              <a:endPara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2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69914" y="2345184"/>
            <a:ext cx="9910664" cy="9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작업내용에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따라 위험요인을 파악하고 관리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(ex: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 마련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하고 있지 않음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작업내용을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고려한 위험요인 파악이 이뤄지고 있으나 보충 필요 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007516"/>
            <a:ext cx="214770" cy="204643"/>
            <a:chOff x="4811367" y="1714547"/>
            <a:chExt cx="633490" cy="603617"/>
          </a:xfrm>
        </p:grpSpPr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작업내용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형태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을 고려하여 위험요인을 확인하는지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85293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356992"/>
            <a:ext cx="9445759" cy="2236376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846578"/>
            <a:ext cx="214769" cy="204643"/>
            <a:chOff x="4811367" y="2035603"/>
            <a:chExt cx="633486" cy="603617"/>
          </a:xfrm>
        </p:grpSpPr>
        <p:sp>
          <p:nvSpPr>
            <p:cNvPr id="2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1369914" y="5737238"/>
            <a:ext cx="9888058" cy="428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내용별 위험요인을 파악하는 절차를 두고 이에 따라 관리함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1775520" y="3429000"/>
            <a:ext cx="9325045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비정형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작업*의 위험요인에 대한 파악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 미흡 </a:t>
            </a:r>
            <a:endParaRPr lang="en-US" altLang="ko-KR" sz="1600" b="1" spc="-150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37160" algn="just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비정형작업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기계의 설치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정비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수리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청소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물품의 상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하역 및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운반작업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등 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작업별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위험요인을 파악하는 절차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’ 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규정 등으로 공식화되어 있지 않아 고위험 작업임에도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안전작업절차가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누락된 경우가 존재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새로운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 도입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작업환경 변화 등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대한 위험요인 확인이 이뤄지지 않음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59127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522920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73723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437112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49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9CB3D9-873F-4209-84A3-826CD57362C4}"/>
              </a:ext>
            </a:extLst>
          </p:cNvPr>
          <p:cNvSpPr txBox="1"/>
          <p:nvPr/>
        </p:nvSpPr>
        <p:spPr>
          <a:xfrm>
            <a:off x="886392" y="594683"/>
            <a:ext cx="288032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3_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파악</a:t>
            </a: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파악 자체점검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369914" y="2276872"/>
            <a:ext cx="9910664" cy="302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고위험장소를 별도로 관리하지 않아 대부분의 근로자가 모름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 고위험장소에 안전보건표지를 붙여 관리하나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장소 출입 시 또는 작업 시 별도 절차는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 위험장소에서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작업허가절차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를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통해 관리함</a:t>
            </a:r>
          </a:p>
          <a:p>
            <a:pPr indent="-137160" algn="just" fontAlgn="base">
              <a:lnSpc>
                <a:spcPct val="150000"/>
              </a:lnSpc>
              <a:spcBef>
                <a:spcPts val="300"/>
              </a:spcBef>
              <a:spcAft>
                <a:spcPts val="1800"/>
              </a:spcAft>
            </a:pP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*폭발위험장소 작업 시 화기작업허가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밀폐공간 작업 시 밀폐공간작업허가 등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00026"/>
            <a:ext cx="214770" cy="204643"/>
            <a:chOff x="4811367" y="1714547"/>
            <a:chExt cx="633490" cy="603617"/>
          </a:xfrm>
        </p:grpSpPr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폭발위험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밀폐공간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추락 등 고위험장소를 별도로 파악하고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00751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14908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365104"/>
            <a:ext cx="214770" cy="204643"/>
            <a:chOff x="4811367" y="1714547"/>
            <a:chExt cx="633490" cy="603617"/>
          </a:xfrm>
        </p:grpSpPr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50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6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0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1144988"/>
            <a:ext cx="12191999" cy="564772"/>
          </a:xfrm>
          <a:prstGeom prst="rect">
            <a:avLst/>
          </a:prstGeom>
          <a:solidFill>
            <a:srgbClr val="E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xmlns="" id="{2BF39116-34B9-4450-A6EF-4ADA95F54FFB}"/>
              </a:ext>
            </a:extLst>
          </p:cNvPr>
          <p:cNvSpPr/>
          <p:nvPr/>
        </p:nvSpPr>
        <p:spPr>
          <a:xfrm>
            <a:off x="720913" y="1709760"/>
            <a:ext cx="5208240" cy="4667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2225">
            <a:solidFill>
              <a:schemeClr val="accent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xmlns="" id="{C987694D-00FA-410C-8E97-CBA49D96B41C}"/>
              </a:ext>
            </a:extLst>
          </p:cNvPr>
          <p:cNvSpPr/>
          <p:nvPr/>
        </p:nvSpPr>
        <p:spPr>
          <a:xfrm>
            <a:off x="6294518" y="1713588"/>
            <a:ext cx="5208240" cy="4667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2225">
            <a:solidFill>
              <a:schemeClr val="accent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4428DE5B-B145-4AC5-8402-093A659FA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52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0A2AE-EDAE-47E7-8E68-875F3F0CE729}"/>
              </a:ext>
            </a:extLst>
          </p:cNvPr>
          <p:cNvSpPr txBox="1"/>
          <p:nvPr/>
        </p:nvSpPr>
        <p:spPr>
          <a:xfrm>
            <a:off x="1156899" y="1852722"/>
            <a:ext cx="4723077" cy="989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기계의 정비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수리 등을 위해 가동을 중지할 경우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자의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재가동을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방지하도록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표지판을 설치하는 관리기법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279806-781F-4767-AAF4-E0A04782B1E3}"/>
              </a:ext>
            </a:extLst>
          </p:cNvPr>
          <p:cNvSpPr txBox="1"/>
          <p:nvPr/>
        </p:nvSpPr>
        <p:spPr>
          <a:xfrm>
            <a:off x="6776735" y="1852722"/>
            <a:ext cx="5064224" cy="989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고위험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비정형작업의 경우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작업부서가 소관 상급부서 또는 안전부서의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허가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승인을 거쳐 작업을 실시하는 안전관리기법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2C8F72-CC3F-4A4C-B3BF-86F7BADA25FA}"/>
              </a:ext>
            </a:extLst>
          </p:cNvPr>
          <p:cNvSpPr txBox="1"/>
          <p:nvPr/>
        </p:nvSpPr>
        <p:spPr>
          <a:xfrm>
            <a:off x="674307" y="1268760"/>
            <a:ext cx="5301451" cy="3869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ko-KR" altLang="en-US" sz="20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정비 등의 작업 시 </a:t>
            </a:r>
            <a:r>
              <a:rPr lang="ko-KR" altLang="en-US" sz="2000" spc="-150" dirty="0" smtClean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운전정지 </a:t>
            </a:r>
            <a:r>
              <a:rPr lang="en-US" altLang="ko-KR" sz="14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(</a:t>
            </a:r>
            <a:r>
              <a:rPr lang="en-US" altLang="ko-KR" sz="14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Lock Out, Tag Out)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B88925-FA02-49CF-913A-51AAA4D491A7}"/>
              </a:ext>
            </a:extLst>
          </p:cNvPr>
          <p:cNvSpPr txBox="1"/>
          <p:nvPr/>
        </p:nvSpPr>
        <p:spPr>
          <a:xfrm>
            <a:off x="8036864" y="1268760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2400" dirty="0" err="1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작업허가제</a:t>
            </a:r>
            <a:endParaRPr lang="en-US" altLang="ko-KR" dirty="0">
              <a:solidFill>
                <a:srgbClr val="0D3C77"/>
              </a:solidFill>
              <a:latin typeface="휴먼둥근헤드라인" pitchFamily="18" charset="-127"/>
              <a:ea typeface="휴먼둥근헤드라인" pitchFamily="18" charset="-127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BFABD4-9871-4A8F-8813-AD9577212536}"/>
              </a:ext>
            </a:extLst>
          </p:cNvPr>
          <p:cNvSpPr txBox="1"/>
          <p:nvPr/>
        </p:nvSpPr>
        <p:spPr>
          <a:xfrm>
            <a:off x="1214471" y="2837321"/>
            <a:ext cx="4464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0" i="0" u="none" strike="noStrike" spc="-150" baseline="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 전기 </a:t>
            </a:r>
            <a:r>
              <a:rPr lang="ko-KR" altLang="en-US" sz="1400" b="0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스위치 </a:t>
            </a:r>
            <a:r>
              <a:rPr lang="ko-KR" altLang="en-US" sz="1400" b="0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0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게이트밸브</a:t>
            </a:r>
            <a:r>
              <a:rPr lang="ko-KR" altLang="en-US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400" b="0" i="0" u="none" strike="noStrike" spc="-150" baseline="0" dirty="0" err="1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볼밸브</a:t>
            </a:r>
            <a:r>
              <a:rPr lang="ko-KR" altLang="en-US" sz="1400" b="0" i="0" u="none" strike="noStrike" spc="-150" baseline="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0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ko-KR" altLang="en-US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자물쇠</a:t>
            </a:r>
            <a:r>
              <a:rPr lang="en-US" altLang="ko-KR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400" b="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걸쇠 등 </a:t>
            </a:r>
            <a:endParaRPr lang="ko-KR" altLang="en-US" sz="1600" spc="-15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E6E93C9-1F11-47ED-9125-DC2B386ABC8F}"/>
              </a:ext>
            </a:extLst>
          </p:cNvPr>
          <p:cNvGrpSpPr/>
          <p:nvPr/>
        </p:nvGrpSpPr>
        <p:grpSpPr>
          <a:xfrm>
            <a:off x="940840" y="1955885"/>
            <a:ext cx="206466" cy="196730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F5369DDB-F9DB-4E7D-A5D9-E1F131A818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EBFC5C8D-69CE-4969-AEBF-52C6326A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600582A2-8E6E-4034-A267-F8B68B42C336}"/>
              </a:ext>
            </a:extLst>
          </p:cNvPr>
          <p:cNvGrpSpPr/>
          <p:nvPr/>
        </p:nvGrpSpPr>
        <p:grpSpPr>
          <a:xfrm>
            <a:off x="6570269" y="1955885"/>
            <a:ext cx="206466" cy="196730"/>
            <a:chOff x="4811367" y="1575848"/>
            <a:chExt cx="633490" cy="603617"/>
          </a:xfrm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8B976C9B-5E3F-4DC5-BF1D-B7B6E92466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xmlns="" id="{2D5A385B-E51F-464F-B467-F406DA83F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92BF1A36-51F1-4A4A-A5FA-12B1505AA82F}"/>
              </a:ext>
            </a:extLst>
          </p:cNvPr>
          <p:cNvSpPr/>
          <p:nvPr/>
        </p:nvSpPr>
        <p:spPr>
          <a:xfrm>
            <a:off x="1149465" y="3505171"/>
            <a:ext cx="862860" cy="2666282"/>
          </a:xfrm>
          <a:prstGeom prst="roundRect">
            <a:avLst>
              <a:gd name="adj" fmla="val 5015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1E02EC-3709-4660-A891-59A45A1AFD49}"/>
              </a:ext>
            </a:extLst>
          </p:cNvPr>
          <p:cNvSpPr txBox="1"/>
          <p:nvPr/>
        </p:nvSpPr>
        <p:spPr>
          <a:xfrm>
            <a:off x="996053" y="3688958"/>
            <a:ext cx="1150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BE75B4D1-F71C-4F31-ACF1-18A62A48BFA9}"/>
              </a:ext>
            </a:extLst>
          </p:cNvPr>
          <p:cNvSpPr/>
          <p:nvPr/>
        </p:nvSpPr>
        <p:spPr>
          <a:xfrm>
            <a:off x="2126432" y="3525121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xmlns="" id="{450A9B22-CD48-488F-83C7-FFE1E7337A52}"/>
              </a:ext>
            </a:extLst>
          </p:cNvPr>
          <p:cNvSpPr/>
          <p:nvPr/>
        </p:nvSpPr>
        <p:spPr>
          <a:xfrm>
            <a:off x="2126432" y="3857094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C50AC18F-205D-4208-817C-475DE121C704}"/>
              </a:ext>
            </a:extLst>
          </p:cNvPr>
          <p:cNvSpPr/>
          <p:nvPr/>
        </p:nvSpPr>
        <p:spPr>
          <a:xfrm>
            <a:off x="2126432" y="4189067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xmlns="" id="{3E50E5BC-5A0D-49A0-B059-70E9A2D34C69}"/>
              </a:ext>
            </a:extLst>
          </p:cNvPr>
          <p:cNvSpPr/>
          <p:nvPr/>
        </p:nvSpPr>
        <p:spPr>
          <a:xfrm>
            <a:off x="2126432" y="4521040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0A16E126-4766-4AB2-A55E-C556E0765A7B}"/>
              </a:ext>
            </a:extLst>
          </p:cNvPr>
          <p:cNvSpPr/>
          <p:nvPr/>
        </p:nvSpPr>
        <p:spPr>
          <a:xfrm>
            <a:off x="2126432" y="4853013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xmlns="" id="{3D737F12-A612-4269-BD74-DDC56DD7A9F0}"/>
              </a:ext>
            </a:extLst>
          </p:cNvPr>
          <p:cNvSpPr/>
          <p:nvPr/>
        </p:nvSpPr>
        <p:spPr>
          <a:xfrm>
            <a:off x="2126432" y="5184986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xmlns="" id="{7798EE1A-B2D1-4607-B1CE-208D91BB6DA6}"/>
              </a:ext>
            </a:extLst>
          </p:cNvPr>
          <p:cNvSpPr/>
          <p:nvPr/>
        </p:nvSpPr>
        <p:spPr>
          <a:xfrm>
            <a:off x="2126432" y="5516959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xmlns="" id="{55E864CF-D990-4472-9D27-2F00C82C8A01}"/>
              </a:ext>
            </a:extLst>
          </p:cNvPr>
          <p:cNvSpPr/>
          <p:nvPr/>
        </p:nvSpPr>
        <p:spPr>
          <a:xfrm>
            <a:off x="2126432" y="5848932"/>
            <a:ext cx="3393503" cy="2880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E09398-D96A-434F-93BB-AB5433D0665D}"/>
              </a:ext>
            </a:extLst>
          </p:cNvPr>
          <p:cNvSpPr txBox="1"/>
          <p:nvPr/>
        </p:nvSpPr>
        <p:spPr>
          <a:xfrm>
            <a:off x="2558774" y="3455778"/>
            <a:ext cx="2729884" cy="2723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전원차단 준비 및 공지 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6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정지 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6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전원차단 및 잔류에너지 확인 </a:t>
            </a:r>
          </a:p>
          <a:p>
            <a:pPr>
              <a:lnSpc>
                <a:spcPts val="2600"/>
              </a:lnSpc>
            </a:pP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표지판 설치 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6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 등 실시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6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주변상태 확인 및 공지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600"/>
              </a:lnSpc>
            </a:pP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표지판 제거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재가동</a:t>
            </a:r>
            <a:endParaRPr lang="ko-KR" altLang="en-US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B39124F3-20EE-4233-8C42-C2F17ECA0796}"/>
              </a:ext>
            </a:extLst>
          </p:cNvPr>
          <p:cNvCxnSpPr/>
          <p:nvPr/>
        </p:nvCxnSpPr>
        <p:spPr>
          <a:xfrm>
            <a:off x="1364253" y="4273733"/>
            <a:ext cx="372044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142281A1-7F27-43D2-AB71-3656B546709E}"/>
              </a:ext>
            </a:extLst>
          </p:cNvPr>
          <p:cNvGrpSpPr/>
          <p:nvPr/>
        </p:nvGrpSpPr>
        <p:grpSpPr>
          <a:xfrm>
            <a:off x="2292770" y="3575581"/>
            <a:ext cx="203282" cy="203282"/>
            <a:chOff x="2345608" y="3774308"/>
            <a:chExt cx="288032" cy="288032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xmlns="" id="{5F3333EF-E88B-4F03-BA5A-EF4826D69FE0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이등변 삼각형 47">
              <a:extLst>
                <a:ext uri="{FF2B5EF4-FFF2-40B4-BE49-F238E27FC236}">
                  <a16:creationId xmlns:a16="http://schemas.microsoft.com/office/drawing/2014/main" xmlns="" id="{4C95C022-F3F7-4B67-8CDB-C3950B46839F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209AB8CB-98A7-4262-8983-44DAE045430E}"/>
              </a:ext>
            </a:extLst>
          </p:cNvPr>
          <p:cNvGrpSpPr/>
          <p:nvPr/>
        </p:nvGrpSpPr>
        <p:grpSpPr>
          <a:xfrm>
            <a:off x="2292770" y="3905862"/>
            <a:ext cx="203282" cy="203282"/>
            <a:chOff x="2345608" y="3774308"/>
            <a:chExt cx="288032" cy="288032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xmlns="" id="{E058FFE6-B78B-449D-B8B5-4FED39006876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3" name="이등변 삼각형 72">
              <a:extLst>
                <a:ext uri="{FF2B5EF4-FFF2-40B4-BE49-F238E27FC236}">
                  <a16:creationId xmlns:a16="http://schemas.microsoft.com/office/drawing/2014/main" xmlns="" id="{99BA9440-5FBC-4709-8729-43943B0D0D17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xmlns="" id="{CB3E67BE-5218-4CB1-AE7E-36C813458C5C}"/>
              </a:ext>
            </a:extLst>
          </p:cNvPr>
          <p:cNvGrpSpPr/>
          <p:nvPr/>
        </p:nvGrpSpPr>
        <p:grpSpPr>
          <a:xfrm>
            <a:off x="2292770" y="4236143"/>
            <a:ext cx="203282" cy="203282"/>
            <a:chOff x="2345608" y="3774308"/>
            <a:chExt cx="288032" cy="288032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xmlns="" id="{33EBDB4C-2E36-4FDD-B0F8-F53C22584211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이등변 삼각형 75">
              <a:extLst>
                <a:ext uri="{FF2B5EF4-FFF2-40B4-BE49-F238E27FC236}">
                  <a16:creationId xmlns:a16="http://schemas.microsoft.com/office/drawing/2014/main" xmlns="" id="{4A1A547F-2A5F-419D-B06E-2E0413F2CF29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xmlns="" id="{1EF4E8E4-3E65-48AD-B0C2-D13D5596DDC0}"/>
              </a:ext>
            </a:extLst>
          </p:cNvPr>
          <p:cNvGrpSpPr/>
          <p:nvPr/>
        </p:nvGrpSpPr>
        <p:grpSpPr>
          <a:xfrm>
            <a:off x="2292770" y="4566424"/>
            <a:ext cx="203282" cy="203282"/>
            <a:chOff x="2345608" y="3774308"/>
            <a:chExt cx="288032" cy="288032"/>
          </a:xfrm>
        </p:grpSpPr>
        <p:sp>
          <p:nvSpPr>
            <p:cNvPr id="78" name="타원 77">
              <a:extLst>
                <a:ext uri="{FF2B5EF4-FFF2-40B4-BE49-F238E27FC236}">
                  <a16:creationId xmlns:a16="http://schemas.microsoft.com/office/drawing/2014/main" xmlns="" id="{D909DE1D-FF28-4988-8E9E-9ED6C0C09F02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9" name="이등변 삼각형 78">
              <a:extLst>
                <a:ext uri="{FF2B5EF4-FFF2-40B4-BE49-F238E27FC236}">
                  <a16:creationId xmlns:a16="http://schemas.microsoft.com/office/drawing/2014/main" xmlns="" id="{8E6D0C82-D04E-453A-AF57-04CFEC7C22E6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xmlns="" id="{31811629-030F-4299-8078-028EB69463EB}"/>
              </a:ext>
            </a:extLst>
          </p:cNvPr>
          <p:cNvGrpSpPr/>
          <p:nvPr/>
        </p:nvGrpSpPr>
        <p:grpSpPr>
          <a:xfrm>
            <a:off x="2292770" y="4896705"/>
            <a:ext cx="203282" cy="203282"/>
            <a:chOff x="2345608" y="3774308"/>
            <a:chExt cx="288032" cy="288032"/>
          </a:xfrm>
        </p:grpSpPr>
        <p:sp>
          <p:nvSpPr>
            <p:cNvPr id="81" name="타원 80">
              <a:extLst>
                <a:ext uri="{FF2B5EF4-FFF2-40B4-BE49-F238E27FC236}">
                  <a16:creationId xmlns:a16="http://schemas.microsoft.com/office/drawing/2014/main" xmlns="" id="{3BD76BFA-DBB6-4492-9B39-B8F1C74AD963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2" name="이등변 삼각형 81">
              <a:extLst>
                <a:ext uri="{FF2B5EF4-FFF2-40B4-BE49-F238E27FC236}">
                  <a16:creationId xmlns:a16="http://schemas.microsoft.com/office/drawing/2014/main" xmlns="" id="{6BA3B245-028D-45FE-A654-A89B86BA7283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xmlns="" id="{764641AF-7FEC-4ADF-844D-F2C7834A78C9}"/>
              </a:ext>
            </a:extLst>
          </p:cNvPr>
          <p:cNvGrpSpPr/>
          <p:nvPr/>
        </p:nvGrpSpPr>
        <p:grpSpPr>
          <a:xfrm>
            <a:off x="2292770" y="5226986"/>
            <a:ext cx="203282" cy="203282"/>
            <a:chOff x="2345608" y="3774308"/>
            <a:chExt cx="288032" cy="288032"/>
          </a:xfrm>
        </p:grpSpPr>
        <p:sp>
          <p:nvSpPr>
            <p:cNvPr id="84" name="타원 83">
              <a:extLst>
                <a:ext uri="{FF2B5EF4-FFF2-40B4-BE49-F238E27FC236}">
                  <a16:creationId xmlns:a16="http://schemas.microsoft.com/office/drawing/2014/main" xmlns="" id="{D59179EB-B4A8-49C2-AF02-8A999074C2CE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5" name="이등변 삼각형 84">
              <a:extLst>
                <a:ext uri="{FF2B5EF4-FFF2-40B4-BE49-F238E27FC236}">
                  <a16:creationId xmlns:a16="http://schemas.microsoft.com/office/drawing/2014/main" xmlns="" id="{BC734D73-AE18-451A-999A-521447C4DE17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xmlns="" id="{FFABCA73-BAB7-4BF4-9328-6BA37D11DB2A}"/>
              </a:ext>
            </a:extLst>
          </p:cNvPr>
          <p:cNvGrpSpPr/>
          <p:nvPr/>
        </p:nvGrpSpPr>
        <p:grpSpPr>
          <a:xfrm>
            <a:off x="2292770" y="5557267"/>
            <a:ext cx="203282" cy="203282"/>
            <a:chOff x="2345608" y="3774308"/>
            <a:chExt cx="288032" cy="288032"/>
          </a:xfrm>
        </p:grpSpPr>
        <p:sp>
          <p:nvSpPr>
            <p:cNvPr id="87" name="타원 86">
              <a:extLst>
                <a:ext uri="{FF2B5EF4-FFF2-40B4-BE49-F238E27FC236}">
                  <a16:creationId xmlns:a16="http://schemas.microsoft.com/office/drawing/2014/main" xmlns="" id="{1869DA0B-C636-4A3E-9D40-C250AB060BC7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8" name="이등변 삼각형 87">
              <a:extLst>
                <a:ext uri="{FF2B5EF4-FFF2-40B4-BE49-F238E27FC236}">
                  <a16:creationId xmlns:a16="http://schemas.microsoft.com/office/drawing/2014/main" xmlns="" id="{BC872B88-49B9-4145-88C2-E4C4CADB628B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xmlns="" id="{16897D15-2846-4D0E-BBF9-C37062754506}"/>
              </a:ext>
            </a:extLst>
          </p:cNvPr>
          <p:cNvGrpSpPr/>
          <p:nvPr/>
        </p:nvGrpSpPr>
        <p:grpSpPr>
          <a:xfrm>
            <a:off x="2292770" y="5887547"/>
            <a:ext cx="203282" cy="203282"/>
            <a:chOff x="2345608" y="3774308"/>
            <a:chExt cx="288032" cy="288032"/>
          </a:xfrm>
        </p:grpSpPr>
        <p:sp>
          <p:nvSpPr>
            <p:cNvPr id="90" name="타원 89">
              <a:extLst>
                <a:ext uri="{FF2B5EF4-FFF2-40B4-BE49-F238E27FC236}">
                  <a16:creationId xmlns:a16="http://schemas.microsoft.com/office/drawing/2014/main" xmlns="" id="{347CF6DF-1EDF-447D-B98E-E635997C31E1}"/>
                </a:ext>
              </a:extLst>
            </p:cNvPr>
            <p:cNvSpPr/>
            <p:nvPr/>
          </p:nvSpPr>
          <p:spPr>
            <a:xfrm>
              <a:off x="2345608" y="3774308"/>
              <a:ext cx="288032" cy="288032"/>
            </a:xfrm>
            <a:prstGeom prst="ellipse">
              <a:avLst/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1" name="이등변 삼각형 90">
              <a:extLst>
                <a:ext uri="{FF2B5EF4-FFF2-40B4-BE49-F238E27FC236}">
                  <a16:creationId xmlns:a16="http://schemas.microsoft.com/office/drawing/2014/main" xmlns="" id="{F69E8CE7-AB04-4201-9628-9A3025DF4969}"/>
                </a:ext>
              </a:extLst>
            </p:cNvPr>
            <p:cNvSpPr/>
            <p:nvPr/>
          </p:nvSpPr>
          <p:spPr>
            <a:xfrm rot="10800000">
              <a:off x="2411737" y="3851179"/>
              <a:ext cx="155775" cy="1342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xmlns="" id="{A994B4C7-59B0-4680-A710-F07DAD10EE71}"/>
              </a:ext>
            </a:extLst>
          </p:cNvPr>
          <p:cNvGrpSpPr/>
          <p:nvPr/>
        </p:nvGrpSpPr>
        <p:grpSpPr>
          <a:xfrm>
            <a:off x="6662720" y="3092571"/>
            <a:ext cx="4446766" cy="2666282"/>
            <a:chOff x="6662720" y="3705082"/>
            <a:chExt cx="4446766" cy="2666282"/>
          </a:xfrm>
        </p:grpSpPr>
        <p:sp>
          <p:nvSpPr>
            <p:cNvPr id="93" name="사각형: 둥근 모서리 92">
              <a:extLst>
                <a:ext uri="{FF2B5EF4-FFF2-40B4-BE49-F238E27FC236}">
                  <a16:creationId xmlns:a16="http://schemas.microsoft.com/office/drawing/2014/main" xmlns="" id="{9E71D4D8-6016-4096-9D41-190FF53655B3}"/>
                </a:ext>
              </a:extLst>
            </p:cNvPr>
            <p:cNvSpPr/>
            <p:nvPr/>
          </p:nvSpPr>
          <p:spPr>
            <a:xfrm>
              <a:off x="6816132" y="3705082"/>
              <a:ext cx="862860" cy="2666282"/>
            </a:xfrm>
            <a:prstGeom prst="roundRect">
              <a:avLst>
                <a:gd name="adj" fmla="val 5015"/>
              </a:avLst>
            </a:prstGeom>
            <a:solidFill>
              <a:srgbClr val="D6D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63847BA-A72B-458E-9EAA-E15FD1604959}"/>
                </a:ext>
              </a:extLst>
            </p:cNvPr>
            <p:cNvSpPr txBox="1"/>
            <p:nvPr/>
          </p:nvSpPr>
          <p:spPr>
            <a:xfrm>
              <a:off x="6662720" y="3888869"/>
              <a:ext cx="11508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절차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xmlns="" id="{313E0788-D2E9-40CC-9A7A-719FF14D2458}"/>
                </a:ext>
              </a:extLst>
            </p:cNvPr>
            <p:cNvCxnSpPr/>
            <p:nvPr/>
          </p:nvCxnSpPr>
          <p:spPr>
            <a:xfrm>
              <a:off x="7030920" y="4473644"/>
              <a:ext cx="372044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xmlns="" id="{2DA16450-85F2-46DE-9912-448F794A38CC}"/>
                </a:ext>
              </a:extLst>
            </p:cNvPr>
            <p:cNvSpPr/>
            <p:nvPr/>
          </p:nvSpPr>
          <p:spPr>
            <a:xfrm>
              <a:off x="7830288" y="3710936"/>
              <a:ext cx="3279198" cy="353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xmlns="" id="{C575D7FB-782B-434F-9B9A-4BE7DF748B72}"/>
                </a:ext>
              </a:extLst>
            </p:cNvPr>
            <p:cNvSpPr/>
            <p:nvPr/>
          </p:nvSpPr>
          <p:spPr>
            <a:xfrm>
              <a:off x="7830288" y="4441176"/>
              <a:ext cx="3279198" cy="353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xmlns="" id="{18240245-C900-4BFA-8BCA-4A6C566FA7A3}"/>
                </a:ext>
              </a:extLst>
            </p:cNvPr>
            <p:cNvSpPr/>
            <p:nvPr/>
          </p:nvSpPr>
          <p:spPr>
            <a:xfrm>
              <a:off x="7830288" y="5171416"/>
              <a:ext cx="3279198" cy="353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9" name="사각형: 둥근 모서리 98">
              <a:extLst>
                <a:ext uri="{FF2B5EF4-FFF2-40B4-BE49-F238E27FC236}">
                  <a16:creationId xmlns:a16="http://schemas.microsoft.com/office/drawing/2014/main" xmlns="" id="{851A625C-A464-436D-8BC2-A430E4108712}"/>
                </a:ext>
              </a:extLst>
            </p:cNvPr>
            <p:cNvSpPr/>
            <p:nvPr/>
          </p:nvSpPr>
          <p:spPr>
            <a:xfrm>
              <a:off x="7830288" y="5901656"/>
              <a:ext cx="3279198" cy="353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4E2949D-C770-4EF4-9B77-495AF2F80FCA}"/>
                </a:ext>
              </a:extLst>
            </p:cNvPr>
            <p:cNvSpPr txBox="1"/>
            <p:nvPr/>
          </p:nvSpPr>
          <p:spPr>
            <a:xfrm>
              <a:off x="7824192" y="3721250"/>
              <a:ext cx="327919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안전작업허가 신청 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작업자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3A96D8DF-6B76-42EB-BB0F-2AD77CD889D8}"/>
                </a:ext>
              </a:extLst>
            </p:cNvPr>
            <p:cNvSpPr txBox="1"/>
            <p:nvPr/>
          </p:nvSpPr>
          <p:spPr>
            <a:xfrm>
              <a:off x="7824192" y="4447047"/>
              <a:ext cx="327919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안전조치 확인 및 허가 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안전담당자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932053D8-E583-49C5-A76A-9EDC4E84B8DF}"/>
                </a:ext>
              </a:extLst>
            </p:cNvPr>
            <p:cNvSpPr txBox="1"/>
            <p:nvPr/>
          </p:nvSpPr>
          <p:spPr>
            <a:xfrm>
              <a:off x="7824192" y="5172844"/>
              <a:ext cx="327919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작업자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en-US" altLang="ko-KR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및 감독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안전담당자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9E15B7C9-5D1C-441C-AD05-D156754CAC23}"/>
                </a:ext>
              </a:extLst>
            </p:cNvPr>
            <p:cNvSpPr txBox="1"/>
            <p:nvPr/>
          </p:nvSpPr>
          <p:spPr>
            <a:xfrm>
              <a:off x="7824192" y="5904737"/>
              <a:ext cx="3279198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7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완료확인 및 허가서 보존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안전담당자</a:t>
              </a:r>
              <a:r>
                <a:rPr lang="en-US" altLang="ko-KR" sz="14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 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xmlns="" id="{C95216F9-FF63-4529-954C-A5EACD0DDD79}"/>
                </a:ext>
              </a:extLst>
            </p:cNvPr>
            <p:cNvGrpSpPr/>
            <p:nvPr/>
          </p:nvGrpSpPr>
          <p:grpSpPr>
            <a:xfrm>
              <a:off x="9277094" y="4158809"/>
              <a:ext cx="203282" cy="203282"/>
              <a:chOff x="2345608" y="3774308"/>
              <a:chExt cx="288032" cy="288032"/>
            </a:xfrm>
          </p:grpSpPr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xmlns="" id="{EA712F4F-07DE-4B01-8E10-77280DE6295D}"/>
                  </a:ext>
                </a:extLst>
              </p:cNvPr>
              <p:cNvSpPr/>
              <p:nvPr/>
            </p:nvSpPr>
            <p:spPr>
              <a:xfrm>
                <a:off x="2345608" y="3774308"/>
                <a:ext cx="288032" cy="288032"/>
              </a:xfrm>
              <a:prstGeom prst="ellipse">
                <a:avLst/>
              </a:prstGeom>
              <a:solidFill>
                <a:srgbClr val="2F55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05" name="이등변 삼각형 104">
                <a:extLst>
                  <a:ext uri="{FF2B5EF4-FFF2-40B4-BE49-F238E27FC236}">
                    <a16:creationId xmlns:a16="http://schemas.microsoft.com/office/drawing/2014/main" xmlns="" id="{19015E68-ACE9-43E8-88E3-3867AD20D572}"/>
                  </a:ext>
                </a:extLst>
              </p:cNvPr>
              <p:cNvSpPr/>
              <p:nvPr/>
            </p:nvSpPr>
            <p:spPr>
              <a:xfrm rot="10800000">
                <a:off x="2411737" y="3851179"/>
                <a:ext cx="155775" cy="13428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xmlns="" id="{3E0A50DA-4B81-4873-9049-AE1C3910790B}"/>
                </a:ext>
              </a:extLst>
            </p:cNvPr>
            <p:cNvGrpSpPr/>
            <p:nvPr/>
          </p:nvGrpSpPr>
          <p:grpSpPr>
            <a:xfrm>
              <a:off x="9277094" y="4875256"/>
              <a:ext cx="203282" cy="203282"/>
              <a:chOff x="2345608" y="3774308"/>
              <a:chExt cx="288032" cy="288032"/>
            </a:xfrm>
          </p:grpSpPr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xmlns="" id="{091277E8-6916-4BC8-8FAB-43134CEDC2BA}"/>
                  </a:ext>
                </a:extLst>
              </p:cNvPr>
              <p:cNvSpPr/>
              <p:nvPr/>
            </p:nvSpPr>
            <p:spPr>
              <a:xfrm>
                <a:off x="2345608" y="3774308"/>
                <a:ext cx="288032" cy="288032"/>
              </a:xfrm>
              <a:prstGeom prst="ellipse">
                <a:avLst/>
              </a:prstGeom>
              <a:solidFill>
                <a:srgbClr val="2F55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08" name="이등변 삼각형 107">
                <a:extLst>
                  <a:ext uri="{FF2B5EF4-FFF2-40B4-BE49-F238E27FC236}">
                    <a16:creationId xmlns:a16="http://schemas.microsoft.com/office/drawing/2014/main" xmlns="" id="{FA35C9D0-37EA-45DB-9931-3CDB6C7233DB}"/>
                  </a:ext>
                </a:extLst>
              </p:cNvPr>
              <p:cNvSpPr/>
              <p:nvPr/>
            </p:nvSpPr>
            <p:spPr>
              <a:xfrm rot="10800000">
                <a:off x="2411737" y="3851179"/>
                <a:ext cx="155775" cy="13428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xmlns="" id="{59151B28-7AB7-4F20-B062-A7E6EF7EA822}"/>
                </a:ext>
              </a:extLst>
            </p:cNvPr>
            <p:cNvGrpSpPr/>
            <p:nvPr/>
          </p:nvGrpSpPr>
          <p:grpSpPr>
            <a:xfrm>
              <a:off x="9277094" y="5608078"/>
              <a:ext cx="203282" cy="203282"/>
              <a:chOff x="2345608" y="3774308"/>
              <a:chExt cx="288032" cy="288032"/>
            </a:xfrm>
          </p:grpSpPr>
          <p:sp>
            <p:nvSpPr>
              <p:cNvPr id="110" name="타원 109">
                <a:extLst>
                  <a:ext uri="{FF2B5EF4-FFF2-40B4-BE49-F238E27FC236}">
                    <a16:creationId xmlns:a16="http://schemas.microsoft.com/office/drawing/2014/main" xmlns="" id="{620140EC-FF32-4610-9DCB-641CAB19E5DB}"/>
                  </a:ext>
                </a:extLst>
              </p:cNvPr>
              <p:cNvSpPr/>
              <p:nvPr/>
            </p:nvSpPr>
            <p:spPr>
              <a:xfrm>
                <a:off x="2345608" y="3774308"/>
                <a:ext cx="288032" cy="288032"/>
              </a:xfrm>
              <a:prstGeom prst="ellipse">
                <a:avLst/>
              </a:prstGeom>
              <a:solidFill>
                <a:srgbClr val="2F55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1" name="이등변 삼각형 110">
                <a:extLst>
                  <a:ext uri="{FF2B5EF4-FFF2-40B4-BE49-F238E27FC236}">
                    <a16:creationId xmlns:a16="http://schemas.microsoft.com/office/drawing/2014/main" xmlns="" id="{C82AA290-A4C4-48C5-9383-F0CF28D2B6C0}"/>
                  </a:ext>
                </a:extLst>
              </p:cNvPr>
              <p:cNvSpPr/>
              <p:nvPr/>
            </p:nvSpPr>
            <p:spPr>
              <a:xfrm rot="10800000">
                <a:off x="2411737" y="3851179"/>
                <a:ext cx="155775" cy="13428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113" name="제목 2">
            <a:extLst>
              <a:ext uri="{FF2B5EF4-FFF2-40B4-BE49-F238E27FC236}">
                <a16:creationId xmlns:a16="http://schemas.microsoft.com/office/drawing/2014/main" xmlns="" id="{E30C3DB2-A603-4718-BC80-140E9370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253" y="234510"/>
            <a:ext cx="11018353" cy="646331"/>
          </a:xfrm>
        </p:spPr>
        <p:txBody>
          <a:bodyPr/>
          <a:lstStyle/>
          <a:p>
            <a:r>
              <a:rPr lang="ko-KR" altLang="en-US" dirty="0" smtClean="0"/>
              <a:t>행정적 통제 방안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50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6114663" y="836712"/>
            <a:ext cx="2664295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위험요인 확인 관련 중대법 시행령 규정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287688" y="2212148"/>
            <a:ext cx="8208912" cy="322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또는 사업장의 특성에 따른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확인하여 개선하는 업무절차를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업무절차에 따라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 및 개선이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이루어지는지를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 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점검한 후 필요한 조치를 할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것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36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따른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위험성평가를 하는 절차를 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절차에 따라 위험성 평가를 직접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실시하거나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실시하도록 하여 실시 결과를 보고받은 경우에는 해당 </a:t>
            </a:r>
            <a:r>
              <a:rPr lang="ko-KR" altLang="en-US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업무절차에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 ·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 및 개선에 대한 점검을 한 것으로 본다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위험요인 확인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관련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  <p:sp>
        <p:nvSpPr>
          <p:cNvPr id="17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52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522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2999656" y="830021"/>
            <a:ext cx="2768229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산업안전보건법에 따른 </a:t>
            </a:r>
            <a:r>
              <a:rPr lang="ko-KR" altLang="en-US" dirty="0" err="1"/>
              <a:t>위험성평가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287688" y="2212148"/>
            <a:ext cx="82089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1200"/>
              </a:spcBef>
            </a:pP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목적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고시는 「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산업안전보건법」제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36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따라 사업주가 스스로 사업장의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위험요인에 대한 실태를 파악하고 이를 평가하여 관리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개선하는 등 필요한 조치를 할 수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있도록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지원하기 위하여 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방법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시기 등에 대한 기준을 제시하고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활성화를 </a:t>
            </a:r>
            <a:r>
              <a:rPr lang="ko-KR" altLang="en-US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위한 시책의 운영 및 지원사업 등 그 밖에 필요한 사항을 규정함을 목적으로 한다</a:t>
            </a:r>
            <a:r>
              <a:rPr lang="en-US" altLang="ko-KR" sz="1600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ts val="1200"/>
              </a:spcBef>
            </a:pPr>
            <a:r>
              <a:rPr lang="ko-KR" altLang="en-US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위험성평가의 실시 시기</a:t>
            </a:r>
            <a:r>
              <a:rPr lang="en-US" altLang="ko-KR" sz="1600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  </a:t>
            </a:r>
            <a:r>
              <a:rPr lang="en-US" altLang="ko-KR" sz="1600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위험성평가는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최초평가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및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수시평가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정기평가로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구분하여 실시하여야 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경우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최초평가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정기평가는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전체 작업을 대상으로 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 </a:t>
            </a:r>
          </a:p>
          <a:p>
            <a:pPr fontAlgn="base">
              <a:lnSpc>
                <a:spcPct val="130000"/>
              </a:lnSpc>
              <a:spcBef>
                <a:spcPts val="1200"/>
              </a:spcBef>
            </a:pP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수시평가는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다음 각 호의 어느 하나에 해당하는 계획이 있는 경우에는 해당 계획의 실행을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착수</a:t>
            </a: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하기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전에 실시하여야 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해당하는 경우에는 재해발생 작업을 대상으로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작업을</a:t>
            </a: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재개하기 전에 실시하여야 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645" y="2570430"/>
            <a:ext cx="2520280" cy="135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사업장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b="0" i="0" u="none" strike="noStrike" baseline="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위험성평가에</a:t>
            </a:r>
            <a:endParaRPr lang="en-US" altLang="ko-KR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관한 지침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043" y="4511098"/>
            <a:ext cx="990525" cy="834126"/>
          </a:xfrm>
          <a:prstGeom prst="rect">
            <a:avLst/>
          </a:prstGeom>
        </p:spPr>
      </p:pic>
      <p:sp>
        <p:nvSpPr>
          <p:cNvPr id="18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53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800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2999656" y="830021"/>
            <a:ext cx="2768229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산업안전보건법에 따른 </a:t>
            </a:r>
            <a:r>
              <a:rPr lang="ko-KR" altLang="en-US" dirty="0" err="1"/>
              <a:t>위험성평가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918812" y="2266577"/>
            <a:ext cx="10513168" cy="3862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1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건설물의 설치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 또는 해체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2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원재료 등의 신규 도입 또는 변경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3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건설물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 등의 정비 또는 보수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반복적 작업으로서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정기평가를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실시한 경우에는 제외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4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작업방법 또는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작업절차의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신규 도입 또는 변경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5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중대산업사고 또는 산업재해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휴업 이상의 요양을 요하는 경우에 한정한다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발생 </a:t>
            </a:r>
          </a:p>
          <a:p>
            <a:pPr marL="180000" fontAlgn="base">
              <a:lnSpc>
                <a:spcPct val="130000"/>
              </a:lnSpc>
              <a:spcAft>
                <a:spcPts val="10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6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밖에 사업주가 필요하다고 판단한 경우 </a:t>
            </a:r>
          </a:p>
          <a:p>
            <a:pPr fontAlgn="base">
              <a:lnSpc>
                <a:spcPct val="130000"/>
              </a:lnSpc>
              <a:spcAft>
                <a:spcPts val="300"/>
              </a:spcAft>
            </a:pP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정기평가는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최초평가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후 매년 정기적으로 실시한다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경우 다음의 사항을 고려하여야 한다</a:t>
            </a:r>
            <a:r>
              <a:rPr lang="en-US" altLang="ko-KR" sz="16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1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 등의 기간 경과에 의한 성능 저하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2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근로자의 교체 등에 수반하는 안전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보건과 관련되는 지식 또는 경험의 변화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3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보건과 관련되는 새로운 지식의 습득 </a:t>
            </a:r>
          </a:p>
          <a:p>
            <a:pPr marL="180000" fontAlgn="base">
              <a:lnSpc>
                <a:spcPct val="130000"/>
              </a:lnSpc>
              <a:spcAft>
                <a:spcPts val="300"/>
              </a:spcAft>
            </a:pPr>
            <a:r>
              <a:rPr lang="en-US" altLang="ko-KR" sz="1500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4</a:t>
            </a:r>
            <a:r>
              <a:rPr lang="en-US" altLang="ko-KR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현재 수립되어 있는 위험성 </a:t>
            </a:r>
            <a:r>
              <a:rPr lang="ko-KR" altLang="en-US" sz="1500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감소대책의</a:t>
            </a:r>
            <a:r>
              <a:rPr lang="ko-KR" altLang="en-US" sz="1500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유효성 등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551384" y="1971193"/>
            <a:ext cx="11089232" cy="46764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551384" y="6320133"/>
            <a:ext cx="11089232" cy="46764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9377" y="1898446"/>
            <a:ext cx="2520280" cy="2224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200" dirty="0" smtClean="0">
                <a:solidFill>
                  <a:srgbClr val="677E9D"/>
                </a:solidFill>
                <a:latin typeface="휴먼엑스포" pitchFamily="18" charset="-127"/>
                <a:ea typeface="휴먼엑스포" pitchFamily="18" charset="-127"/>
              </a:rPr>
              <a:t>사업장 위험성평가에 관한 </a:t>
            </a:r>
            <a:r>
              <a:rPr lang="ko-KR" altLang="en-US" sz="1200" dirty="0">
                <a:solidFill>
                  <a:srgbClr val="677E9D"/>
                </a:solidFill>
                <a:latin typeface="휴먼엑스포" pitchFamily="18" charset="-127"/>
                <a:ea typeface="휴먼엑스포" pitchFamily="18" charset="-127"/>
              </a:rPr>
              <a:t>지침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1852" y="2330917"/>
            <a:ext cx="790918" cy="666036"/>
          </a:xfrm>
          <a:prstGeom prst="rect">
            <a:avLst/>
          </a:prstGeom>
        </p:spPr>
      </p:pic>
      <p:sp>
        <p:nvSpPr>
          <p:cNvPr id="13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54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658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47C2537A-3D96-49BA-82F4-E7FAC9A121AF}"/>
              </a:ext>
            </a:extLst>
          </p:cNvPr>
          <p:cNvGrpSpPr/>
          <p:nvPr/>
        </p:nvGrpSpPr>
        <p:grpSpPr>
          <a:xfrm>
            <a:off x="1559496" y="3008438"/>
            <a:ext cx="9000186" cy="951323"/>
            <a:chOff x="3191814" y="3008438"/>
            <a:chExt cx="9000186" cy="951323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xmlns="" id="{3821F00F-9164-47B0-802B-9755B1926EE9}"/>
                </a:ext>
              </a:extLst>
            </p:cNvPr>
            <p:cNvSpPr/>
            <p:nvPr/>
          </p:nvSpPr>
          <p:spPr>
            <a:xfrm>
              <a:off x="3359696" y="3068960"/>
              <a:ext cx="8832304" cy="890801"/>
            </a:xfrm>
            <a:prstGeom prst="roundRect">
              <a:avLst>
                <a:gd name="adj" fmla="val 13741"/>
              </a:avLst>
            </a:prstGeom>
            <a:solidFill>
              <a:srgbClr val="0D3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D39873-DC03-4A91-B0D9-57D7D7E24E4C}"/>
                </a:ext>
              </a:extLst>
            </p:cNvPr>
            <p:cNvSpPr txBox="1"/>
            <p:nvPr/>
          </p:nvSpPr>
          <p:spPr>
            <a:xfrm>
              <a:off x="4055910" y="3008438"/>
              <a:ext cx="8136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54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 제거</a:t>
              </a:r>
              <a:r>
                <a:rPr lang="en-US" altLang="ko-KR" sz="54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54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대체 및 통제</a:t>
              </a:r>
              <a:endParaRPr lang="ko-KR" altLang="en-US" sz="5400" b="1" spc="-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xmlns="" id="{11C31C45-2A9B-4238-BB83-D780D42A3CEE}"/>
                </a:ext>
              </a:extLst>
            </p:cNvPr>
            <p:cNvSpPr/>
            <p:nvPr/>
          </p:nvSpPr>
          <p:spPr>
            <a:xfrm>
              <a:off x="3191814" y="3068960"/>
              <a:ext cx="792848" cy="890801"/>
            </a:xfrm>
            <a:prstGeom prst="roundRect">
              <a:avLst>
                <a:gd name="adj" fmla="val 13741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1" name="내용 개체 틀 2">
              <a:extLst>
                <a:ext uri="{FF2B5EF4-FFF2-40B4-BE49-F238E27FC236}">
                  <a16:creationId xmlns:a16="http://schemas.microsoft.com/office/drawing/2014/main" xmlns="" id="{3EA87E1D-5A1F-4A34-BF19-528D2C4DDDD3}"/>
                </a:ext>
              </a:extLst>
            </p:cNvPr>
            <p:cNvSpPr txBox="1">
              <a:spLocks/>
            </p:cNvSpPr>
            <p:nvPr/>
          </p:nvSpPr>
          <p:spPr>
            <a:xfrm>
              <a:off x="3366869" y="3207898"/>
              <a:ext cx="514885" cy="60529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000"/>
                </a:lnSpc>
                <a:spcAft>
                  <a:spcPts val="2000"/>
                </a:spcAft>
                <a:buFont typeface="Arial" panose="020B0604020202020204" pitchFamily="34" charset="0"/>
                <a:buNone/>
              </a:pPr>
              <a:r>
                <a:rPr lang="en-US" altLang="ko-KR" sz="3600" dirty="0">
                  <a:solidFill>
                    <a:schemeClr val="bg1"/>
                  </a:solidFill>
                  <a:latin typeface="휴먼둥근헤드라인" pitchFamily="18" charset="-127"/>
                  <a:ea typeface="휴먼둥근헤드라인" pitchFamily="18" charset="-127"/>
                  <a:cs typeface="+mj-cs"/>
                </a:rPr>
                <a:t>4</a:t>
              </a:r>
              <a:endParaRPr lang="ko-KR" altLang="en-US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D90AAE-785F-4863-AFF6-8116C214032C}"/>
              </a:ext>
            </a:extLst>
          </p:cNvPr>
          <p:cNvSpPr txBox="1"/>
          <p:nvPr/>
        </p:nvSpPr>
        <p:spPr>
          <a:xfrm>
            <a:off x="2711624" y="4133840"/>
            <a:ext cx="6829234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위험요인을 제거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대체하거나 통제할 수 있는 방안을 마련할 때 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‘사람은 실수하고 기계는 </a:t>
            </a:r>
            <a:r>
              <a:rPr lang="ko-KR" altLang="en-US" sz="1600" b="1" i="0" u="none" strike="noStrike" spc="-150" baseline="0" dirty="0" err="1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고장날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 수 있다는 점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'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을 특히 유의해야 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2C6B9221-C1B1-4BCD-B880-F1BFB1653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56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28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화살표: 아래쪽 22">
            <a:extLst>
              <a:ext uri="{FF2B5EF4-FFF2-40B4-BE49-F238E27FC236}">
                <a16:creationId xmlns:a16="http://schemas.microsoft.com/office/drawing/2014/main" xmlns="" id="{F91E307B-3CB3-4A9E-A91E-B1A19A1CB0B0}"/>
              </a:ext>
            </a:extLst>
          </p:cNvPr>
          <p:cNvSpPr/>
          <p:nvPr/>
        </p:nvSpPr>
        <p:spPr>
          <a:xfrm>
            <a:off x="5834945" y="3661446"/>
            <a:ext cx="956778" cy="448395"/>
          </a:xfrm>
          <a:prstGeom prst="downArrow">
            <a:avLst>
              <a:gd name="adj1" fmla="val 61130"/>
              <a:gd name="adj2" fmla="val 40437"/>
            </a:avLst>
          </a:prstGeom>
          <a:solidFill>
            <a:srgbClr val="677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2" name="화살표: 아래쪽 31">
            <a:extLst>
              <a:ext uri="{FF2B5EF4-FFF2-40B4-BE49-F238E27FC236}">
                <a16:creationId xmlns:a16="http://schemas.microsoft.com/office/drawing/2014/main" xmlns="" id="{428ED178-8435-4462-9CA9-EAF2ED02FCE0}"/>
              </a:ext>
            </a:extLst>
          </p:cNvPr>
          <p:cNvSpPr/>
          <p:nvPr/>
        </p:nvSpPr>
        <p:spPr>
          <a:xfrm>
            <a:off x="5834945" y="5368477"/>
            <a:ext cx="956778" cy="448395"/>
          </a:xfrm>
          <a:prstGeom prst="downArrow">
            <a:avLst>
              <a:gd name="adj1" fmla="val 61130"/>
              <a:gd name="adj2" fmla="val 40437"/>
            </a:avLst>
          </a:prstGeom>
          <a:solidFill>
            <a:srgbClr val="677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xmlns="" id="{31A30666-5F22-430C-9E6E-4368BE350DAB}"/>
              </a:ext>
            </a:extLst>
          </p:cNvPr>
          <p:cNvSpPr/>
          <p:nvPr/>
        </p:nvSpPr>
        <p:spPr>
          <a:xfrm>
            <a:off x="1583452" y="2437387"/>
            <a:ext cx="9473274" cy="1332225"/>
          </a:xfrm>
          <a:prstGeom prst="roundRect">
            <a:avLst>
              <a:gd name="adj" fmla="val 5726"/>
            </a:avLst>
          </a:prstGeom>
          <a:solidFill>
            <a:schemeClr val="bg1"/>
          </a:solidFill>
          <a:ln w="19050">
            <a:solidFill>
              <a:srgbClr val="677E9D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xmlns="" id="{1741D85B-4020-437E-8D1F-45BB0E870DEE}"/>
              </a:ext>
            </a:extLst>
          </p:cNvPr>
          <p:cNvSpPr/>
          <p:nvPr/>
        </p:nvSpPr>
        <p:spPr>
          <a:xfrm>
            <a:off x="1576697" y="2437387"/>
            <a:ext cx="1776679" cy="1332225"/>
          </a:xfrm>
          <a:custGeom>
            <a:avLst/>
            <a:gdLst>
              <a:gd name="connsiteX0" fmla="*/ 76283 w 2016224"/>
              <a:gd name="connsiteY0" fmla="*/ 0 h 1332225"/>
              <a:gd name="connsiteX1" fmla="*/ 2016224 w 2016224"/>
              <a:gd name="connsiteY1" fmla="*/ 0 h 1332225"/>
              <a:gd name="connsiteX2" fmla="*/ 2016224 w 2016224"/>
              <a:gd name="connsiteY2" fmla="*/ 1332225 h 1332225"/>
              <a:gd name="connsiteX3" fmla="*/ 76283 w 2016224"/>
              <a:gd name="connsiteY3" fmla="*/ 1332225 h 1332225"/>
              <a:gd name="connsiteX4" fmla="*/ 0 w 2016224"/>
              <a:gd name="connsiteY4" fmla="*/ 1255942 h 1332225"/>
              <a:gd name="connsiteX5" fmla="*/ 0 w 2016224"/>
              <a:gd name="connsiteY5" fmla="*/ 76283 h 1332225"/>
              <a:gd name="connsiteX6" fmla="*/ 76283 w 2016224"/>
              <a:gd name="connsiteY6" fmla="*/ 0 h 133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6224" h="1332225">
                <a:moveTo>
                  <a:pt x="76283" y="0"/>
                </a:moveTo>
                <a:lnTo>
                  <a:pt x="2016224" y="0"/>
                </a:lnTo>
                <a:lnTo>
                  <a:pt x="2016224" y="1332225"/>
                </a:lnTo>
                <a:lnTo>
                  <a:pt x="76283" y="1332225"/>
                </a:lnTo>
                <a:cubicBezTo>
                  <a:pt x="34153" y="1332225"/>
                  <a:pt x="0" y="1298072"/>
                  <a:pt x="0" y="1255942"/>
                </a:cubicBezTo>
                <a:lnTo>
                  <a:pt x="0" y="76283"/>
                </a:lnTo>
                <a:cubicBezTo>
                  <a:pt x="0" y="34153"/>
                  <a:pt x="34153" y="0"/>
                  <a:pt x="76283" y="0"/>
                </a:cubicBezTo>
                <a:close/>
              </a:path>
            </a:pathLst>
          </a:cu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prstClr val="white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A8E98D9A-BC8C-4F39-91AF-031EEF87D4EB}"/>
              </a:ext>
            </a:extLst>
          </p:cNvPr>
          <p:cNvSpPr/>
          <p:nvPr/>
        </p:nvSpPr>
        <p:spPr>
          <a:xfrm>
            <a:off x="1583452" y="4162227"/>
            <a:ext cx="9473274" cy="1332225"/>
          </a:xfrm>
          <a:prstGeom prst="roundRect">
            <a:avLst>
              <a:gd name="adj" fmla="val 5726"/>
            </a:avLst>
          </a:prstGeom>
          <a:solidFill>
            <a:schemeClr val="bg1"/>
          </a:solidFill>
          <a:ln w="19050">
            <a:solidFill>
              <a:srgbClr val="677E9D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xmlns="" id="{85D8AFFE-1190-44FB-ADB2-FE055E64528C}"/>
              </a:ext>
            </a:extLst>
          </p:cNvPr>
          <p:cNvSpPr/>
          <p:nvPr/>
        </p:nvSpPr>
        <p:spPr>
          <a:xfrm>
            <a:off x="1576697" y="4162227"/>
            <a:ext cx="1776679" cy="1332225"/>
          </a:xfrm>
          <a:custGeom>
            <a:avLst/>
            <a:gdLst>
              <a:gd name="connsiteX0" fmla="*/ 76283 w 2016224"/>
              <a:gd name="connsiteY0" fmla="*/ 0 h 1332225"/>
              <a:gd name="connsiteX1" fmla="*/ 2016224 w 2016224"/>
              <a:gd name="connsiteY1" fmla="*/ 0 h 1332225"/>
              <a:gd name="connsiteX2" fmla="*/ 2016224 w 2016224"/>
              <a:gd name="connsiteY2" fmla="*/ 1332225 h 1332225"/>
              <a:gd name="connsiteX3" fmla="*/ 76283 w 2016224"/>
              <a:gd name="connsiteY3" fmla="*/ 1332225 h 1332225"/>
              <a:gd name="connsiteX4" fmla="*/ 0 w 2016224"/>
              <a:gd name="connsiteY4" fmla="*/ 1255942 h 1332225"/>
              <a:gd name="connsiteX5" fmla="*/ 0 w 2016224"/>
              <a:gd name="connsiteY5" fmla="*/ 76283 h 1332225"/>
              <a:gd name="connsiteX6" fmla="*/ 76283 w 2016224"/>
              <a:gd name="connsiteY6" fmla="*/ 0 h 133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6224" h="1332225">
                <a:moveTo>
                  <a:pt x="76283" y="0"/>
                </a:moveTo>
                <a:lnTo>
                  <a:pt x="2016224" y="0"/>
                </a:lnTo>
                <a:lnTo>
                  <a:pt x="2016224" y="1332225"/>
                </a:lnTo>
                <a:lnTo>
                  <a:pt x="76283" y="1332225"/>
                </a:lnTo>
                <a:cubicBezTo>
                  <a:pt x="34153" y="1332225"/>
                  <a:pt x="0" y="1298072"/>
                  <a:pt x="0" y="1255942"/>
                </a:cubicBezTo>
                <a:lnTo>
                  <a:pt x="0" y="76283"/>
                </a:lnTo>
                <a:cubicBezTo>
                  <a:pt x="0" y="34153"/>
                  <a:pt x="34153" y="0"/>
                  <a:pt x="76283" y="0"/>
                </a:cubicBezTo>
                <a:close/>
              </a:path>
            </a:pathLst>
          </a:cu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prstClr val="white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AACECD-E2A4-4DD5-A9EC-83B85DAB13AA}"/>
              </a:ext>
            </a:extLst>
          </p:cNvPr>
          <p:cNvSpPr txBox="1"/>
          <p:nvPr/>
        </p:nvSpPr>
        <p:spPr>
          <a:xfrm>
            <a:off x="3640108" y="2590744"/>
            <a:ext cx="676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발굴한 위험요인은 유형별로 분류하여 기록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</a:t>
            </a:r>
            <a:endParaRPr lang="ko-KR" altLang="en-US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AF12AA-F720-4A07-8641-6898F7AAF158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CEE5F7-4C26-4936-8145-EC13422B0D7D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F01EDE41-CEBD-43A8-8D91-6B00EA32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위험요인별 위험성을 평가합니다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27CC69-06C9-4407-87C2-00F45FF0E1DA}"/>
              </a:ext>
            </a:extLst>
          </p:cNvPr>
          <p:cNvSpPr txBox="1"/>
          <p:nvPr/>
        </p:nvSpPr>
        <p:spPr>
          <a:xfrm>
            <a:off x="1709690" y="2748343"/>
            <a:ext cx="1506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위험요인</a:t>
            </a:r>
            <a:endParaRPr lang="en-US" altLang="ko-KR" sz="2000" b="1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유형별 분류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88DD2DE-3E67-43F4-9AB6-E3E462B02743}"/>
              </a:ext>
            </a:extLst>
          </p:cNvPr>
          <p:cNvSpPr txBox="1"/>
          <p:nvPr/>
        </p:nvSpPr>
        <p:spPr>
          <a:xfrm>
            <a:off x="1769200" y="4643811"/>
            <a:ext cx="1506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위험성 평가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4CCBB4-AD1E-492F-AB4F-1C1A0883CB34}"/>
              </a:ext>
            </a:extLst>
          </p:cNvPr>
          <p:cNvSpPr txBox="1"/>
          <p:nvPr/>
        </p:nvSpPr>
        <p:spPr>
          <a:xfrm>
            <a:off x="3640108" y="4300550"/>
            <a:ext cx="79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산재사고 발생 가능성 예측</a:t>
            </a:r>
            <a:endParaRPr lang="ko-KR" altLang="en-US" sz="1800" b="1" i="0" u="none" strike="noStrike" spc="-150" baseline="0" dirty="0">
              <a:solidFill>
                <a:srgbClr val="0066A4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4CC272-C264-4382-A86F-3AF089F2CB4F}"/>
              </a:ext>
            </a:extLst>
          </p:cNvPr>
          <p:cNvSpPr txBox="1"/>
          <p:nvPr/>
        </p:nvSpPr>
        <p:spPr>
          <a:xfrm>
            <a:off x="3684102" y="5084391"/>
            <a:ext cx="5451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40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 ‘사업장 위험성평가에 관한 지침</a:t>
            </a:r>
            <a:r>
              <a:rPr lang="en-US" altLang="ko-KR" sz="140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고용노동부 고시</a:t>
            </a:r>
            <a:r>
              <a:rPr lang="en-US" altLang="ko-KR" sz="140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)’ </a:t>
            </a:r>
            <a:r>
              <a:rPr lang="ko-KR" altLang="en-US" sz="1400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참고</a:t>
            </a:r>
            <a:endParaRPr lang="en-US" altLang="ko-KR" sz="1400" i="0" u="none" strike="noStrike" spc="-150" baseline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19DC9D-F73F-4A00-B17D-77C35AD0FFEF}"/>
              </a:ext>
            </a:extLst>
          </p:cNvPr>
          <p:cNvSpPr txBox="1"/>
          <p:nvPr/>
        </p:nvSpPr>
        <p:spPr>
          <a:xfrm>
            <a:off x="1631504" y="1799678"/>
            <a:ext cx="7848872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발생가능성’과 ‘중대성’을 예측하여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우선순위 결정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C8C42A82-1A4F-4A4E-B9D3-3469F26F1DEB}"/>
              </a:ext>
            </a:extLst>
          </p:cNvPr>
          <p:cNvGrpSpPr/>
          <p:nvPr/>
        </p:nvGrpSpPr>
        <p:grpSpPr>
          <a:xfrm>
            <a:off x="1382369" y="1889379"/>
            <a:ext cx="237402" cy="226207"/>
            <a:chOff x="4811367" y="1575848"/>
            <a:chExt cx="633490" cy="603617"/>
          </a:xfrm>
        </p:grpSpPr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xmlns="" id="{38A75122-D5AB-4F5B-96BB-46903574320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xmlns="" id="{6B1162A5-7C6F-49E6-AD87-186269899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xmlns="" id="{A1A761BC-504D-4BE2-BDB2-18F972BD0C43}"/>
              </a:ext>
            </a:extLst>
          </p:cNvPr>
          <p:cNvSpPr/>
          <p:nvPr/>
        </p:nvSpPr>
        <p:spPr>
          <a:xfrm>
            <a:off x="1576697" y="5915829"/>
            <a:ext cx="9473274" cy="450259"/>
          </a:xfrm>
          <a:prstGeom prst="roundRect">
            <a:avLst>
              <a:gd name="adj" fmla="val 16153"/>
            </a:avLst>
          </a:prstGeom>
          <a:solidFill>
            <a:srgbClr val="677E9D"/>
          </a:solidFill>
          <a:ln w="19050"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C5EC874-0B69-4992-8307-4EDB99B7D34F}"/>
              </a:ext>
            </a:extLst>
          </p:cNvPr>
          <p:cNvSpPr txBox="1"/>
          <p:nvPr/>
        </p:nvSpPr>
        <p:spPr>
          <a:xfrm>
            <a:off x="4845625" y="5940903"/>
            <a:ext cx="29354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ko-KR" altLang="en-US" b="1" spc="-15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위험요소별</a:t>
            </a:r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우선순위 결정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D97D21-57EA-47C6-AB49-2E9769F6AE72}"/>
              </a:ext>
            </a:extLst>
          </p:cNvPr>
          <p:cNvSpPr txBox="1"/>
          <p:nvPr/>
        </p:nvSpPr>
        <p:spPr>
          <a:xfrm>
            <a:off x="3600509" y="2939997"/>
            <a:ext cx="6766688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① </a:t>
            </a:r>
            <a:r>
              <a:rPr lang="ko-KR" altLang="en-US" sz="1600" b="1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위험기계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등       ② </a:t>
            </a:r>
            <a:r>
              <a:rPr lang="ko-KR" altLang="en-US" sz="1600" b="1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유해인자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화학물질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물리적 인자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생물학적 인자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>
              <a:lnSpc>
                <a:spcPts val="2400"/>
              </a:lnSpc>
            </a:pP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ko-KR" altLang="en-US" sz="1600" b="1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위험장소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떨어짐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맞음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깔림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부딪힘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밀폐 등</a:t>
            </a:r>
            <a:r>
              <a:rPr lang="en-US" altLang="ko-KR" sz="1600" b="1" i="0" u="none" strike="noStrike" spc="-15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         ④ </a:t>
            </a:r>
            <a:r>
              <a:rPr lang="ko-KR" altLang="en-US" sz="1600" b="1" i="0" u="none" strike="noStrike" spc="-150" baseline="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작업형태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D6ECF03-2287-4E71-B817-86187878596D}"/>
              </a:ext>
            </a:extLst>
          </p:cNvPr>
          <p:cNvSpPr txBox="1"/>
          <p:nvPr/>
        </p:nvSpPr>
        <p:spPr>
          <a:xfrm>
            <a:off x="3640108" y="4713170"/>
            <a:ext cx="79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중대성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예측</a:t>
            </a:r>
            <a:r>
              <a:rPr lang="en-US" altLang="ko-KR" sz="1800" b="1" i="0" u="none" strike="noStrike" spc="-150" baseline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재해의 규모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재해자 수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와 사망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중증 부상 및 질병 등 재해의 정도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xmlns="" id="{04655FEE-C767-41F0-9E50-3DE4BBADCCDD}"/>
              </a:ext>
            </a:extLst>
          </p:cNvPr>
          <p:cNvGrpSpPr/>
          <p:nvPr/>
        </p:nvGrpSpPr>
        <p:grpSpPr>
          <a:xfrm>
            <a:off x="3476080" y="2692089"/>
            <a:ext cx="183507" cy="174853"/>
            <a:chOff x="4811367" y="1575848"/>
            <a:chExt cx="633490" cy="603617"/>
          </a:xfrm>
        </p:grpSpPr>
        <p:sp>
          <p:nvSpPr>
            <p:cNvPr id="36" name="Freeform 74">
              <a:extLst>
                <a:ext uri="{FF2B5EF4-FFF2-40B4-BE49-F238E27FC236}">
                  <a16:creationId xmlns:a16="http://schemas.microsoft.com/office/drawing/2014/main" xmlns="" id="{EC18D192-89C1-4E27-8984-E8A721117A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xmlns="" id="{A5E1D0A0-49AF-4946-80CF-DF7294B11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C5F275AA-7C45-4952-ABC1-41294650A57B}"/>
              </a:ext>
            </a:extLst>
          </p:cNvPr>
          <p:cNvGrpSpPr/>
          <p:nvPr/>
        </p:nvGrpSpPr>
        <p:grpSpPr>
          <a:xfrm>
            <a:off x="3476080" y="4406642"/>
            <a:ext cx="183507" cy="174853"/>
            <a:chOff x="4811367" y="1575848"/>
            <a:chExt cx="633490" cy="603617"/>
          </a:xfrm>
        </p:grpSpPr>
        <p:sp>
          <p:nvSpPr>
            <p:cNvPr id="39" name="Freeform 74">
              <a:extLst>
                <a:ext uri="{FF2B5EF4-FFF2-40B4-BE49-F238E27FC236}">
                  <a16:creationId xmlns:a16="http://schemas.microsoft.com/office/drawing/2014/main" xmlns="" id="{A7C80AAD-055C-4A2C-8C92-4C57913C16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xmlns="" id="{64491D82-2278-4D56-B221-2FC7D6935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A6E345AB-E162-4E2C-8D14-8853E89CF895}"/>
              </a:ext>
            </a:extLst>
          </p:cNvPr>
          <p:cNvGrpSpPr/>
          <p:nvPr/>
        </p:nvGrpSpPr>
        <p:grpSpPr>
          <a:xfrm>
            <a:off x="3476080" y="4818674"/>
            <a:ext cx="183507" cy="174853"/>
            <a:chOff x="4811367" y="1575848"/>
            <a:chExt cx="633490" cy="603617"/>
          </a:xfrm>
        </p:grpSpPr>
        <p:sp>
          <p:nvSpPr>
            <p:cNvPr id="42" name="Freeform 74">
              <a:extLst>
                <a:ext uri="{FF2B5EF4-FFF2-40B4-BE49-F238E27FC236}">
                  <a16:creationId xmlns:a16="http://schemas.microsoft.com/office/drawing/2014/main" xmlns="" id="{3375D7CD-D054-4F6D-A516-581BE1F29B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ECADD735-F26F-476A-AAE6-050945347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C95D2CFE-764E-49E6-95A7-9E6F03E6F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57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9000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AF12AA-F720-4A07-8641-6898F7AAF158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57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F01EDE41-CEBD-43A8-8D91-6B00EA32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위험성평가</a:t>
            </a:r>
            <a:r>
              <a:rPr lang="ko-KR" altLang="en-US" dirty="0"/>
              <a:t> 실시 흐름도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400" y="1566632"/>
            <a:ext cx="10944024" cy="45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xmlns="" id="{20A26D5C-9AF4-4329-A9C5-77D09D7B4C05}"/>
              </a:ext>
            </a:extLst>
          </p:cNvPr>
          <p:cNvSpPr/>
          <p:nvPr/>
        </p:nvSpPr>
        <p:spPr>
          <a:xfrm>
            <a:off x="4602429" y="3069160"/>
            <a:ext cx="7182203" cy="574751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12700" dir="144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xmlns="" id="{AB5F363A-F418-4DE4-836A-B42FA9B1D53A}"/>
              </a:ext>
            </a:extLst>
          </p:cNvPr>
          <p:cNvSpPr/>
          <p:nvPr/>
        </p:nvSpPr>
        <p:spPr>
          <a:xfrm>
            <a:off x="4602429" y="3783336"/>
            <a:ext cx="7182203" cy="574751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12700" dir="144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7" name="사각형: 둥근 모서리 106">
            <a:extLst>
              <a:ext uri="{FF2B5EF4-FFF2-40B4-BE49-F238E27FC236}">
                <a16:creationId xmlns:a16="http://schemas.microsoft.com/office/drawing/2014/main" xmlns="" id="{A0AE99A0-3A09-439F-B8DF-D2A4E7AFC41D}"/>
              </a:ext>
            </a:extLst>
          </p:cNvPr>
          <p:cNvSpPr/>
          <p:nvPr/>
        </p:nvSpPr>
        <p:spPr>
          <a:xfrm>
            <a:off x="4602429" y="4502807"/>
            <a:ext cx="7182203" cy="574751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12700" dir="144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xmlns="" id="{A89704F3-E500-4DD4-AC37-E749DEBFCD81}"/>
              </a:ext>
            </a:extLst>
          </p:cNvPr>
          <p:cNvSpPr/>
          <p:nvPr/>
        </p:nvSpPr>
        <p:spPr>
          <a:xfrm>
            <a:off x="4622185" y="5217443"/>
            <a:ext cx="7164647" cy="574751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12700" dir="144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xmlns="" id="{FD38656C-6E63-485C-A684-6BFB34902484}"/>
              </a:ext>
            </a:extLst>
          </p:cNvPr>
          <p:cNvSpPr/>
          <p:nvPr/>
        </p:nvSpPr>
        <p:spPr>
          <a:xfrm>
            <a:off x="4602429" y="2355774"/>
            <a:ext cx="7182203" cy="574751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12700" dir="144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xmlns="" id="{0270641C-BA36-4795-BDA3-6C6CC053A9CA}"/>
              </a:ext>
            </a:extLst>
          </p:cNvPr>
          <p:cNvCxnSpPr>
            <a:cxnSpLocks/>
          </p:cNvCxnSpPr>
          <p:nvPr/>
        </p:nvCxnSpPr>
        <p:spPr>
          <a:xfrm>
            <a:off x="6041402" y="2636912"/>
            <a:ext cx="658867" cy="9243"/>
          </a:xfrm>
          <a:prstGeom prst="line">
            <a:avLst/>
          </a:prstGeom>
          <a:ln w="19050">
            <a:solidFill>
              <a:srgbClr val="0D3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xmlns="" id="{6070145D-9278-4B97-941D-2B9729DA3D52}"/>
              </a:ext>
            </a:extLst>
          </p:cNvPr>
          <p:cNvCxnSpPr/>
          <p:nvPr/>
        </p:nvCxnSpPr>
        <p:spPr>
          <a:xfrm>
            <a:off x="6041402" y="3367421"/>
            <a:ext cx="658867" cy="9243"/>
          </a:xfrm>
          <a:prstGeom prst="line">
            <a:avLst/>
          </a:prstGeom>
          <a:ln w="1905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xmlns="" id="{96E7D10C-784C-4A7D-9827-173B4771C5E1}"/>
              </a:ext>
            </a:extLst>
          </p:cNvPr>
          <p:cNvCxnSpPr>
            <a:cxnSpLocks/>
          </p:cNvCxnSpPr>
          <p:nvPr/>
        </p:nvCxnSpPr>
        <p:spPr>
          <a:xfrm>
            <a:off x="5537346" y="4077751"/>
            <a:ext cx="1162923" cy="0"/>
          </a:xfrm>
          <a:prstGeom prst="line">
            <a:avLst/>
          </a:prstGeom>
          <a:ln w="19050">
            <a:solidFill>
              <a:srgbClr val="336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xmlns="" id="{79B08E08-A129-49D5-87FD-19841C23E80E}"/>
              </a:ext>
            </a:extLst>
          </p:cNvPr>
          <p:cNvCxnSpPr>
            <a:cxnSpLocks/>
          </p:cNvCxnSpPr>
          <p:nvPr/>
        </p:nvCxnSpPr>
        <p:spPr>
          <a:xfrm>
            <a:off x="4973317" y="4775740"/>
            <a:ext cx="1726952" cy="0"/>
          </a:xfrm>
          <a:prstGeom prst="line">
            <a:avLst/>
          </a:prstGeom>
          <a:ln w="19050">
            <a:solidFill>
              <a:srgbClr val="677E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xmlns="" id="{EC82D6D5-1ED0-4703-82CC-22DF9039684A}"/>
              </a:ext>
            </a:extLst>
          </p:cNvPr>
          <p:cNvCxnSpPr>
            <a:cxnSpLocks/>
          </p:cNvCxnSpPr>
          <p:nvPr/>
        </p:nvCxnSpPr>
        <p:spPr>
          <a:xfrm>
            <a:off x="4583832" y="5483935"/>
            <a:ext cx="2116437" cy="0"/>
          </a:xfrm>
          <a:prstGeom prst="line">
            <a:avLst/>
          </a:prstGeom>
          <a:ln w="1905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1A6A48-BD8D-4B78-BE0D-71306FB7C464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47813D5C-EEBA-458D-8EB1-A07E8DC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위험요인별 제거</a:t>
            </a:r>
            <a:r>
              <a:rPr lang="en-US" altLang="ko-KR"/>
              <a:t>·</a:t>
            </a:r>
            <a:r>
              <a:rPr lang="ko-KR" altLang="en-US"/>
              <a:t>대체 및 통제방안을 검토합니다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C689B0-DA1F-4FCC-BFA1-DC19FECC11E1}"/>
              </a:ext>
            </a:extLst>
          </p:cNvPr>
          <p:cNvSpPr txBox="1"/>
          <p:nvPr/>
        </p:nvSpPr>
        <p:spPr>
          <a:xfrm>
            <a:off x="1559495" y="1772816"/>
            <a:ext cx="9322143" cy="4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 ⇒ 대체 ⇒ 통제 순으로 제어 검토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요인별로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복수의 방안 검토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9E81FF32-3F27-4ED2-A039-37F7F4EF560E}"/>
              </a:ext>
            </a:extLst>
          </p:cNvPr>
          <p:cNvGrpSpPr/>
          <p:nvPr/>
        </p:nvGrpSpPr>
        <p:grpSpPr>
          <a:xfrm>
            <a:off x="1310361" y="1862517"/>
            <a:ext cx="237402" cy="226207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0FFFBF16-EDBD-4B2A-A56B-034DA2A6DD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DBF74654-AF62-47DD-BEEF-2B7065ABB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xmlns="" id="{4A0623AA-CDCC-432C-BC05-FDAF2C96DC9D}"/>
              </a:ext>
            </a:extLst>
          </p:cNvPr>
          <p:cNvSpPr/>
          <p:nvPr/>
        </p:nvSpPr>
        <p:spPr>
          <a:xfrm>
            <a:off x="1631504" y="2345593"/>
            <a:ext cx="2970925" cy="3446594"/>
          </a:xfrm>
          <a:prstGeom prst="roundRect">
            <a:avLst>
              <a:gd name="adj" fmla="val 1034"/>
            </a:avLst>
          </a:prstGeom>
          <a:gradFill>
            <a:gsLst>
              <a:gs pos="13000">
                <a:schemeClr val="accent4">
                  <a:lumMod val="40000"/>
                  <a:lumOff val="60000"/>
                </a:schemeClr>
              </a:gs>
              <a:gs pos="100000">
                <a:srgbClr val="E1F1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xmlns="" id="{9921849B-08A9-41FA-BE03-2D0CF0D5B862}"/>
              </a:ext>
            </a:extLst>
          </p:cNvPr>
          <p:cNvSpPr/>
          <p:nvPr/>
        </p:nvSpPr>
        <p:spPr>
          <a:xfrm>
            <a:off x="1715630" y="2456523"/>
            <a:ext cx="809868" cy="2724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xmlns="" id="{A4E92CFC-AD26-479C-A850-D64146B57560}"/>
              </a:ext>
            </a:extLst>
          </p:cNvPr>
          <p:cNvSpPr/>
          <p:nvPr/>
        </p:nvSpPr>
        <p:spPr>
          <a:xfrm>
            <a:off x="1715630" y="5332960"/>
            <a:ext cx="809868" cy="2724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46A0EA-98C6-4908-AAFA-ACADA02B75A1}"/>
              </a:ext>
            </a:extLst>
          </p:cNvPr>
          <p:cNvSpPr txBox="1"/>
          <p:nvPr/>
        </p:nvSpPr>
        <p:spPr>
          <a:xfrm>
            <a:off x="6754867" y="2353767"/>
            <a:ext cx="510177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위험요소 제거</a:t>
            </a:r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]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구조 변경 등 위험요소의 물리적 제거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밀폐공간 내 기계 ⇒ 외부로 재배치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xmlns="" id="{046F64C4-1AA0-46E4-845F-D33130B1FA54}"/>
              </a:ext>
            </a:extLst>
          </p:cNvPr>
          <p:cNvGrpSpPr/>
          <p:nvPr/>
        </p:nvGrpSpPr>
        <p:grpSpPr>
          <a:xfrm>
            <a:off x="2478193" y="2345593"/>
            <a:ext cx="4320480" cy="3446593"/>
            <a:chOff x="1554405" y="2402816"/>
            <a:chExt cx="4320480" cy="2970399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xmlns="" id="{5B003199-F061-45FB-AD30-BE79142D586D}"/>
                </a:ext>
              </a:extLst>
            </p:cNvPr>
            <p:cNvGrpSpPr/>
            <p:nvPr/>
          </p:nvGrpSpPr>
          <p:grpSpPr>
            <a:xfrm rot="10800000">
              <a:off x="1554405" y="2402816"/>
              <a:ext cx="4320480" cy="2970399"/>
              <a:chOff x="924907" y="2402817"/>
              <a:chExt cx="3861466" cy="2970399"/>
            </a:xfrm>
          </p:grpSpPr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xmlns="" id="{5FFF1AA5-FA1A-483A-A056-458D6580BF29}"/>
                  </a:ext>
                </a:extLst>
              </p:cNvPr>
              <p:cNvSpPr/>
              <p:nvPr/>
            </p:nvSpPr>
            <p:spPr>
              <a:xfrm>
                <a:off x="2526016" y="2402817"/>
                <a:ext cx="659248" cy="507121"/>
              </a:xfrm>
              <a:custGeom>
                <a:avLst/>
                <a:gdLst>
                  <a:gd name="connsiteX0" fmla="*/ 329624 w 659248"/>
                  <a:gd name="connsiteY0" fmla="*/ 0 h 507121"/>
                  <a:gd name="connsiteX1" fmla="*/ 659248 w 659248"/>
                  <a:gd name="connsiteY1" fmla="*/ 507121 h 507121"/>
                  <a:gd name="connsiteX2" fmla="*/ 0 w 659248"/>
                  <a:gd name="connsiteY2" fmla="*/ 507121 h 507121"/>
                  <a:gd name="connsiteX3" fmla="*/ 329624 w 659248"/>
                  <a:gd name="connsiteY3" fmla="*/ 0 h 507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9248" h="507121">
                    <a:moveTo>
                      <a:pt x="329624" y="0"/>
                    </a:moveTo>
                    <a:lnTo>
                      <a:pt x="659248" y="507121"/>
                    </a:lnTo>
                    <a:lnTo>
                      <a:pt x="0" y="507121"/>
                    </a:lnTo>
                    <a:lnTo>
                      <a:pt x="329624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1" name="자유형: 도형 70">
                <a:extLst>
                  <a:ext uri="{FF2B5EF4-FFF2-40B4-BE49-F238E27FC236}">
                    <a16:creationId xmlns:a16="http://schemas.microsoft.com/office/drawing/2014/main" xmlns="" id="{7A5544BB-3F1B-4E62-A4CC-3BAB59C2628C}"/>
                  </a:ext>
                </a:extLst>
              </p:cNvPr>
              <p:cNvSpPr/>
              <p:nvPr/>
            </p:nvSpPr>
            <p:spPr>
              <a:xfrm>
                <a:off x="2124750" y="3014064"/>
                <a:ext cx="1461783" cy="513216"/>
              </a:xfrm>
              <a:custGeom>
                <a:avLst/>
                <a:gdLst>
                  <a:gd name="connsiteX0" fmla="*/ 333585 w 1461783"/>
                  <a:gd name="connsiteY0" fmla="*/ 0 h 513216"/>
                  <a:gd name="connsiteX1" fmla="*/ 1128197 w 1461783"/>
                  <a:gd name="connsiteY1" fmla="*/ 0 h 513216"/>
                  <a:gd name="connsiteX2" fmla="*/ 1461783 w 1461783"/>
                  <a:gd name="connsiteY2" fmla="*/ 513216 h 513216"/>
                  <a:gd name="connsiteX3" fmla="*/ 0 w 1461783"/>
                  <a:gd name="connsiteY3" fmla="*/ 513216 h 513216"/>
                  <a:gd name="connsiteX4" fmla="*/ 333585 w 1461783"/>
                  <a:gd name="connsiteY4" fmla="*/ 0 h 51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1783" h="513216">
                    <a:moveTo>
                      <a:pt x="333585" y="0"/>
                    </a:moveTo>
                    <a:lnTo>
                      <a:pt x="1128197" y="0"/>
                    </a:lnTo>
                    <a:lnTo>
                      <a:pt x="1461783" y="513216"/>
                    </a:lnTo>
                    <a:lnTo>
                      <a:pt x="0" y="513216"/>
                    </a:lnTo>
                    <a:lnTo>
                      <a:pt x="333585" y="0"/>
                    </a:lnTo>
                    <a:close/>
                  </a:path>
                </a:pathLst>
              </a:custGeom>
              <a:solidFill>
                <a:srgbClr val="677E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0" name="자유형: 도형 69">
                <a:extLst>
                  <a:ext uri="{FF2B5EF4-FFF2-40B4-BE49-F238E27FC236}">
                    <a16:creationId xmlns:a16="http://schemas.microsoft.com/office/drawing/2014/main" xmlns="" id="{D7A23B6F-D56E-4C77-BFBC-6F7F76890275}"/>
                  </a:ext>
                </a:extLst>
              </p:cNvPr>
              <p:cNvSpPr/>
              <p:nvPr/>
            </p:nvSpPr>
            <p:spPr>
              <a:xfrm>
                <a:off x="1723481" y="3631408"/>
                <a:ext cx="2264318" cy="513216"/>
              </a:xfrm>
              <a:custGeom>
                <a:avLst/>
                <a:gdLst>
                  <a:gd name="connsiteX0" fmla="*/ 333585 w 2264318"/>
                  <a:gd name="connsiteY0" fmla="*/ 0 h 513216"/>
                  <a:gd name="connsiteX1" fmla="*/ 1930733 w 2264318"/>
                  <a:gd name="connsiteY1" fmla="*/ 0 h 513216"/>
                  <a:gd name="connsiteX2" fmla="*/ 2264318 w 2264318"/>
                  <a:gd name="connsiteY2" fmla="*/ 513216 h 513216"/>
                  <a:gd name="connsiteX3" fmla="*/ 0 w 2264318"/>
                  <a:gd name="connsiteY3" fmla="*/ 513216 h 513216"/>
                  <a:gd name="connsiteX4" fmla="*/ 333585 w 2264318"/>
                  <a:gd name="connsiteY4" fmla="*/ 0 h 51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4318" h="513216">
                    <a:moveTo>
                      <a:pt x="333585" y="0"/>
                    </a:moveTo>
                    <a:lnTo>
                      <a:pt x="1930733" y="0"/>
                    </a:lnTo>
                    <a:lnTo>
                      <a:pt x="2264318" y="513216"/>
                    </a:lnTo>
                    <a:lnTo>
                      <a:pt x="0" y="513216"/>
                    </a:lnTo>
                    <a:lnTo>
                      <a:pt x="333585" y="0"/>
                    </a:lnTo>
                    <a:close/>
                  </a:path>
                </a:pathLst>
              </a:custGeom>
              <a:solidFill>
                <a:srgbClr val="3362BF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atinLnBrk="0"/>
                <a:endParaRPr lang="ko-KR" altLang="en-US" sz="1600" kern="0">
                  <a:solidFill>
                    <a:prstClr val="white"/>
                  </a:solidFill>
                  <a:latin typeface="KoPub돋움체 Medium"/>
                  <a:ea typeface="KoPub돋움체 Medium"/>
                </a:endParaRPr>
              </a:p>
            </p:txBody>
          </p:sp>
          <p:sp>
            <p:nvSpPr>
              <p:cNvPr id="69" name="자유형: 도형 68">
                <a:extLst>
                  <a:ext uri="{FF2B5EF4-FFF2-40B4-BE49-F238E27FC236}">
                    <a16:creationId xmlns:a16="http://schemas.microsoft.com/office/drawing/2014/main" xmlns="" id="{C4D52501-86F3-4504-A8C0-F85031222589}"/>
                  </a:ext>
                </a:extLst>
              </p:cNvPr>
              <p:cNvSpPr/>
              <p:nvPr/>
            </p:nvSpPr>
            <p:spPr>
              <a:xfrm>
                <a:off x="1322213" y="4248751"/>
                <a:ext cx="3066854" cy="513216"/>
              </a:xfrm>
              <a:custGeom>
                <a:avLst/>
                <a:gdLst>
                  <a:gd name="connsiteX0" fmla="*/ 333586 w 3066854"/>
                  <a:gd name="connsiteY0" fmla="*/ 0 h 513216"/>
                  <a:gd name="connsiteX1" fmla="*/ 2733268 w 3066854"/>
                  <a:gd name="connsiteY1" fmla="*/ 0 h 513216"/>
                  <a:gd name="connsiteX2" fmla="*/ 3066854 w 3066854"/>
                  <a:gd name="connsiteY2" fmla="*/ 513216 h 513216"/>
                  <a:gd name="connsiteX3" fmla="*/ 0 w 3066854"/>
                  <a:gd name="connsiteY3" fmla="*/ 513216 h 513216"/>
                  <a:gd name="connsiteX4" fmla="*/ 333586 w 3066854"/>
                  <a:gd name="connsiteY4" fmla="*/ 0 h 51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6854" h="513216">
                    <a:moveTo>
                      <a:pt x="333586" y="0"/>
                    </a:moveTo>
                    <a:lnTo>
                      <a:pt x="2733268" y="0"/>
                    </a:lnTo>
                    <a:lnTo>
                      <a:pt x="3066854" y="513216"/>
                    </a:lnTo>
                    <a:lnTo>
                      <a:pt x="0" y="513216"/>
                    </a:lnTo>
                    <a:lnTo>
                      <a:pt x="333586" y="0"/>
                    </a:lnTo>
                    <a:close/>
                  </a:path>
                </a:pathLst>
              </a:custGeom>
              <a:solidFill>
                <a:srgbClr val="005DA2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atinLnBrk="0"/>
                <a:endParaRPr lang="ko-KR" altLang="en-US" sz="1600" kern="0">
                  <a:solidFill>
                    <a:prstClr val="white"/>
                  </a:solidFill>
                  <a:latin typeface="KoPub돋움체 Medium"/>
                  <a:ea typeface="KoPub돋움체 Medium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xmlns="" id="{B639BDE9-5176-46BF-9E79-F8E1D507AE4F}"/>
                  </a:ext>
                </a:extLst>
              </p:cNvPr>
              <p:cNvSpPr/>
              <p:nvPr/>
            </p:nvSpPr>
            <p:spPr>
              <a:xfrm>
                <a:off x="924907" y="4866096"/>
                <a:ext cx="3861466" cy="507120"/>
              </a:xfrm>
              <a:custGeom>
                <a:avLst/>
                <a:gdLst>
                  <a:gd name="connsiteX0" fmla="*/ 329623 w 3861466"/>
                  <a:gd name="connsiteY0" fmla="*/ 0 h 507120"/>
                  <a:gd name="connsiteX1" fmla="*/ 3531843 w 3861466"/>
                  <a:gd name="connsiteY1" fmla="*/ 0 h 507120"/>
                  <a:gd name="connsiteX2" fmla="*/ 3861466 w 3861466"/>
                  <a:gd name="connsiteY2" fmla="*/ 507120 h 507120"/>
                  <a:gd name="connsiteX3" fmla="*/ 0 w 3861466"/>
                  <a:gd name="connsiteY3" fmla="*/ 507120 h 507120"/>
                  <a:gd name="connsiteX4" fmla="*/ 329623 w 3861466"/>
                  <a:gd name="connsiteY4" fmla="*/ 0 h 50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466" h="507120">
                    <a:moveTo>
                      <a:pt x="329623" y="0"/>
                    </a:moveTo>
                    <a:lnTo>
                      <a:pt x="3531843" y="0"/>
                    </a:lnTo>
                    <a:lnTo>
                      <a:pt x="3861466" y="507120"/>
                    </a:lnTo>
                    <a:lnTo>
                      <a:pt x="0" y="507120"/>
                    </a:lnTo>
                    <a:lnTo>
                      <a:pt x="329623" y="0"/>
                    </a:lnTo>
                    <a:close/>
                  </a:path>
                </a:pathLst>
              </a:custGeom>
              <a:solidFill>
                <a:srgbClr val="0D3C77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atinLnBrk="0"/>
                <a:endParaRPr lang="ko-KR" altLang="en-US" sz="1600" kern="0">
                  <a:solidFill>
                    <a:prstClr val="white"/>
                  </a:solidFill>
                  <a:latin typeface="KoPub돋움체 Medium"/>
                  <a:ea typeface="KoPub돋움체 Medium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96EDE1-E0DC-4FF8-9B66-EFFEE6A14637}"/>
                </a:ext>
              </a:extLst>
            </p:cNvPr>
            <p:cNvSpPr txBox="1"/>
            <p:nvPr/>
          </p:nvSpPr>
          <p:spPr>
            <a:xfrm>
              <a:off x="3333770" y="2457776"/>
              <a:ext cx="770357" cy="31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제 거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32B9476D-FD6E-4080-AB8A-BBA500E210FD}"/>
                </a:ext>
              </a:extLst>
            </p:cNvPr>
            <p:cNvSpPr txBox="1"/>
            <p:nvPr/>
          </p:nvSpPr>
          <p:spPr>
            <a:xfrm>
              <a:off x="3333770" y="3087812"/>
              <a:ext cx="770357" cy="31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대 체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56CEA6A-71CB-43D3-9153-E0245EB32599}"/>
                </a:ext>
              </a:extLst>
            </p:cNvPr>
            <p:cNvSpPr txBox="1"/>
            <p:nvPr/>
          </p:nvSpPr>
          <p:spPr>
            <a:xfrm>
              <a:off x="2835468" y="3693969"/>
              <a:ext cx="1766961" cy="31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공학적 통제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683922E-758C-45D3-A525-7EC87B2F1CF6}"/>
                </a:ext>
              </a:extLst>
            </p:cNvPr>
            <p:cNvSpPr txBox="1"/>
            <p:nvPr/>
          </p:nvSpPr>
          <p:spPr>
            <a:xfrm>
              <a:off x="2973209" y="4308125"/>
              <a:ext cx="1491479" cy="31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행정적 통제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1CA4595E-679F-4F73-BDAA-6F7A387D85DC}"/>
                </a:ext>
              </a:extLst>
            </p:cNvPr>
            <p:cNvSpPr txBox="1"/>
            <p:nvPr/>
          </p:nvSpPr>
          <p:spPr>
            <a:xfrm>
              <a:off x="2973209" y="4845312"/>
              <a:ext cx="1491479" cy="318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PPE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EA06D5CD-3576-4349-BAE0-8A3A39283BBD}"/>
              </a:ext>
            </a:extLst>
          </p:cNvPr>
          <p:cNvSpPr txBox="1"/>
          <p:nvPr/>
        </p:nvSpPr>
        <p:spPr>
          <a:xfrm>
            <a:off x="6754867" y="3075034"/>
            <a:ext cx="500774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위험요소 대체</a:t>
            </a:r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]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위험성이 낮은 위험요인으로 대체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메탄올 ⇒ 에탄올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4601BAE-9AE7-4C3F-B8DD-B399F0226649}"/>
              </a:ext>
            </a:extLst>
          </p:cNvPr>
          <p:cNvSpPr txBox="1"/>
          <p:nvPr/>
        </p:nvSpPr>
        <p:spPr>
          <a:xfrm>
            <a:off x="6754867" y="3781911"/>
            <a:ext cx="5007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공학적 통제</a:t>
            </a:r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]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위험요인과 작업자를 격리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방호장치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환기장치 설치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3848B64-E947-42A2-81F6-52DF320C6584}"/>
              </a:ext>
            </a:extLst>
          </p:cNvPr>
          <p:cNvSpPr txBox="1"/>
          <p:nvPr/>
        </p:nvSpPr>
        <p:spPr>
          <a:xfrm>
            <a:off x="6754867" y="4490385"/>
            <a:ext cx="5007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행정적 통제</a:t>
            </a:r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]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작업방법 변경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작업절차서 정비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작업허가제 도입 등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BF35C148-10AD-4A57-9880-A19AA337573B}"/>
              </a:ext>
            </a:extLst>
          </p:cNvPr>
          <p:cNvSpPr txBox="1"/>
          <p:nvPr/>
        </p:nvSpPr>
        <p:spPr>
          <a:xfrm>
            <a:off x="6754867" y="5332203"/>
            <a:ext cx="500774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개인보호구</a:t>
            </a:r>
            <a:r>
              <a:rPr lang="en-US" altLang="ko-KR" sz="1700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(PPE)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활용방안 마련</a:t>
            </a:r>
            <a:r>
              <a:rPr lang="ko-KR" altLang="en-US" sz="1700" b="1" i="0" u="none" strike="noStrike" spc="-150" baseline="0" dirty="0">
                <a:solidFill>
                  <a:srgbClr val="221E1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송기마스크</a:t>
            </a:r>
            <a:r>
              <a:rPr lang="ko-KR" altLang="en-US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등</a:t>
            </a:r>
            <a:r>
              <a:rPr lang="en-US" altLang="ko-KR" sz="140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E7E86A4-C60F-4537-804B-00B9FCE4F1D4}"/>
              </a:ext>
            </a:extLst>
          </p:cNvPr>
          <p:cNvSpPr txBox="1"/>
          <p:nvPr/>
        </p:nvSpPr>
        <p:spPr>
          <a:xfrm>
            <a:off x="1735386" y="2439231"/>
            <a:ext cx="770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효과高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D61FF30-40CC-4A9F-88DA-3BE9D856EFD8}"/>
              </a:ext>
            </a:extLst>
          </p:cNvPr>
          <p:cNvSpPr txBox="1"/>
          <p:nvPr/>
        </p:nvSpPr>
        <p:spPr>
          <a:xfrm>
            <a:off x="1735386" y="5315548"/>
            <a:ext cx="770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효과低</a:t>
            </a:r>
            <a:endParaRPr lang="ko-KR" altLang="en-US" sz="14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xmlns="" id="{288CBAAA-C01D-488C-8A0A-4DCF4F515B65}"/>
              </a:ext>
            </a:extLst>
          </p:cNvPr>
          <p:cNvSpPr/>
          <p:nvPr/>
        </p:nvSpPr>
        <p:spPr>
          <a:xfrm>
            <a:off x="2034019" y="288741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xmlns="" id="{B874977F-3648-4E52-893F-00D63D741AA0}"/>
              </a:ext>
            </a:extLst>
          </p:cNvPr>
          <p:cNvSpPr/>
          <p:nvPr/>
        </p:nvSpPr>
        <p:spPr>
          <a:xfrm>
            <a:off x="2034019" y="309525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xmlns="" id="{B8A2DF6C-B23C-40C6-8C51-BA669D5903E2}"/>
              </a:ext>
            </a:extLst>
          </p:cNvPr>
          <p:cNvSpPr/>
          <p:nvPr/>
        </p:nvSpPr>
        <p:spPr>
          <a:xfrm>
            <a:off x="2034019" y="330309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xmlns="" id="{6E732EC9-9567-44D2-A1FF-1D703E3ACB75}"/>
              </a:ext>
            </a:extLst>
          </p:cNvPr>
          <p:cNvSpPr/>
          <p:nvPr/>
        </p:nvSpPr>
        <p:spPr>
          <a:xfrm>
            <a:off x="2034019" y="351093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xmlns="" id="{D935A59F-0AC7-4509-A8AB-6A1153BBA37B}"/>
              </a:ext>
            </a:extLst>
          </p:cNvPr>
          <p:cNvSpPr/>
          <p:nvPr/>
        </p:nvSpPr>
        <p:spPr>
          <a:xfrm>
            <a:off x="2034019" y="371877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xmlns="" id="{66D75D35-FF44-4791-A754-81615A26AB34}"/>
              </a:ext>
            </a:extLst>
          </p:cNvPr>
          <p:cNvSpPr/>
          <p:nvPr/>
        </p:nvSpPr>
        <p:spPr>
          <a:xfrm>
            <a:off x="2034019" y="392661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1" name="타원 100">
            <a:extLst>
              <a:ext uri="{FF2B5EF4-FFF2-40B4-BE49-F238E27FC236}">
                <a16:creationId xmlns:a16="http://schemas.microsoft.com/office/drawing/2014/main" xmlns="" id="{10CF6B73-B3C6-4F2F-A211-0EB6FBC4331E}"/>
              </a:ext>
            </a:extLst>
          </p:cNvPr>
          <p:cNvSpPr/>
          <p:nvPr/>
        </p:nvSpPr>
        <p:spPr>
          <a:xfrm>
            <a:off x="2034019" y="413445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xmlns="" id="{24DB82FF-AD29-40FB-A506-6966D70362BD}"/>
              </a:ext>
            </a:extLst>
          </p:cNvPr>
          <p:cNvSpPr/>
          <p:nvPr/>
        </p:nvSpPr>
        <p:spPr>
          <a:xfrm>
            <a:off x="2034019" y="434229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09" name="타원 108">
            <a:extLst>
              <a:ext uri="{FF2B5EF4-FFF2-40B4-BE49-F238E27FC236}">
                <a16:creationId xmlns:a16="http://schemas.microsoft.com/office/drawing/2014/main" xmlns="" id="{594C7971-AD00-4A30-8B10-2759755BBDB4}"/>
              </a:ext>
            </a:extLst>
          </p:cNvPr>
          <p:cNvSpPr/>
          <p:nvPr/>
        </p:nvSpPr>
        <p:spPr>
          <a:xfrm>
            <a:off x="2034019" y="4550135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xmlns="" id="{A7476B86-A5FF-4053-9A22-2C34A180DFD8}"/>
              </a:ext>
            </a:extLst>
          </p:cNvPr>
          <p:cNvSpPr/>
          <p:nvPr/>
        </p:nvSpPr>
        <p:spPr>
          <a:xfrm>
            <a:off x="2034019" y="5126112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1" name="타원 110">
            <a:extLst>
              <a:ext uri="{FF2B5EF4-FFF2-40B4-BE49-F238E27FC236}">
                <a16:creationId xmlns:a16="http://schemas.microsoft.com/office/drawing/2014/main" xmlns="" id="{B8E536EC-C982-45BF-B8A4-99F119158CC1}"/>
              </a:ext>
            </a:extLst>
          </p:cNvPr>
          <p:cNvSpPr/>
          <p:nvPr/>
        </p:nvSpPr>
        <p:spPr>
          <a:xfrm>
            <a:off x="2034019" y="4751829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xmlns="" id="{1A01B639-F43B-4ED7-936C-C561E404E396}"/>
              </a:ext>
            </a:extLst>
          </p:cNvPr>
          <p:cNvSpPr/>
          <p:nvPr/>
        </p:nvSpPr>
        <p:spPr>
          <a:xfrm>
            <a:off x="2034019" y="4959669"/>
            <a:ext cx="112130" cy="112130"/>
          </a:xfrm>
          <a:prstGeom prst="ellipse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37BC3B0C-0C46-4BE1-BC20-53C0CFD3B288}"/>
              </a:ext>
            </a:extLst>
          </p:cNvPr>
          <p:cNvSpPr txBox="1"/>
          <p:nvPr/>
        </p:nvSpPr>
        <p:spPr>
          <a:xfrm>
            <a:off x="1559496" y="6009153"/>
            <a:ext cx="10632504" cy="4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현장작업자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안전보건담당자가 함께 논의 하되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자체적으로 어려울 경우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전문가 자문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xmlns="" id="{B919D02A-248D-4687-A33D-B4A70CEC0CD2}"/>
              </a:ext>
            </a:extLst>
          </p:cNvPr>
          <p:cNvGrpSpPr/>
          <p:nvPr/>
        </p:nvGrpSpPr>
        <p:grpSpPr>
          <a:xfrm>
            <a:off x="1310361" y="6098854"/>
            <a:ext cx="237402" cy="226207"/>
            <a:chOff x="4811367" y="1575848"/>
            <a:chExt cx="633490" cy="603617"/>
          </a:xfrm>
        </p:grpSpPr>
        <p:sp>
          <p:nvSpPr>
            <p:cNvPr id="115" name="Freeform 74">
              <a:extLst>
                <a:ext uri="{FF2B5EF4-FFF2-40B4-BE49-F238E27FC236}">
                  <a16:creationId xmlns:a16="http://schemas.microsoft.com/office/drawing/2014/main" xmlns="" id="{E6A123BF-2637-4665-A286-B5E9C43FD7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16" name="Freeform 33">
              <a:extLst>
                <a:ext uri="{FF2B5EF4-FFF2-40B4-BE49-F238E27FC236}">
                  <a16:creationId xmlns:a16="http://schemas.microsoft.com/office/drawing/2014/main" xmlns="" id="{32B11B66-0B0D-433F-92EA-44A9F167C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3BC4C874-6D0C-4126-94A6-8842CA960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59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4A71621-9EC2-4D81-BEBB-A102BC0E1564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</p:spTree>
    <p:extLst>
      <p:ext uri="{BB962C8B-B14F-4D97-AF65-F5344CB8AC3E}">
        <p14:creationId xmlns:p14="http://schemas.microsoft.com/office/powerpoint/2010/main" val="31508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나눔선">
            <a:extLst>
              <a:ext uri="{FF2B5EF4-FFF2-40B4-BE49-F238E27FC236}">
                <a16:creationId xmlns:a16="http://schemas.microsoft.com/office/drawing/2014/main" xmlns="" id="{ABA03BCF-7844-4313-BF39-347675808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256" y="4134220"/>
            <a:ext cx="4752528" cy="1280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602EF44-610B-4A31-86F0-F5AC7B295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774" y="3573016"/>
            <a:ext cx="2778375" cy="266955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15C8B29-6A4B-4379-94C7-BDF3373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752" y="2060848"/>
            <a:ext cx="7848873" cy="4181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9808" y="2276872"/>
            <a:ext cx="927000" cy="63900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711885" y="2214493"/>
            <a:ext cx="6096000" cy="7104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중대산업재해 사업주와 경영책임자등의 처벌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189277" y="3202821"/>
            <a:ext cx="7235315" cy="229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또는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조를 위반하여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호가목의 중대산업재해에 이르게 한 사업주 또는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</a:t>
            </a: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책임자등은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이상의 징역 또는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억원 이하의 벌금에 처한다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경우 징역과 벌금을 </a:t>
            </a: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병과할 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 있다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 또는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조를 위반하여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호나목 또는 다목의 중대산업재해에 이르게 한 사업주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경영책임자등은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이하의 징역 또는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억원 이하의 벌금에 처한다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③ 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 또는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항의 죄로 형을 선고받고 그 형이 확정된 후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이내에 다시 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 또는 </a:t>
            </a: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400" spc="-12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항의 죄를 저지른 자는 각 항에서 정한 형의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분의 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까지 가중한다</a:t>
            </a:r>
            <a:r>
              <a:rPr lang="en-US" altLang="ko-KR" sz="1400" spc="-12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400" spc="-12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4223792" y="3068960"/>
            <a:ext cx="7153016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그룹 17"/>
          <p:cNvGrpSpPr/>
          <p:nvPr/>
        </p:nvGrpSpPr>
        <p:grpSpPr>
          <a:xfrm>
            <a:off x="3549432" y="692696"/>
            <a:ext cx="5354880" cy="635208"/>
            <a:chOff x="3549432" y="692696"/>
            <a:chExt cx="5354880" cy="635208"/>
          </a:xfrm>
        </p:grpSpPr>
        <p:sp>
          <p:nvSpPr>
            <p:cNvPr id="19" name="사각형: 둥근 모서리 2">
              <a:extLst>
                <a:ext uri="{FF2B5EF4-FFF2-40B4-BE49-F238E27FC236}">
                  <a16:creationId xmlns:a16="http://schemas.microsoft.com/office/drawing/2014/main" xmlns="" id="{072A507D-7976-452C-9318-6C5BD5AD4786}"/>
                </a:ext>
              </a:extLst>
            </p:cNvPr>
            <p:cNvSpPr/>
            <p:nvPr/>
          </p:nvSpPr>
          <p:spPr>
            <a:xfrm>
              <a:off x="3719737" y="692696"/>
              <a:ext cx="3266648" cy="5760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제목 1">
              <a:extLst>
                <a:ext uri="{FF2B5EF4-FFF2-40B4-BE49-F238E27FC236}">
                  <a16:creationId xmlns:a16="http://schemas.microsoft.com/office/drawing/2014/main" xmlns="" id="{5276C3F0-7858-46A3-B3C9-ACE7E8FE3156}"/>
                </a:ext>
              </a:extLst>
            </p:cNvPr>
            <p:cNvSpPr txBox="1">
              <a:spLocks/>
            </p:cNvSpPr>
            <p:nvPr/>
          </p:nvSpPr>
          <p:spPr>
            <a:xfrm>
              <a:off x="3549432" y="723123"/>
              <a:ext cx="5354880" cy="60478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ko-KR" altLang="en-US" sz="3600" spc="-150" dirty="0" smtClean="0">
                  <a:solidFill>
                    <a:srgbClr val="0D3C77"/>
                  </a:solidFill>
                  <a:latin typeface="휴먼둥근헤드라인" pitchFamily="18" charset="-127"/>
                  <a:ea typeface="휴먼둥근헤드라인" pitchFamily="18" charset="-127"/>
                </a:rPr>
                <a:t>중대재해처벌법</a:t>
              </a:r>
              <a:r>
                <a:rPr lang="ko-KR" altLang="en-US" sz="3600" spc="-150" dirty="0" smtClean="0">
                  <a:solidFill>
                    <a:srgbClr val="0D3C77"/>
                  </a:solidFill>
                  <a:latin typeface="휴먼엑스포" pitchFamily="18" charset="-127"/>
                  <a:ea typeface="휴먼엑스포" pitchFamily="18" charset="-127"/>
                </a:rPr>
                <a:t> 주요내용</a:t>
              </a:r>
              <a:endPara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6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1EEDCA-6D35-4A55-90B7-A4AFCACFD26D}"/>
              </a:ext>
            </a:extLst>
          </p:cNvPr>
          <p:cNvSpPr txBox="1"/>
          <p:nvPr/>
        </p:nvSpPr>
        <p:spPr>
          <a:xfrm>
            <a:off x="1991544" y="502173"/>
            <a:ext cx="890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3600" spc="-150" dirty="0" err="1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위험요인별</a:t>
            </a:r>
            <a:r>
              <a: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 제거</a:t>
            </a:r>
            <a:r>
              <a:rPr lang="en-US" altLang="ko-KR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·</a:t>
            </a:r>
            <a:r>
              <a: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대체 및 통제방안 예시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1EE90109-86D1-40B5-9AF9-C475AC93D401}"/>
              </a:ext>
            </a:extLst>
          </p:cNvPr>
          <p:cNvGrpSpPr/>
          <p:nvPr/>
        </p:nvGrpSpPr>
        <p:grpSpPr>
          <a:xfrm>
            <a:off x="479376" y="1333148"/>
            <a:ext cx="11339162" cy="5194817"/>
            <a:chOff x="536146" y="1412776"/>
            <a:chExt cx="11339162" cy="5194817"/>
          </a:xfrm>
        </p:grpSpPr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xmlns="" id="{71311870-D9EA-49F6-9980-828A1F7BB144}"/>
                </a:ext>
              </a:extLst>
            </p:cNvPr>
            <p:cNvSpPr/>
            <p:nvPr/>
          </p:nvSpPr>
          <p:spPr>
            <a:xfrm>
              <a:off x="2127940" y="1825385"/>
              <a:ext cx="9641452" cy="478220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xmlns="" id="{726878E5-1127-4619-A823-32FD356C00F2}"/>
                </a:ext>
              </a:extLst>
            </p:cNvPr>
            <p:cNvSpPr/>
            <p:nvPr/>
          </p:nvSpPr>
          <p:spPr>
            <a:xfrm>
              <a:off x="4527182" y="1824543"/>
              <a:ext cx="2404376" cy="4783050"/>
            </a:xfrm>
            <a:prstGeom prst="rect">
              <a:avLst/>
            </a:prstGeom>
            <a:solidFill>
              <a:srgbClr val="F0F2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xmlns="" id="{AA00DF55-2A22-4E55-B775-1C3A2A574009}"/>
                </a:ext>
              </a:extLst>
            </p:cNvPr>
            <p:cNvSpPr/>
            <p:nvPr/>
          </p:nvSpPr>
          <p:spPr>
            <a:xfrm>
              <a:off x="9356393" y="1824543"/>
              <a:ext cx="2404376" cy="4783050"/>
            </a:xfrm>
            <a:prstGeom prst="rect">
              <a:avLst/>
            </a:prstGeom>
            <a:solidFill>
              <a:srgbClr val="F0F2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92A631-FE51-4316-A702-DD021D52F74A}"/>
                </a:ext>
              </a:extLst>
            </p:cNvPr>
            <p:cNvSpPr txBox="1"/>
            <p:nvPr/>
          </p:nvSpPr>
          <p:spPr>
            <a:xfrm>
              <a:off x="2460186" y="1936704"/>
              <a:ext cx="1902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설계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시공 시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개구부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최소화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6270282-2BA7-4625-913D-F138A4DCF3F2}"/>
                </a:ext>
              </a:extLst>
            </p:cNvPr>
            <p:cNvSpPr txBox="1"/>
            <p:nvPr/>
          </p:nvSpPr>
          <p:spPr>
            <a:xfrm>
              <a:off x="4768344" y="2045435"/>
              <a:ext cx="22485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안전난간 또는 덮개 설치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DD9F13-155C-4F73-89AC-7F123BA6FB37}"/>
                </a:ext>
              </a:extLst>
            </p:cNvPr>
            <p:cNvSpPr txBox="1"/>
            <p:nvPr/>
          </p:nvSpPr>
          <p:spPr>
            <a:xfrm>
              <a:off x="7194312" y="2045435"/>
              <a:ext cx="21247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‘추락 위험’ 표지판 설치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0A5AA98-2068-4732-A4F7-C650E2793105}"/>
                </a:ext>
              </a:extLst>
            </p:cNvPr>
            <p:cNvSpPr txBox="1"/>
            <p:nvPr/>
          </p:nvSpPr>
          <p:spPr>
            <a:xfrm>
              <a:off x="9598048" y="2045435"/>
              <a:ext cx="19024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안전모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안전대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착용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62F17CE-09A5-4EBC-883C-589890EA5751}"/>
                </a:ext>
              </a:extLst>
            </p:cNvPr>
            <p:cNvSpPr txBox="1"/>
            <p:nvPr/>
          </p:nvSpPr>
          <p:spPr>
            <a:xfrm>
              <a:off x="2460186" y="2700053"/>
              <a:ext cx="1902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끼임 위험이 없는 </a:t>
              </a: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자동화 기계 도입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DA7DC4D-9F77-487A-9D4B-0B7B1501052C}"/>
                </a:ext>
              </a:extLst>
            </p:cNvPr>
            <p:cNvSpPr txBox="1"/>
            <p:nvPr/>
          </p:nvSpPr>
          <p:spPr>
            <a:xfrm>
              <a:off x="4768344" y="2823163"/>
              <a:ext cx="20689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덮개 등 방호장치 설치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15197B8-59D5-4EC5-AE5D-627EE25380B0}"/>
                </a:ext>
              </a:extLst>
            </p:cNvPr>
            <p:cNvSpPr txBox="1"/>
            <p:nvPr/>
          </p:nvSpPr>
          <p:spPr>
            <a:xfrm>
              <a:off x="7194312" y="2664493"/>
              <a:ext cx="205480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‘Lock Out, Tag Out’</a:t>
              </a:r>
              <a:endParaRPr lang="ko-KR" altLang="en-US" sz="16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78E2758-3860-4890-B095-50638D8FA3A3}"/>
                </a:ext>
              </a:extLst>
            </p:cNvPr>
            <p:cNvSpPr txBox="1"/>
            <p:nvPr/>
          </p:nvSpPr>
          <p:spPr>
            <a:xfrm>
              <a:off x="9598048" y="2700053"/>
              <a:ext cx="1902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말려 들어갈 위험이 없는 작업복 착용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B8F9A67-73FE-40E0-8976-D7D5D10006DD}"/>
                </a:ext>
              </a:extLst>
            </p:cNvPr>
            <p:cNvSpPr txBox="1"/>
            <p:nvPr/>
          </p:nvSpPr>
          <p:spPr>
            <a:xfrm>
              <a:off x="2460186" y="3418094"/>
              <a:ext cx="19024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유해물질 제거 또는 </a:t>
              </a:r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저독성물질로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대체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*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예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: 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메탄올 에탄올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310B9C9-1732-4CA4-9917-3F215E0F7C7D}"/>
                </a:ext>
              </a:extLst>
            </p:cNvPr>
            <p:cNvSpPr txBox="1"/>
            <p:nvPr/>
          </p:nvSpPr>
          <p:spPr>
            <a:xfrm>
              <a:off x="4768344" y="3541205"/>
              <a:ext cx="1902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국소배기장치 설치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누출방지조치 등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9DC7D2F-3F23-488F-809B-DE8E0155E56D}"/>
                </a:ext>
              </a:extLst>
            </p:cNvPr>
            <p:cNvSpPr txBox="1"/>
            <p:nvPr/>
          </p:nvSpPr>
          <p:spPr>
            <a:xfrm>
              <a:off x="7194312" y="3418094"/>
              <a:ext cx="19024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작업절차서 준수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작업환경측정을 통한 노출관리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6A03FA2-95C9-4ABF-B279-DB31F738AA13}"/>
                </a:ext>
              </a:extLst>
            </p:cNvPr>
            <p:cNvSpPr txBox="1"/>
            <p:nvPr/>
          </p:nvSpPr>
          <p:spPr>
            <a:xfrm>
              <a:off x="9598048" y="3541205"/>
              <a:ext cx="22772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방독마스크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내화학장갑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보안경 등 착용	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166303D-7783-4400-95E4-C803444E020C}"/>
                </a:ext>
              </a:extLst>
            </p:cNvPr>
            <p:cNvSpPr txBox="1"/>
            <p:nvPr/>
          </p:nvSpPr>
          <p:spPr>
            <a:xfrm>
              <a:off x="2460186" y="4704862"/>
              <a:ext cx="19024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인화성 완화</a:t>
              </a:r>
            </a:p>
            <a:p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* 예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: 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아세틸렌 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LPG</a:t>
              </a:r>
              <a:endParaRPr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D5A481D-9C1D-4A57-9191-540128ECC429}"/>
                </a:ext>
              </a:extLst>
            </p:cNvPr>
            <p:cNvSpPr txBox="1"/>
            <p:nvPr/>
          </p:nvSpPr>
          <p:spPr>
            <a:xfrm>
              <a:off x="4768344" y="4335530"/>
              <a:ext cx="190242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전기설비 </a:t>
              </a:r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방폭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조치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4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점화원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관리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가스검지기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긴급차단장치 연동 설치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환기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배기장치 설치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5D08BBA-CC52-4595-B5EB-EB4CA29D8FF7}"/>
                </a:ext>
              </a:extLst>
            </p:cNvPr>
            <p:cNvSpPr txBox="1"/>
            <p:nvPr/>
          </p:nvSpPr>
          <p:spPr>
            <a:xfrm>
              <a:off x="7194312" y="4704862"/>
              <a:ext cx="20496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작업절차서 준수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정비작업허가제 도입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7D208A7-448D-401D-8531-01895C138433}"/>
                </a:ext>
              </a:extLst>
            </p:cNvPr>
            <p:cNvSpPr txBox="1"/>
            <p:nvPr/>
          </p:nvSpPr>
          <p:spPr>
            <a:xfrm>
              <a:off x="9598048" y="4581751"/>
              <a:ext cx="22772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제전작업복 착용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가스검지기 휴대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방폭공구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사용 	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A271747-9A18-45FC-A250-999995173E4C}"/>
                </a:ext>
              </a:extLst>
            </p:cNvPr>
            <p:cNvSpPr txBox="1"/>
            <p:nvPr/>
          </p:nvSpPr>
          <p:spPr>
            <a:xfrm>
              <a:off x="2460186" y="5719071"/>
              <a:ext cx="216517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밀폐공간 내부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기계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기구 제거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* 예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: 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내부모터</a:t>
              </a:r>
              <a:r>
                <a:rPr lang="en-US" altLang="ko-KR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4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외부모터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D27B2F7-4B7B-4E0B-9F83-ADE22E94EE68}"/>
                </a:ext>
              </a:extLst>
            </p:cNvPr>
            <p:cNvSpPr txBox="1"/>
            <p:nvPr/>
          </p:nvSpPr>
          <p:spPr>
            <a:xfrm>
              <a:off x="4768344" y="5826793"/>
              <a:ext cx="20689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환기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배기장치 설치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유해가스 경보기 설치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DF3CC17-FE15-47F6-9648-BB065ACD304E}"/>
                </a:ext>
              </a:extLst>
            </p:cNvPr>
            <p:cNvSpPr txBox="1"/>
            <p:nvPr/>
          </p:nvSpPr>
          <p:spPr>
            <a:xfrm>
              <a:off x="7194312" y="5703682"/>
              <a:ext cx="22772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출입금지 표지판 설치</a:t>
              </a:r>
              <a:r>
                <a:rPr lang="en-US" altLang="ko-KR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작업허가제 도입</a:t>
              </a:r>
              <a:endPara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감시인 배치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59A0135-6482-4357-A968-7FDC342B6AD9}"/>
                </a:ext>
              </a:extLst>
            </p:cNvPr>
            <p:cNvSpPr txBox="1"/>
            <p:nvPr/>
          </p:nvSpPr>
          <p:spPr>
            <a:xfrm>
              <a:off x="9598048" y="5949903"/>
              <a:ext cx="22772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송기마스크</a:t>
              </a:r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	</a:t>
              </a:r>
            </a:p>
          </p:txBody>
        </p:sp>
        <p:sp>
          <p:nvSpPr>
            <p:cNvPr id="44" name="사각형: 둥근 위쪽 모서리 43">
              <a:extLst>
                <a:ext uri="{FF2B5EF4-FFF2-40B4-BE49-F238E27FC236}">
                  <a16:creationId xmlns:a16="http://schemas.microsoft.com/office/drawing/2014/main" xmlns="" id="{6B3E0750-5E22-4EFD-AE2B-342C59AF73F8}"/>
                </a:ext>
              </a:extLst>
            </p:cNvPr>
            <p:cNvSpPr/>
            <p:nvPr/>
          </p:nvSpPr>
          <p:spPr>
            <a:xfrm>
              <a:off x="2179236" y="1412776"/>
              <a:ext cx="2257795" cy="403807"/>
            </a:xfrm>
            <a:prstGeom prst="round2Same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6" name="사각형: 둥근 위쪽 모서리 45">
              <a:extLst>
                <a:ext uri="{FF2B5EF4-FFF2-40B4-BE49-F238E27FC236}">
                  <a16:creationId xmlns:a16="http://schemas.microsoft.com/office/drawing/2014/main" xmlns="" id="{628D10E0-0A94-4CFA-8104-15852C14BF65}"/>
                </a:ext>
              </a:extLst>
            </p:cNvPr>
            <p:cNvSpPr/>
            <p:nvPr/>
          </p:nvSpPr>
          <p:spPr>
            <a:xfrm>
              <a:off x="4599354" y="1412776"/>
              <a:ext cx="2257795" cy="403807"/>
            </a:xfrm>
            <a:prstGeom prst="round2Same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사각형: 둥근 위쪽 모서리 46">
              <a:extLst>
                <a:ext uri="{FF2B5EF4-FFF2-40B4-BE49-F238E27FC236}">
                  <a16:creationId xmlns:a16="http://schemas.microsoft.com/office/drawing/2014/main" xmlns="" id="{3785FEC2-0D2E-4B41-BB24-279C9860436F}"/>
                </a:ext>
              </a:extLst>
            </p:cNvPr>
            <p:cNvSpPr/>
            <p:nvPr/>
          </p:nvSpPr>
          <p:spPr>
            <a:xfrm>
              <a:off x="7019471" y="1412776"/>
              <a:ext cx="2257795" cy="403807"/>
            </a:xfrm>
            <a:prstGeom prst="round2SameRect">
              <a:avLst/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사각형: 둥근 위쪽 모서리 47">
              <a:extLst>
                <a:ext uri="{FF2B5EF4-FFF2-40B4-BE49-F238E27FC236}">
                  <a16:creationId xmlns:a16="http://schemas.microsoft.com/office/drawing/2014/main" xmlns="" id="{59C89875-3163-4212-A5D6-0D2DDBE338C0}"/>
                </a:ext>
              </a:extLst>
            </p:cNvPr>
            <p:cNvSpPr/>
            <p:nvPr/>
          </p:nvSpPr>
          <p:spPr>
            <a:xfrm>
              <a:off x="9439589" y="1412776"/>
              <a:ext cx="2257795" cy="403807"/>
            </a:xfrm>
            <a:prstGeom prst="round2Same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A23CED-5AF6-425B-9D18-7AD6B7D5E343}"/>
                </a:ext>
              </a:extLst>
            </p:cNvPr>
            <p:cNvSpPr txBox="1"/>
            <p:nvPr/>
          </p:nvSpPr>
          <p:spPr>
            <a:xfrm>
              <a:off x="2744108" y="1439970"/>
              <a:ext cx="1152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제거</a:t>
              </a:r>
              <a: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대체	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6FEEAA-D945-4B64-A9AA-A2806BFB4600}"/>
                </a:ext>
              </a:extLst>
            </p:cNvPr>
            <p:cNvSpPr txBox="1"/>
            <p:nvPr/>
          </p:nvSpPr>
          <p:spPr>
            <a:xfrm>
              <a:off x="4599072" y="1439970"/>
              <a:ext cx="22552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공학적 통제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0DCEAE8-72AB-4F0D-88D1-5A6A46A47420}"/>
                </a:ext>
              </a:extLst>
            </p:cNvPr>
            <p:cNvSpPr txBox="1"/>
            <p:nvPr/>
          </p:nvSpPr>
          <p:spPr>
            <a:xfrm>
              <a:off x="7528540" y="1439970"/>
              <a:ext cx="1296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행정적 통제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F9D53AB-AC88-4BCD-AC39-B8FCFCE78ABB}"/>
                </a:ext>
              </a:extLst>
            </p:cNvPr>
            <p:cNvSpPr txBox="1"/>
            <p:nvPr/>
          </p:nvSpPr>
          <p:spPr>
            <a:xfrm>
              <a:off x="9897184" y="1439970"/>
              <a:ext cx="1296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PPE</a:t>
              </a:r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방안	</a:t>
              </a: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xmlns="" id="{F1D7DD93-F49F-4B69-8F77-099AE6860DC3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1824542"/>
              <a:ext cx="9641452" cy="0"/>
            </a:xfrm>
            <a:prstGeom prst="line">
              <a:avLst/>
            </a:prstGeom>
            <a:ln w="222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xmlns="" id="{53FD2F0E-EEAC-471A-A3CC-71B05717A12A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2596744"/>
              <a:ext cx="9641452" cy="0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xmlns="" id="{7A1F1A9D-9090-4143-8EE8-7C1A52EE2A2E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3368946"/>
              <a:ext cx="9641452" cy="0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xmlns="" id="{880C1103-29B6-40D5-B078-BC69D69DA115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4299393"/>
              <a:ext cx="9641452" cy="0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xmlns="" id="{81DAEEDC-3011-4188-84AF-61C6A04CEA20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5677610"/>
              <a:ext cx="9641452" cy="0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xmlns="" id="{D7D17AF1-4848-47CD-89A3-CE9AEE7BCFC6}"/>
                </a:ext>
              </a:extLst>
            </p:cNvPr>
            <p:cNvSpPr/>
            <p:nvPr/>
          </p:nvSpPr>
          <p:spPr>
            <a:xfrm>
              <a:off x="9533984" y="2178708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B0D060D0-2FEA-4F0E-9CA2-8A9B0B75CD2B}"/>
                </a:ext>
              </a:extLst>
            </p:cNvPr>
            <p:cNvSpPr/>
            <p:nvPr/>
          </p:nvSpPr>
          <p:spPr>
            <a:xfrm>
              <a:off x="9533984" y="2831791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xmlns="" id="{AE282919-D170-4C49-80E0-D39F324F463D}"/>
                </a:ext>
              </a:extLst>
            </p:cNvPr>
            <p:cNvSpPr/>
            <p:nvPr/>
          </p:nvSpPr>
          <p:spPr>
            <a:xfrm>
              <a:off x="9533984" y="3686605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93D9F899-AD74-4517-A055-AEC932AB56BD}"/>
                </a:ext>
              </a:extLst>
            </p:cNvPr>
            <p:cNvSpPr/>
            <p:nvPr/>
          </p:nvSpPr>
          <p:spPr>
            <a:xfrm>
              <a:off x="9533984" y="4704195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xmlns="" id="{CE1DC842-6554-40C3-ABEB-F416CFF67D95}"/>
                </a:ext>
              </a:extLst>
            </p:cNvPr>
            <p:cNvSpPr/>
            <p:nvPr/>
          </p:nvSpPr>
          <p:spPr>
            <a:xfrm>
              <a:off x="9533984" y="4952498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xmlns="" id="{55B7D8A1-C728-4C50-B162-DBA3296AF25D}"/>
                </a:ext>
              </a:extLst>
            </p:cNvPr>
            <p:cNvSpPr/>
            <p:nvPr/>
          </p:nvSpPr>
          <p:spPr>
            <a:xfrm>
              <a:off x="9533984" y="5193836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5ADED1CC-B56C-4D58-95B7-D30612D9E43A}"/>
                </a:ext>
              </a:extLst>
            </p:cNvPr>
            <p:cNvSpPr/>
            <p:nvPr/>
          </p:nvSpPr>
          <p:spPr>
            <a:xfrm>
              <a:off x="9533984" y="6115017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5DD23592-1258-4615-A541-90916E451867}"/>
                </a:ext>
              </a:extLst>
            </p:cNvPr>
            <p:cNvSpPr/>
            <p:nvPr/>
          </p:nvSpPr>
          <p:spPr>
            <a:xfrm>
              <a:off x="7151164" y="2178708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xmlns="" id="{F9F11DD2-9F62-4A0D-BB84-F3AC3ECE6AD8}"/>
                </a:ext>
              </a:extLst>
            </p:cNvPr>
            <p:cNvSpPr/>
            <p:nvPr/>
          </p:nvSpPr>
          <p:spPr>
            <a:xfrm>
              <a:off x="7151164" y="2806316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xmlns="" id="{832BFDC3-D0F7-48F9-A117-AED855374D5D}"/>
                </a:ext>
              </a:extLst>
            </p:cNvPr>
            <p:cNvSpPr/>
            <p:nvPr/>
          </p:nvSpPr>
          <p:spPr>
            <a:xfrm>
              <a:off x="7151164" y="3542360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xmlns="" id="{E6E5A117-FC69-46C9-8A8F-717FAB8A21B6}"/>
                </a:ext>
              </a:extLst>
            </p:cNvPr>
            <p:cNvSpPr/>
            <p:nvPr/>
          </p:nvSpPr>
          <p:spPr>
            <a:xfrm>
              <a:off x="7151164" y="3780164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BF82BDE5-A22C-4C93-A9A1-81D50E18B45A}"/>
                </a:ext>
              </a:extLst>
            </p:cNvPr>
            <p:cNvSpPr/>
            <p:nvPr/>
          </p:nvSpPr>
          <p:spPr>
            <a:xfrm>
              <a:off x="7151164" y="4839414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87427DB9-A2E7-42BF-981E-7FBEAF13AA7E}"/>
                </a:ext>
              </a:extLst>
            </p:cNvPr>
            <p:cNvSpPr/>
            <p:nvPr/>
          </p:nvSpPr>
          <p:spPr>
            <a:xfrm>
              <a:off x="7151164" y="5078490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xmlns="" id="{14A0FAF6-6A51-439F-82B9-34BDE427E543}"/>
                </a:ext>
              </a:extLst>
            </p:cNvPr>
            <p:cNvSpPr/>
            <p:nvPr/>
          </p:nvSpPr>
          <p:spPr>
            <a:xfrm>
              <a:off x="7151164" y="5844678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xmlns="" id="{9A87E4B7-FDE9-4A3E-A7A2-62E6ACEFB7EF}"/>
                </a:ext>
              </a:extLst>
            </p:cNvPr>
            <p:cNvSpPr/>
            <p:nvPr/>
          </p:nvSpPr>
          <p:spPr>
            <a:xfrm>
              <a:off x="7151164" y="6071017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xmlns="" id="{AD05C12A-8EF1-48DE-AB7A-1B77A08E0835}"/>
                </a:ext>
              </a:extLst>
            </p:cNvPr>
            <p:cNvSpPr/>
            <p:nvPr/>
          </p:nvSpPr>
          <p:spPr>
            <a:xfrm>
              <a:off x="7151164" y="6324393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xmlns="" id="{98CCF959-0CE4-408B-ACFB-A505C408E58E}"/>
                </a:ext>
              </a:extLst>
            </p:cNvPr>
            <p:cNvSpPr/>
            <p:nvPr/>
          </p:nvSpPr>
          <p:spPr>
            <a:xfrm>
              <a:off x="4708702" y="2178708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xmlns="" id="{775E29C1-2679-4CCD-BD9F-523F1BB22B69}"/>
                </a:ext>
              </a:extLst>
            </p:cNvPr>
            <p:cNvSpPr/>
            <p:nvPr/>
          </p:nvSpPr>
          <p:spPr>
            <a:xfrm>
              <a:off x="4708702" y="2979280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xmlns="" id="{ACD675F3-7AB6-41C7-9DD0-E3E7E4AA29DD}"/>
                </a:ext>
              </a:extLst>
            </p:cNvPr>
            <p:cNvSpPr/>
            <p:nvPr/>
          </p:nvSpPr>
          <p:spPr>
            <a:xfrm>
              <a:off x="4708702" y="3664305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xmlns="" id="{2B2B853F-BE8D-4BA1-BA39-12921205829A}"/>
                </a:ext>
              </a:extLst>
            </p:cNvPr>
            <p:cNvSpPr/>
            <p:nvPr/>
          </p:nvSpPr>
          <p:spPr>
            <a:xfrm>
              <a:off x="4708702" y="4472807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xmlns="" id="{371BB64B-2375-4C2A-93E8-6AE24B334786}"/>
                </a:ext>
              </a:extLst>
            </p:cNvPr>
            <p:cNvSpPr/>
            <p:nvPr/>
          </p:nvSpPr>
          <p:spPr>
            <a:xfrm>
              <a:off x="4708702" y="4964692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8468A5EC-B0AD-44AA-B9E2-13A0B8D4AED0}"/>
                </a:ext>
              </a:extLst>
            </p:cNvPr>
            <p:cNvSpPr/>
            <p:nvPr/>
          </p:nvSpPr>
          <p:spPr>
            <a:xfrm>
              <a:off x="4708702" y="5447429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xmlns="" id="{4313FA02-C304-4AF9-A0E4-FEC110F0A328}"/>
                </a:ext>
              </a:extLst>
            </p:cNvPr>
            <p:cNvSpPr/>
            <p:nvPr/>
          </p:nvSpPr>
          <p:spPr>
            <a:xfrm>
              <a:off x="4708702" y="5961125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xmlns="" id="{370B412F-8151-4B4C-BAD9-64F74DC344E1}"/>
                </a:ext>
              </a:extLst>
            </p:cNvPr>
            <p:cNvSpPr/>
            <p:nvPr/>
          </p:nvSpPr>
          <p:spPr>
            <a:xfrm>
              <a:off x="4708702" y="6198754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8" name="사각형: 둥근 위쪽 모서리 87">
              <a:extLst>
                <a:ext uri="{FF2B5EF4-FFF2-40B4-BE49-F238E27FC236}">
                  <a16:creationId xmlns:a16="http://schemas.microsoft.com/office/drawing/2014/main" xmlns="" id="{B92DE956-F957-4DC1-9EFE-3B8CD09C89D7}"/>
                </a:ext>
              </a:extLst>
            </p:cNvPr>
            <p:cNvSpPr/>
            <p:nvPr/>
          </p:nvSpPr>
          <p:spPr>
            <a:xfrm rot="16200000">
              <a:off x="1008878" y="1433346"/>
              <a:ext cx="646331" cy="1591794"/>
            </a:xfrm>
            <a:prstGeom prst="round2SameRect">
              <a:avLst>
                <a:gd name="adj1" fmla="val 10772"/>
                <a:gd name="adj2" fmla="val 0"/>
              </a:avLst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0" name="사각형: 둥근 위쪽 모서리 89">
              <a:extLst>
                <a:ext uri="{FF2B5EF4-FFF2-40B4-BE49-F238E27FC236}">
                  <a16:creationId xmlns:a16="http://schemas.microsoft.com/office/drawing/2014/main" xmlns="" id="{C8BFF0ED-D67C-4041-95EE-6EE20C07A0F6}"/>
                </a:ext>
              </a:extLst>
            </p:cNvPr>
            <p:cNvSpPr/>
            <p:nvPr/>
          </p:nvSpPr>
          <p:spPr>
            <a:xfrm rot="16200000">
              <a:off x="1008878" y="2196473"/>
              <a:ext cx="646331" cy="1591794"/>
            </a:xfrm>
            <a:prstGeom prst="round2SameRect">
              <a:avLst>
                <a:gd name="adj1" fmla="val 10772"/>
                <a:gd name="adj2" fmla="val 0"/>
              </a:avLst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1" name="사각형: 둥근 위쪽 모서리 90">
              <a:extLst>
                <a:ext uri="{FF2B5EF4-FFF2-40B4-BE49-F238E27FC236}">
                  <a16:creationId xmlns:a16="http://schemas.microsoft.com/office/drawing/2014/main" xmlns="" id="{A512AF46-CB79-43AA-94EB-8471A2949F71}"/>
                </a:ext>
              </a:extLst>
            </p:cNvPr>
            <p:cNvSpPr/>
            <p:nvPr/>
          </p:nvSpPr>
          <p:spPr>
            <a:xfrm rot="16200000">
              <a:off x="928283" y="3056443"/>
              <a:ext cx="807526" cy="1591796"/>
            </a:xfrm>
            <a:prstGeom prst="round2SameRect">
              <a:avLst>
                <a:gd name="adj1" fmla="val 7752"/>
                <a:gd name="adj2" fmla="val 0"/>
              </a:avLst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2" name="사각형: 둥근 위쪽 모서리 91">
              <a:extLst>
                <a:ext uri="{FF2B5EF4-FFF2-40B4-BE49-F238E27FC236}">
                  <a16:creationId xmlns:a16="http://schemas.microsoft.com/office/drawing/2014/main" xmlns="" id="{40C5CBE7-E521-4DA8-8E8B-F1FA613991DB}"/>
                </a:ext>
              </a:extLst>
            </p:cNvPr>
            <p:cNvSpPr/>
            <p:nvPr/>
          </p:nvSpPr>
          <p:spPr>
            <a:xfrm rot="16200000">
              <a:off x="726690" y="4182856"/>
              <a:ext cx="1210707" cy="1591795"/>
            </a:xfrm>
            <a:prstGeom prst="round2SameRect">
              <a:avLst>
                <a:gd name="adj1" fmla="val 6744"/>
                <a:gd name="adj2" fmla="val 0"/>
              </a:avLst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3" name="사각형: 둥근 위쪽 모서리 92">
              <a:extLst>
                <a:ext uri="{FF2B5EF4-FFF2-40B4-BE49-F238E27FC236}">
                  <a16:creationId xmlns:a16="http://schemas.microsoft.com/office/drawing/2014/main" xmlns="" id="{2793001B-52E0-4FC4-9375-29A09E842514}"/>
                </a:ext>
              </a:extLst>
            </p:cNvPr>
            <p:cNvSpPr/>
            <p:nvPr/>
          </p:nvSpPr>
          <p:spPr>
            <a:xfrm rot="16200000">
              <a:off x="928283" y="5339883"/>
              <a:ext cx="807526" cy="1591796"/>
            </a:xfrm>
            <a:prstGeom prst="round2SameRect">
              <a:avLst>
                <a:gd name="adj1" fmla="val 10583"/>
                <a:gd name="adj2" fmla="val 0"/>
              </a:avLst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AFEEAF-4271-4B83-922F-C832CE70FABD}"/>
                </a:ext>
              </a:extLst>
            </p:cNvPr>
            <p:cNvSpPr txBox="1"/>
            <p:nvPr/>
          </p:nvSpPr>
          <p:spPr>
            <a:xfrm>
              <a:off x="806135" y="1905926"/>
              <a:ext cx="1031051" cy="64633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건설현장</a:t>
              </a:r>
              <a: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800" b="1" i="0" u="none" strike="noStrike" spc="-150" baseline="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개구부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BF00735-D938-41E4-A276-AFC4D1C936CA}"/>
                </a:ext>
              </a:extLst>
            </p:cNvPr>
            <p:cNvSpPr txBox="1"/>
            <p:nvPr/>
          </p:nvSpPr>
          <p:spPr>
            <a:xfrm>
              <a:off x="774876" y="2669275"/>
              <a:ext cx="1093568" cy="64633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끼임 위험</a:t>
              </a:r>
              <a: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기계</a:t>
              </a:r>
              <a:r>
                <a:rPr lang="en-US" altLang="ko-KR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기구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4469002-57E7-41F4-B033-A24F99F8BE39}"/>
                </a:ext>
              </a:extLst>
            </p:cNvPr>
            <p:cNvSpPr txBox="1"/>
            <p:nvPr/>
          </p:nvSpPr>
          <p:spPr>
            <a:xfrm>
              <a:off x="594538" y="3648926"/>
              <a:ext cx="1454244" cy="36933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유해화학물질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B80B10-7685-47BA-A14D-A44EA6E0A441}"/>
                </a:ext>
              </a:extLst>
            </p:cNvPr>
            <p:cNvSpPr txBox="1"/>
            <p:nvPr/>
          </p:nvSpPr>
          <p:spPr>
            <a:xfrm>
              <a:off x="700336" y="4789723"/>
              <a:ext cx="1242648" cy="36933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인화성가스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BAE402C-3B9C-4309-9F58-7199A41D5C44}"/>
                </a:ext>
              </a:extLst>
            </p:cNvPr>
            <p:cNvSpPr txBox="1"/>
            <p:nvPr/>
          </p:nvSpPr>
          <p:spPr>
            <a:xfrm>
              <a:off x="806135" y="5919274"/>
              <a:ext cx="1031051" cy="36933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ko-KR" altLang="en-US" sz="18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밀폐공간</a:t>
              </a:r>
              <a:endPara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xmlns="" id="{99327EC5-2BE1-4B5C-B340-4D43C4235AF3}"/>
                </a:ext>
              </a:extLst>
            </p:cNvPr>
            <p:cNvSpPr/>
            <p:nvPr/>
          </p:nvSpPr>
          <p:spPr>
            <a:xfrm>
              <a:off x="2407228" y="2061372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xmlns="" id="{86CC6E9A-30FA-4E8F-956B-5A80CB92ED2E}"/>
                </a:ext>
              </a:extLst>
            </p:cNvPr>
            <p:cNvSpPr/>
            <p:nvPr/>
          </p:nvSpPr>
          <p:spPr>
            <a:xfrm>
              <a:off x="2407228" y="2821382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xmlns="" id="{2924A18C-474D-45BC-A816-FEC086DA02FA}"/>
                </a:ext>
              </a:extLst>
            </p:cNvPr>
            <p:cNvSpPr/>
            <p:nvPr/>
          </p:nvSpPr>
          <p:spPr>
            <a:xfrm>
              <a:off x="2407228" y="3549690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xmlns="" id="{7BA014FB-6732-427B-9C1B-7BD85FD0F2E3}"/>
                </a:ext>
              </a:extLst>
            </p:cNvPr>
            <p:cNvSpPr/>
            <p:nvPr/>
          </p:nvSpPr>
          <p:spPr>
            <a:xfrm>
              <a:off x="2407228" y="4833775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xmlns="" id="{D14B9CB1-F14C-415E-A4C2-0D1356E85664}"/>
                </a:ext>
              </a:extLst>
            </p:cNvPr>
            <p:cNvSpPr/>
            <p:nvPr/>
          </p:nvSpPr>
          <p:spPr>
            <a:xfrm>
              <a:off x="2407228" y="5860310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xmlns="" id="{F52EEFAC-BB93-41FC-A537-9290187A6B18}"/>
                </a:ext>
              </a:extLst>
            </p:cNvPr>
            <p:cNvCxnSpPr>
              <a:cxnSpLocks/>
            </p:cNvCxnSpPr>
            <p:nvPr/>
          </p:nvCxnSpPr>
          <p:spPr>
            <a:xfrm>
              <a:off x="2127940" y="6557539"/>
              <a:ext cx="9641452" cy="0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558AC6D8-7089-49ED-AF92-850BFABBF82F}"/>
                </a:ext>
              </a:extLst>
            </p:cNvPr>
            <p:cNvSpPr txBox="1"/>
            <p:nvPr/>
          </p:nvSpPr>
          <p:spPr>
            <a:xfrm>
              <a:off x="7194312" y="2984252"/>
              <a:ext cx="19024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i="0" u="none" strike="noStrike" spc="-150" baseline="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작업허가제 도입</a:t>
              </a:r>
              <a:endPara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xmlns="" id="{32CF31B1-BDA5-439E-AA63-842F790DF02B}"/>
                </a:ext>
              </a:extLst>
            </p:cNvPr>
            <p:cNvSpPr/>
            <p:nvPr/>
          </p:nvSpPr>
          <p:spPr>
            <a:xfrm>
              <a:off x="7151164" y="3117789"/>
              <a:ext cx="72008" cy="72008"/>
            </a:xfrm>
            <a:prstGeom prst="rect">
              <a:avLst/>
            </a:prstGeom>
            <a:solidFill>
              <a:srgbClr val="82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CEC7D9AC-7E60-4000-AD64-0579BF918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60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588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A24044B-A15B-4896-8C93-2B43944EC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8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22"/>
          <a:stretch/>
        </p:blipFill>
        <p:spPr>
          <a:xfrm>
            <a:off x="1" y="1684718"/>
            <a:ext cx="5447928" cy="4984641"/>
          </a:xfrm>
          <a:prstGeom prst="rect">
            <a:avLst/>
          </a:prstGeo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xmlns="" id="{6895C5DC-77A8-47BA-A84E-2866958F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종합적인 대책을 수립하고 이행합니다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8955405F-35D4-4F13-B5A1-6E7BF77BBD2D}"/>
              </a:ext>
            </a:extLst>
          </p:cNvPr>
          <p:cNvGrpSpPr/>
          <p:nvPr/>
        </p:nvGrpSpPr>
        <p:grpSpPr>
          <a:xfrm>
            <a:off x="2207568" y="1907560"/>
            <a:ext cx="9289725" cy="4470658"/>
            <a:chOff x="2526079" y="1907560"/>
            <a:chExt cx="9289725" cy="4470658"/>
          </a:xfrm>
        </p:grpSpPr>
        <p:sp>
          <p:nvSpPr>
            <p:cNvPr id="6" name="화살표: 아래쪽 5">
              <a:extLst>
                <a:ext uri="{FF2B5EF4-FFF2-40B4-BE49-F238E27FC236}">
                  <a16:creationId xmlns:a16="http://schemas.microsoft.com/office/drawing/2014/main" xmlns="" id="{E053DDC7-DEBE-460E-9406-A99584264566}"/>
                </a:ext>
              </a:extLst>
            </p:cNvPr>
            <p:cNvSpPr/>
            <p:nvPr/>
          </p:nvSpPr>
          <p:spPr>
            <a:xfrm>
              <a:off x="6638909" y="2208631"/>
              <a:ext cx="956778" cy="448395"/>
            </a:xfrm>
            <a:prstGeom prst="downArrow">
              <a:avLst>
                <a:gd name="adj1" fmla="val 61130"/>
                <a:gd name="adj2" fmla="val 40437"/>
              </a:avLst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8" name="화살표: 아래쪽 67">
              <a:extLst>
                <a:ext uri="{FF2B5EF4-FFF2-40B4-BE49-F238E27FC236}">
                  <a16:creationId xmlns:a16="http://schemas.microsoft.com/office/drawing/2014/main" xmlns="" id="{6ABD56B0-6018-42FE-9567-FF4D38C32811}"/>
                </a:ext>
              </a:extLst>
            </p:cNvPr>
            <p:cNvSpPr/>
            <p:nvPr/>
          </p:nvSpPr>
          <p:spPr>
            <a:xfrm>
              <a:off x="6638909" y="3842817"/>
              <a:ext cx="956778" cy="448395"/>
            </a:xfrm>
            <a:prstGeom prst="downArrow">
              <a:avLst>
                <a:gd name="adj1" fmla="val 61130"/>
                <a:gd name="adj2" fmla="val 40437"/>
              </a:avLst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9" name="화살표: 아래쪽 68">
              <a:extLst>
                <a:ext uri="{FF2B5EF4-FFF2-40B4-BE49-F238E27FC236}">
                  <a16:creationId xmlns:a16="http://schemas.microsoft.com/office/drawing/2014/main" xmlns="" id="{9A3A4AF1-DE7C-444E-A34A-6AFF7D8CFB66}"/>
                </a:ext>
              </a:extLst>
            </p:cNvPr>
            <p:cNvSpPr/>
            <p:nvPr/>
          </p:nvSpPr>
          <p:spPr>
            <a:xfrm>
              <a:off x="6638909" y="4627911"/>
              <a:ext cx="956778" cy="448395"/>
            </a:xfrm>
            <a:prstGeom prst="downArrow">
              <a:avLst>
                <a:gd name="adj1" fmla="val 61130"/>
                <a:gd name="adj2" fmla="val 40437"/>
              </a:avLst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화살표: 아래쪽 69">
              <a:extLst>
                <a:ext uri="{FF2B5EF4-FFF2-40B4-BE49-F238E27FC236}">
                  <a16:creationId xmlns:a16="http://schemas.microsoft.com/office/drawing/2014/main" xmlns="" id="{97C117F4-EEF0-4FD1-9A67-6B715DB0AF1B}"/>
                </a:ext>
              </a:extLst>
            </p:cNvPr>
            <p:cNvSpPr/>
            <p:nvPr/>
          </p:nvSpPr>
          <p:spPr>
            <a:xfrm>
              <a:off x="6638909" y="5395177"/>
              <a:ext cx="956778" cy="448395"/>
            </a:xfrm>
            <a:prstGeom prst="downArrow">
              <a:avLst>
                <a:gd name="adj1" fmla="val 61130"/>
                <a:gd name="adj2" fmla="val 40437"/>
              </a:avLst>
            </a:prstGeom>
            <a:solidFill>
              <a:srgbClr val="677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xmlns="" id="{D917A649-DD6C-434A-B5DD-EA9BEBB24B29}"/>
                </a:ext>
              </a:extLst>
            </p:cNvPr>
            <p:cNvSpPr/>
            <p:nvPr/>
          </p:nvSpPr>
          <p:spPr>
            <a:xfrm>
              <a:off x="2526079" y="1907560"/>
              <a:ext cx="9289725" cy="486847"/>
            </a:xfrm>
            <a:prstGeom prst="roundRect">
              <a:avLst>
                <a:gd name="adj" fmla="val 14341"/>
              </a:avLst>
            </a:prstGeom>
            <a:solidFill>
              <a:schemeClr val="bg1"/>
            </a:solidFill>
            <a:ln w="19050">
              <a:solidFill>
                <a:srgbClr val="677E9D"/>
              </a:solidFill>
            </a:ln>
            <a:effectLst>
              <a:outerShdw dist="381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xmlns="" id="{0F10DB51-9597-4345-9038-0AE8D759E20D}"/>
                </a:ext>
              </a:extLst>
            </p:cNvPr>
            <p:cNvSpPr/>
            <p:nvPr/>
          </p:nvSpPr>
          <p:spPr>
            <a:xfrm>
              <a:off x="2526079" y="2695908"/>
              <a:ext cx="9289725" cy="1332225"/>
            </a:xfrm>
            <a:prstGeom prst="roundRect">
              <a:avLst>
                <a:gd name="adj" fmla="val 5726"/>
              </a:avLst>
            </a:prstGeom>
            <a:solidFill>
              <a:schemeClr val="bg1"/>
            </a:solidFill>
            <a:ln w="19050">
              <a:solidFill>
                <a:srgbClr val="677E9D"/>
              </a:solidFill>
            </a:ln>
            <a:effectLst>
              <a:outerShdw dist="381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xmlns="" id="{B2A137DE-4727-4772-83D6-24108207D197}"/>
                </a:ext>
              </a:extLst>
            </p:cNvPr>
            <p:cNvSpPr/>
            <p:nvPr/>
          </p:nvSpPr>
          <p:spPr>
            <a:xfrm>
              <a:off x="2526079" y="4340448"/>
              <a:ext cx="9289725" cy="486847"/>
            </a:xfrm>
            <a:prstGeom prst="roundRect">
              <a:avLst>
                <a:gd name="adj" fmla="val 14341"/>
              </a:avLst>
            </a:prstGeom>
            <a:solidFill>
              <a:schemeClr val="bg1"/>
            </a:solidFill>
            <a:ln w="19050">
              <a:solidFill>
                <a:srgbClr val="677E9D"/>
              </a:solidFill>
            </a:ln>
            <a:effectLst>
              <a:outerShdw dist="381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xmlns="" id="{E7DF2441-A3BD-49AE-8A8D-D10EF49C232E}"/>
                </a:ext>
              </a:extLst>
            </p:cNvPr>
            <p:cNvSpPr/>
            <p:nvPr/>
          </p:nvSpPr>
          <p:spPr>
            <a:xfrm>
              <a:off x="2526079" y="5128796"/>
              <a:ext cx="9289725" cy="450259"/>
            </a:xfrm>
            <a:prstGeom prst="roundRect">
              <a:avLst>
                <a:gd name="adj" fmla="val 16153"/>
              </a:avLst>
            </a:prstGeom>
            <a:solidFill>
              <a:srgbClr val="0D3C77"/>
            </a:solidFill>
            <a:ln w="19050">
              <a:noFill/>
            </a:ln>
            <a:effectLst>
              <a:outerShdw dist="381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xmlns="" id="{B1C4FA8E-9113-4428-865E-3E8A057065FD}"/>
                </a:ext>
              </a:extLst>
            </p:cNvPr>
            <p:cNvSpPr/>
            <p:nvPr/>
          </p:nvSpPr>
          <p:spPr>
            <a:xfrm>
              <a:off x="2526079" y="5891371"/>
              <a:ext cx="9289725" cy="486847"/>
            </a:xfrm>
            <a:prstGeom prst="roundRect">
              <a:avLst>
                <a:gd name="adj" fmla="val 13703"/>
              </a:avLst>
            </a:prstGeom>
            <a:solidFill>
              <a:schemeClr val="bg1"/>
            </a:solidFill>
            <a:ln w="19050">
              <a:solidFill>
                <a:srgbClr val="677E9D"/>
              </a:solidFill>
            </a:ln>
            <a:effectLst>
              <a:outerShdw dist="381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22B7CE0-77E2-48A3-B3EA-1E221B27CD43}"/>
                </a:ext>
              </a:extLst>
            </p:cNvPr>
            <p:cNvSpPr txBox="1"/>
            <p:nvPr/>
          </p:nvSpPr>
          <p:spPr>
            <a:xfrm>
              <a:off x="4963940" y="1953912"/>
              <a:ext cx="50467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0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위험요인별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‘위험의 정도’ 및 ‘복수의 방안’ 정리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D0D1FD5-1370-43DC-A5F3-87145B82623E}"/>
                </a:ext>
              </a:extLst>
            </p:cNvPr>
            <p:cNvSpPr txBox="1"/>
            <p:nvPr/>
          </p:nvSpPr>
          <p:spPr>
            <a:xfrm>
              <a:off x="4963940" y="2813184"/>
              <a:ext cx="68318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원칙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효과가 가장 높은 수단 선택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(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고려사항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예산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기술 수준 등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9D9C25E-CDEF-468C-A2B9-E5CC1EE352AF}"/>
                </a:ext>
              </a:extLst>
            </p:cNvPr>
            <p:cNvSpPr txBox="1"/>
            <p:nvPr/>
          </p:nvSpPr>
          <p:spPr>
            <a:xfrm>
              <a:off x="4974351" y="3271894"/>
              <a:ext cx="683183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제거</a:t>
              </a:r>
              <a:r>
                <a:rPr lang="en-US" altLang="ko-KR" sz="1500" b="1" spc="-150" dirty="0"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대체가 어려운 경우 임시 방안</a:t>
              </a:r>
              <a:r>
                <a:rPr lang="en-US" altLang="ko-KR" sz="1500" b="1" spc="-150" dirty="0"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공학적</a:t>
              </a:r>
              <a:r>
                <a:rPr lang="en-US" altLang="ko-KR" sz="1500" b="1" spc="-150" dirty="0">
                  <a:latin typeface="맑은 고딕" pitchFamily="50" charset="-127"/>
                  <a:ea typeface="맑은 고딕" pitchFamily="50" charset="-127"/>
                </a:rPr>
                <a:t>· 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행정적 통제 및 개인보호구</a:t>
              </a:r>
              <a:r>
                <a:rPr lang="en-US" altLang="ko-KR" sz="1500" b="1" spc="-150" dirty="0">
                  <a:latin typeface="맑은 고딕" pitchFamily="50" charset="-127"/>
                  <a:ea typeface="맑은 고딕" pitchFamily="50" charset="-127"/>
                </a:rPr>
                <a:t>) 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마련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7E2579-7DA7-4DCF-91AB-2BBED1E084D7}"/>
                </a:ext>
              </a:extLst>
            </p:cNvPr>
            <p:cNvSpPr txBox="1"/>
            <p:nvPr/>
          </p:nvSpPr>
          <p:spPr>
            <a:xfrm>
              <a:off x="4974351" y="3611436"/>
              <a:ext cx="683183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182563" indent="-182563">
                <a:buFont typeface="Arial" panose="020B0604020202020204" pitchFamily="34" charset="0"/>
                <a:buChar char="•"/>
                <a:tabLst>
                  <a:tab pos="182563" algn="l"/>
                </a:tabLst>
              </a:pP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선택 방안이 ‘작업자의 실수 및 기계</a:t>
              </a:r>
              <a:r>
                <a:rPr lang="en-US" altLang="ko-KR" sz="1500" b="1" spc="-150" dirty="0"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기구 고장’</a:t>
              </a:r>
              <a:r>
                <a:rPr lang="ko-KR" altLang="en-US" sz="1500" b="1" spc="-150" dirty="0" err="1">
                  <a:latin typeface="맑은 고딕" pitchFamily="50" charset="-127"/>
                  <a:ea typeface="맑은 고딕" pitchFamily="50" charset="-127"/>
                </a:rPr>
                <a:t>으로</a:t>
              </a:r>
              <a:r>
                <a:rPr lang="ko-KR" altLang="en-US" sz="1500" b="1" spc="-150" dirty="0">
                  <a:latin typeface="맑은 고딕" pitchFamily="50" charset="-127"/>
                  <a:ea typeface="맑은 고딕" pitchFamily="50" charset="-127"/>
                </a:rPr>
                <a:t> 중대재해로 이어지지 않는지 확인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33CB470-D4A9-4080-B13C-74BD3A72C1C5}"/>
                </a:ext>
              </a:extLst>
            </p:cNvPr>
            <p:cNvSpPr txBox="1"/>
            <p:nvPr/>
          </p:nvSpPr>
          <p:spPr>
            <a:xfrm>
              <a:off x="4963940" y="4386312"/>
              <a:ext cx="39666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ko-KR" altLang="en-US" b="1" spc="-150" dirty="0">
                  <a:latin typeface="맑은 고딕" pitchFamily="50" charset="-127"/>
                  <a:ea typeface="맑은 고딕" pitchFamily="50" charset="-127"/>
                </a:rPr>
                <a:t>예산</a:t>
              </a:r>
              <a:r>
                <a:rPr lang="en-US" altLang="ko-KR" b="1" spc="-150" dirty="0"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b="1" spc="-150" dirty="0">
                  <a:latin typeface="맑은 고딕" pitchFamily="50" charset="-127"/>
                  <a:ea typeface="맑은 고딕" pitchFamily="50" charset="-127"/>
                </a:rPr>
                <a:t>인력 등</a:t>
              </a:r>
              <a:r>
                <a:rPr lang="en-US" altLang="ko-KR" b="1" spc="-150" dirty="0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b="1" spc="-150" dirty="0">
                  <a:latin typeface="맑은 고딕" pitchFamily="50" charset="-127"/>
                  <a:ea typeface="맑은 고딕" pitchFamily="50" charset="-127"/>
                </a:rPr>
                <a:t>자원 배정 방안 마련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DAE0208-B9CB-446F-873E-6AC7C10FB7EE}"/>
                </a:ext>
              </a:extLst>
            </p:cNvPr>
            <p:cNvSpPr txBox="1"/>
            <p:nvPr/>
          </p:nvSpPr>
          <p:spPr>
            <a:xfrm>
              <a:off x="4963940" y="5940008"/>
              <a:ext cx="39666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ko-KR" altLang="en-US" b="1" spc="-150" dirty="0">
                  <a:latin typeface="맑은 고딕" pitchFamily="50" charset="-127"/>
                  <a:ea typeface="맑은 고딕" pitchFamily="50" charset="-127"/>
                </a:rPr>
                <a:t>모든 구성원이 공유</a:t>
              </a:r>
              <a:r>
                <a:rPr lang="en-US" altLang="ko-KR" b="1" spc="-150" dirty="0"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b="1" spc="-150" dirty="0">
                  <a:latin typeface="맑은 고딕" pitchFamily="50" charset="-127"/>
                  <a:ea typeface="맑은 고딕" pitchFamily="50" charset="-127"/>
                </a:rPr>
                <a:t>이행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xmlns="" id="{876DDE52-E4B6-41B1-82FA-0747970729B8}"/>
                </a:ext>
              </a:extLst>
            </p:cNvPr>
            <p:cNvGrpSpPr/>
            <p:nvPr/>
          </p:nvGrpSpPr>
          <p:grpSpPr>
            <a:xfrm>
              <a:off x="4733465" y="2040864"/>
              <a:ext cx="237402" cy="226207"/>
              <a:chOff x="4811367" y="1575848"/>
              <a:chExt cx="633490" cy="603617"/>
            </a:xfrm>
          </p:grpSpPr>
          <p:sp>
            <p:nvSpPr>
              <p:cNvPr id="30" name="Freeform 74">
                <a:extLst>
                  <a:ext uri="{FF2B5EF4-FFF2-40B4-BE49-F238E27FC236}">
                    <a16:creationId xmlns:a16="http://schemas.microsoft.com/office/drawing/2014/main" xmlns="" id="{88379E77-65BB-4587-ACC9-D208B0D46C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xmlns="" id="{B77E2EEF-AC12-4790-AE33-34A4D2AE2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xmlns="" id="{9E8EFC86-1078-44FB-AD88-9C1DC45FBEFB}"/>
                </a:ext>
              </a:extLst>
            </p:cNvPr>
            <p:cNvGrpSpPr/>
            <p:nvPr/>
          </p:nvGrpSpPr>
          <p:grpSpPr>
            <a:xfrm>
              <a:off x="4733465" y="2889144"/>
              <a:ext cx="237402" cy="226207"/>
              <a:chOff x="4811367" y="1575848"/>
              <a:chExt cx="633490" cy="603617"/>
            </a:xfrm>
          </p:grpSpPr>
          <p:sp>
            <p:nvSpPr>
              <p:cNvPr id="36" name="Freeform 74">
                <a:extLst>
                  <a:ext uri="{FF2B5EF4-FFF2-40B4-BE49-F238E27FC236}">
                    <a16:creationId xmlns:a16="http://schemas.microsoft.com/office/drawing/2014/main" xmlns="" id="{3170A63D-9378-49FF-B802-10816A4E8E7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7" name="Freeform 33">
                <a:extLst>
                  <a:ext uri="{FF2B5EF4-FFF2-40B4-BE49-F238E27FC236}">
                    <a16:creationId xmlns:a16="http://schemas.microsoft.com/office/drawing/2014/main" xmlns="" id="{8F5296B2-4823-4DA2-A827-6316914A7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xmlns="" id="{06BD42A8-8B16-4343-B62D-ED55738D72E1}"/>
                </a:ext>
              </a:extLst>
            </p:cNvPr>
            <p:cNvGrpSpPr/>
            <p:nvPr/>
          </p:nvGrpSpPr>
          <p:grpSpPr>
            <a:xfrm>
              <a:off x="4733465" y="4473264"/>
              <a:ext cx="237402" cy="226207"/>
              <a:chOff x="4811367" y="1575848"/>
              <a:chExt cx="633490" cy="603617"/>
            </a:xfrm>
          </p:grpSpPr>
          <p:sp>
            <p:nvSpPr>
              <p:cNvPr id="39" name="Freeform 74">
                <a:extLst>
                  <a:ext uri="{FF2B5EF4-FFF2-40B4-BE49-F238E27FC236}">
                    <a16:creationId xmlns:a16="http://schemas.microsoft.com/office/drawing/2014/main" xmlns="" id="{7BACE2AB-6CF1-4291-A615-F3B4E92D171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xmlns="" id="{E45B6476-5FBA-4C5A-B2C5-B211AABC5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xmlns="" id="{08AB5DC8-F8C5-4323-B48F-667D5DD1EC24}"/>
                </a:ext>
              </a:extLst>
            </p:cNvPr>
            <p:cNvGrpSpPr/>
            <p:nvPr/>
          </p:nvGrpSpPr>
          <p:grpSpPr>
            <a:xfrm>
              <a:off x="4733465" y="6026960"/>
              <a:ext cx="237402" cy="226207"/>
              <a:chOff x="4811367" y="1575848"/>
              <a:chExt cx="633490" cy="603617"/>
            </a:xfrm>
          </p:grpSpPr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xmlns="" id="{863DF010-7B93-4674-BC3F-07E59DBFBE4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xmlns="" id="{1BA70C0F-D564-4BE8-8760-B20DE1797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11B9FCA-A366-4F1F-95DB-42B6C575CF93}"/>
                </a:ext>
              </a:extLst>
            </p:cNvPr>
            <p:cNvSpPr txBox="1"/>
            <p:nvPr/>
          </p:nvSpPr>
          <p:spPr>
            <a:xfrm>
              <a:off x="6285555" y="5160189"/>
              <a:ext cx="167866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ko-KR" altLang="en-US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종합대책 확정</a:t>
              </a:r>
              <a:endParaRPr lang="en-US" altLang="ko-KR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xmlns="" id="{1552856A-9A01-4F03-99B2-FB2DDE04DD30}"/>
                </a:ext>
              </a:extLst>
            </p:cNvPr>
            <p:cNvSpPr/>
            <p:nvPr/>
          </p:nvSpPr>
          <p:spPr>
            <a:xfrm>
              <a:off x="2526080" y="1907560"/>
              <a:ext cx="2016224" cy="486847"/>
            </a:xfrm>
            <a:custGeom>
              <a:avLst/>
              <a:gdLst>
                <a:gd name="connsiteX0" fmla="*/ 69819 w 2016224"/>
                <a:gd name="connsiteY0" fmla="*/ 0 h 486847"/>
                <a:gd name="connsiteX1" fmla="*/ 2016224 w 2016224"/>
                <a:gd name="connsiteY1" fmla="*/ 0 h 486847"/>
                <a:gd name="connsiteX2" fmla="*/ 2016224 w 2016224"/>
                <a:gd name="connsiteY2" fmla="*/ 486847 h 486847"/>
                <a:gd name="connsiteX3" fmla="*/ 69819 w 2016224"/>
                <a:gd name="connsiteY3" fmla="*/ 486847 h 486847"/>
                <a:gd name="connsiteX4" fmla="*/ 0 w 2016224"/>
                <a:gd name="connsiteY4" fmla="*/ 417028 h 486847"/>
                <a:gd name="connsiteX5" fmla="*/ 0 w 2016224"/>
                <a:gd name="connsiteY5" fmla="*/ 69819 h 486847"/>
                <a:gd name="connsiteX6" fmla="*/ 69819 w 2016224"/>
                <a:gd name="connsiteY6" fmla="*/ 0 h 4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224" h="486847">
                  <a:moveTo>
                    <a:pt x="69819" y="0"/>
                  </a:moveTo>
                  <a:lnTo>
                    <a:pt x="2016224" y="0"/>
                  </a:lnTo>
                  <a:lnTo>
                    <a:pt x="2016224" y="486847"/>
                  </a:lnTo>
                  <a:lnTo>
                    <a:pt x="69819" y="486847"/>
                  </a:lnTo>
                  <a:cubicBezTo>
                    <a:pt x="31259" y="486847"/>
                    <a:pt x="0" y="455588"/>
                    <a:pt x="0" y="417028"/>
                  </a:cubicBezTo>
                  <a:lnTo>
                    <a:pt x="0" y="69819"/>
                  </a:lnTo>
                  <a:cubicBezTo>
                    <a:pt x="0" y="31259"/>
                    <a:pt x="31259" y="0"/>
                    <a:pt x="69819" y="0"/>
                  </a:cubicBezTo>
                  <a:close/>
                </a:path>
              </a:pathLst>
            </a:custGeom>
            <a:solidFill>
              <a:srgbClr val="3362B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xmlns="" id="{EC1FD0C6-B7CE-4275-A877-C562EDB56518}"/>
                </a:ext>
              </a:extLst>
            </p:cNvPr>
            <p:cNvSpPr/>
            <p:nvPr/>
          </p:nvSpPr>
          <p:spPr>
            <a:xfrm>
              <a:off x="2526080" y="2695908"/>
              <a:ext cx="2016224" cy="1332225"/>
            </a:xfrm>
            <a:custGeom>
              <a:avLst/>
              <a:gdLst>
                <a:gd name="connsiteX0" fmla="*/ 76283 w 2016224"/>
                <a:gd name="connsiteY0" fmla="*/ 0 h 1332225"/>
                <a:gd name="connsiteX1" fmla="*/ 2016224 w 2016224"/>
                <a:gd name="connsiteY1" fmla="*/ 0 h 1332225"/>
                <a:gd name="connsiteX2" fmla="*/ 2016224 w 2016224"/>
                <a:gd name="connsiteY2" fmla="*/ 1332225 h 1332225"/>
                <a:gd name="connsiteX3" fmla="*/ 76283 w 2016224"/>
                <a:gd name="connsiteY3" fmla="*/ 1332225 h 1332225"/>
                <a:gd name="connsiteX4" fmla="*/ 0 w 2016224"/>
                <a:gd name="connsiteY4" fmla="*/ 1255942 h 1332225"/>
                <a:gd name="connsiteX5" fmla="*/ 0 w 2016224"/>
                <a:gd name="connsiteY5" fmla="*/ 76283 h 1332225"/>
                <a:gd name="connsiteX6" fmla="*/ 76283 w 2016224"/>
                <a:gd name="connsiteY6" fmla="*/ 0 h 13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224" h="1332225">
                  <a:moveTo>
                    <a:pt x="76283" y="0"/>
                  </a:moveTo>
                  <a:lnTo>
                    <a:pt x="2016224" y="0"/>
                  </a:lnTo>
                  <a:lnTo>
                    <a:pt x="2016224" y="1332225"/>
                  </a:lnTo>
                  <a:lnTo>
                    <a:pt x="76283" y="1332225"/>
                  </a:lnTo>
                  <a:cubicBezTo>
                    <a:pt x="34153" y="1332225"/>
                    <a:pt x="0" y="1298072"/>
                    <a:pt x="0" y="1255942"/>
                  </a:cubicBezTo>
                  <a:lnTo>
                    <a:pt x="0" y="76283"/>
                  </a:lnTo>
                  <a:cubicBezTo>
                    <a:pt x="0" y="34153"/>
                    <a:pt x="34153" y="0"/>
                    <a:pt x="76283" y="0"/>
                  </a:cubicBezTo>
                  <a:close/>
                </a:path>
              </a:pathLst>
            </a:custGeom>
            <a:solidFill>
              <a:srgbClr val="3362B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xmlns="" id="{B36C7552-FB54-4152-8A76-E8D50AEC3113}"/>
                </a:ext>
              </a:extLst>
            </p:cNvPr>
            <p:cNvSpPr/>
            <p:nvPr/>
          </p:nvSpPr>
          <p:spPr>
            <a:xfrm>
              <a:off x="2526080" y="4340448"/>
              <a:ext cx="2016224" cy="486847"/>
            </a:xfrm>
            <a:custGeom>
              <a:avLst/>
              <a:gdLst>
                <a:gd name="connsiteX0" fmla="*/ 69819 w 2016224"/>
                <a:gd name="connsiteY0" fmla="*/ 0 h 486847"/>
                <a:gd name="connsiteX1" fmla="*/ 2016224 w 2016224"/>
                <a:gd name="connsiteY1" fmla="*/ 0 h 486847"/>
                <a:gd name="connsiteX2" fmla="*/ 2016224 w 2016224"/>
                <a:gd name="connsiteY2" fmla="*/ 486847 h 486847"/>
                <a:gd name="connsiteX3" fmla="*/ 69819 w 2016224"/>
                <a:gd name="connsiteY3" fmla="*/ 486847 h 486847"/>
                <a:gd name="connsiteX4" fmla="*/ 0 w 2016224"/>
                <a:gd name="connsiteY4" fmla="*/ 417028 h 486847"/>
                <a:gd name="connsiteX5" fmla="*/ 0 w 2016224"/>
                <a:gd name="connsiteY5" fmla="*/ 69819 h 486847"/>
                <a:gd name="connsiteX6" fmla="*/ 69819 w 2016224"/>
                <a:gd name="connsiteY6" fmla="*/ 0 h 4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224" h="486847">
                  <a:moveTo>
                    <a:pt x="69819" y="0"/>
                  </a:moveTo>
                  <a:lnTo>
                    <a:pt x="2016224" y="0"/>
                  </a:lnTo>
                  <a:lnTo>
                    <a:pt x="2016224" y="486847"/>
                  </a:lnTo>
                  <a:lnTo>
                    <a:pt x="69819" y="486847"/>
                  </a:lnTo>
                  <a:cubicBezTo>
                    <a:pt x="31259" y="486847"/>
                    <a:pt x="0" y="455588"/>
                    <a:pt x="0" y="417028"/>
                  </a:cubicBezTo>
                  <a:lnTo>
                    <a:pt x="0" y="69819"/>
                  </a:lnTo>
                  <a:cubicBezTo>
                    <a:pt x="0" y="31259"/>
                    <a:pt x="31259" y="0"/>
                    <a:pt x="69819" y="0"/>
                  </a:cubicBezTo>
                  <a:close/>
                </a:path>
              </a:pathLst>
            </a:custGeom>
            <a:solidFill>
              <a:srgbClr val="3362B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xmlns="" id="{5F393234-86AD-4E9D-B095-B8BE36936522}"/>
                </a:ext>
              </a:extLst>
            </p:cNvPr>
            <p:cNvSpPr/>
            <p:nvPr/>
          </p:nvSpPr>
          <p:spPr>
            <a:xfrm>
              <a:off x="2526080" y="5891371"/>
              <a:ext cx="2016224" cy="486847"/>
            </a:xfrm>
            <a:custGeom>
              <a:avLst/>
              <a:gdLst>
                <a:gd name="connsiteX0" fmla="*/ 66713 w 2016224"/>
                <a:gd name="connsiteY0" fmla="*/ 0 h 486847"/>
                <a:gd name="connsiteX1" fmla="*/ 2016224 w 2016224"/>
                <a:gd name="connsiteY1" fmla="*/ 0 h 486847"/>
                <a:gd name="connsiteX2" fmla="*/ 2016224 w 2016224"/>
                <a:gd name="connsiteY2" fmla="*/ 486847 h 486847"/>
                <a:gd name="connsiteX3" fmla="*/ 66713 w 2016224"/>
                <a:gd name="connsiteY3" fmla="*/ 486847 h 486847"/>
                <a:gd name="connsiteX4" fmla="*/ 0 w 2016224"/>
                <a:gd name="connsiteY4" fmla="*/ 420134 h 486847"/>
                <a:gd name="connsiteX5" fmla="*/ 0 w 2016224"/>
                <a:gd name="connsiteY5" fmla="*/ 66713 h 486847"/>
                <a:gd name="connsiteX6" fmla="*/ 66713 w 2016224"/>
                <a:gd name="connsiteY6" fmla="*/ 0 h 4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224" h="486847">
                  <a:moveTo>
                    <a:pt x="66713" y="0"/>
                  </a:moveTo>
                  <a:lnTo>
                    <a:pt x="2016224" y="0"/>
                  </a:lnTo>
                  <a:lnTo>
                    <a:pt x="2016224" y="486847"/>
                  </a:lnTo>
                  <a:lnTo>
                    <a:pt x="66713" y="486847"/>
                  </a:lnTo>
                  <a:cubicBezTo>
                    <a:pt x="29868" y="486847"/>
                    <a:pt x="0" y="456979"/>
                    <a:pt x="0" y="420134"/>
                  </a:cubicBezTo>
                  <a:lnTo>
                    <a:pt x="0" y="66713"/>
                  </a:lnTo>
                  <a:cubicBezTo>
                    <a:pt x="0" y="29868"/>
                    <a:pt x="29868" y="0"/>
                    <a:pt x="66713" y="0"/>
                  </a:cubicBezTo>
                  <a:close/>
                </a:path>
              </a:pathLst>
            </a:custGeom>
            <a:solidFill>
              <a:srgbClr val="3362B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atinLnBrk="0"/>
              <a:endParaRPr lang="ko-KR" altLang="en-US" sz="1600" kern="0">
                <a:solidFill>
                  <a:prstClr val="white"/>
                </a:solidFill>
                <a:latin typeface="KoPub돋움체 Medium"/>
                <a:ea typeface="KoPub돋움체 Medium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245C35D-1541-4C88-A9AA-40D60F2DDD98}"/>
                </a:ext>
              </a:extLst>
            </p:cNvPr>
            <p:cNvSpPr txBox="1"/>
            <p:nvPr/>
          </p:nvSpPr>
          <p:spPr>
            <a:xfrm>
              <a:off x="2733855" y="2869467"/>
              <a:ext cx="1678665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ko-KR" altLang="en-US" b="1" spc="-15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위험요인별</a:t>
              </a: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제거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대체 및 </a:t>
              </a:r>
              <a: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통제방안</a:t>
              </a:r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확정</a:t>
              </a:r>
              <a:endPara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178EDBD-3B3D-4F1F-8602-5B3EA41809FE}"/>
                </a:ext>
              </a:extLst>
            </p:cNvPr>
            <p:cNvSpPr txBox="1"/>
            <p:nvPr/>
          </p:nvSpPr>
          <p:spPr>
            <a:xfrm>
              <a:off x="2733855" y="4386312"/>
              <a:ext cx="167866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ko-KR" altLang="en-US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자원 배정방안</a:t>
              </a:r>
              <a:endParaRPr lang="en-US" altLang="ko-KR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5BC4EAE-990E-44AA-920F-CA03DC0AE012}"/>
                </a:ext>
              </a:extLst>
            </p:cNvPr>
            <p:cNvSpPr txBox="1"/>
            <p:nvPr/>
          </p:nvSpPr>
          <p:spPr>
            <a:xfrm>
              <a:off x="2733855" y="5940008"/>
              <a:ext cx="167866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종합대책 이행</a:t>
              </a:r>
              <a:endPara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E4B7EFB-9F33-4002-97D7-90A72204626E}"/>
                </a:ext>
              </a:extLst>
            </p:cNvPr>
            <p:cNvSpPr txBox="1"/>
            <p:nvPr/>
          </p:nvSpPr>
          <p:spPr>
            <a:xfrm>
              <a:off x="2733855" y="1953912"/>
              <a:ext cx="167866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200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ko-KR" altLang="en-US" b="1" spc="-15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위험요인 정리</a:t>
              </a:r>
              <a:endParaRPr lang="en-US" altLang="ko-KR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xmlns="" id="{538537D2-CCAB-46ED-B041-8ACE362A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61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A888894-05F2-4793-A937-1A9A0CBE714F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8B783C0-32A4-47E1-B78C-262BC065891F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</p:spTree>
    <p:extLst>
      <p:ext uri="{BB962C8B-B14F-4D97-AF65-F5344CB8AC3E}">
        <p14:creationId xmlns:p14="http://schemas.microsoft.com/office/powerpoint/2010/main" val="139883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1290FAB-FB7B-4275-A983-BF9194F2A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69"/>
          <a:stretch/>
        </p:blipFill>
        <p:spPr>
          <a:xfrm>
            <a:off x="1608" y="1673272"/>
            <a:ext cx="6209417" cy="5003707"/>
          </a:xfrm>
          <a:prstGeom prst="rect">
            <a:avLst/>
          </a:prstGeo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교육훈련을 실시합니다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2FAB04-0AC1-4507-8BC5-F713D9C70010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xmlns="" id="{3ECC49C2-B69E-4BCC-A38C-DC9887382FF3}"/>
              </a:ext>
            </a:extLst>
          </p:cNvPr>
          <p:cNvSpPr/>
          <p:nvPr/>
        </p:nvSpPr>
        <p:spPr>
          <a:xfrm>
            <a:off x="3160218" y="5322714"/>
            <a:ext cx="8397954" cy="486847"/>
          </a:xfrm>
          <a:prstGeom prst="roundRect">
            <a:avLst>
              <a:gd name="adj" fmla="val 14341"/>
            </a:avLst>
          </a:prstGeom>
          <a:solidFill>
            <a:schemeClr val="bg1"/>
          </a:solidFill>
          <a:ln w="19050"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xmlns="" id="{44972DCA-8B71-4E01-A474-7B446BE42E42}"/>
              </a:ext>
            </a:extLst>
          </p:cNvPr>
          <p:cNvSpPr/>
          <p:nvPr/>
        </p:nvSpPr>
        <p:spPr>
          <a:xfrm>
            <a:off x="3160218" y="5966489"/>
            <a:ext cx="8397954" cy="486847"/>
          </a:xfrm>
          <a:prstGeom prst="roundRect">
            <a:avLst>
              <a:gd name="adj" fmla="val 14341"/>
            </a:avLst>
          </a:prstGeom>
          <a:solidFill>
            <a:schemeClr val="bg1"/>
          </a:solidFill>
          <a:ln w="19050"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xmlns="" id="{4014C3B1-FADF-4559-92C4-94D708B0ACE0}"/>
              </a:ext>
            </a:extLst>
          </p:cNvPr>
          <p:cNvSpPr/>
          <p:nvPr/>
        </p:nvSpPr>
        <p:spPr>
          <a:xfrm>
            <a:off x="3925324" y="4293303"/>
            <a:ext cx="7632848" cy="872482"/>
          </a:xfrm>
          <a:prstGeom prst="roundRect">
            <a:avLst>
              <a:gd name="adj" fmla="val 9101"/>
            </a:avLst>
          </a:prstGeom>
          <a:solidFill>
            <a:schemeClr val="bg1"/>
          </a:solidFill>
          <a:ln w="19050"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xmlns="" id="{62FD7DA6-B549-46DE-8209-27FC290D8517}"/>
              </a:ext>
            </a:extLst>
          </p:cNvPr>
          <p:cNvSpPr/>
          <p:nvPr/>
        </p:nvSpPr>
        <p:spPr>
          <a:xfrm>
            <a:off x="3925324" y="1755637"/>
            <a:ext cx="7632848" cy="2380737"/>
          </a:xfrm>
          <a:prstGeom prst="roundRect">
            <a:avLst>
              <a:gd name="adj" fmla="val 4739"/>
            </a:avLst>
          </a:prstGeom>
          <a:solidFill>
            <a:schemeClr val="bg1"/>
          </a:solidFill>
          <a:ln w="19050">
            <a:noFill/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2B7CE0-77E2-48A3-B3EA-1E221B27CD43}"/>
              </a:ext>
            </a:extLst>
          </p:cNvPr>
          <p:cNvSpPr txBox="1"/>
          <p:nvPr/>
        </p:nvSpPr>
        <p:spPr>
          <a:xfrm>
            <a:off x="5308716" y="1837204"/>
            <a:ext cx="6105440" cy="2207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직무 관련 위험요인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통제 기법 교육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다양한 개인보호구의 착용 시점과 방법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개념과 전반적인 절차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훈련 내용은 사내 인트라넷 동영상 및 문서로 등록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‘산업안전보건위원회’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‘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안전보건협의체’ 활용 정기적 정보 제공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급박한 위험에 따른 대응훈련 주기적 실시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D56131-66FB-4CCD-A4BB-C5F07F13F473}"/>
              </a:ext>
            </a:extLst>
          </p:cNvPr>
          <p:cNvSpPr txBox="1"/>
          <p:nvPr/>
        </p:nvSpPr>
        <p:spPr>
          <a:xfrm>
            <a:off x="5308716" y="6037514"/>
            <a:ext cx="619411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계약 시 사업장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대책을 설명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 독려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65D35D9-44DC-49DB-A1E9-EBDCE973C77C}"/>
              </a:ext>
            </a:extLst>
          </p:cNvPr>
          <p:cNvSpPr txBox="1"/>
          <p:nvPr/>
        </p:nvSpPr>
        <p:spPr>
          <a:xfrm>
            <a:off x="5308716" y="4304960"/>
            <a:ext cx="5611820" cy="76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 구축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이행을 필수 경영행위로 수행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통제방안을 숙지하고 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지휘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감독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6331A3-6050-455D-95E3-A35FE1B8C725}"/>
              </a:ext>
            </a:extLst>
          </p:cNvPr>
          <p:cNvSpPr txBox="1"/>
          <p:nvPr/>
        </p:nvSpPr>
        <p:spPr>
          <a:xfrm>
            <a:off x="5308716" y="5381754"/>
            <a:ext cx="683025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‘작업 전 안전미팅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(TBM)’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활용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기본 안전수칙 상기</a:t>
            </a:r>
            <a:r>
              <a:rPr lang="en-US" altLang="ko-KR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xmlns="" id="{B294432D-3210-4306-9A6A-426AFAA3D41A}"/>
              </a:ext>
            </a:extLst>
          </p:cNvPr>
          <p:cNvSpPr/>
          <p:nvPr/>
        </p:nvSpPr>
        <p:spPr>
          <a:xfrm>
            <a:off x="3072838" y="4512340"/>
            <a:ext cx="1780970" cy="492255"/>
          </a:xfrm>
          <a:prstGeom prst="roundRect">
            <a:avLst/>
          </a:pr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schemeClr val="bg1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xmlns="" id="{AC39AAF7-00C0-465D-B846-49A38B22DA5D}"/>
              </a:ext>
            </a:extLst>
          </p:cNvPr>
          <p:cNvSpPr/>
          <p:nvPr/>
        </p:nvSpPr>
        <p:spPr>
          <a:xfrm>
            <a:off x="3072838" y="5327149"/>
            <a:ext cx="1780970" cy="492255"/>
          </a:xfrm>
          <a:prstGeom prst="roundRect">
            <a:avLst/>
          </a:pr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schemeClr val="bg1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xmlns="" id="{3D4E13A8-CA50-4F5E-9DB8-03A249BDDA14}"/>
              </a:ext>
            </a:extLst>
          </p:cNvPr>
          <p:cNvSpPr/>
          <p:nvPr/>
        </p:nvSpPr>
        <p:spPr>
          <a:xfrm>
            <a:off x="3072838" y="5972140"/>
            <a:ext cx="1780970" cy="492255"/>
          </a:xfrm>
          <a:prstGeom prst="roundRect">
            <a:avLst/>
          </a:pr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schemeClr val="bg1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F33F5F-C7BB-4FE2-B91D-1ED945F5F5C3}"/>
              </a:ext>
            </a:extLst>
          </p:cNvPr>
          <p:cNvSpPr txBox="1"/>
          <p:nvPr/>
        </p:nvSpPr>
        <p:spPr>
          <a:xfrm>
            <a:off x="3076648" y="4556298"/>
            <a:ext cx="177335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경영자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관리자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0154AE-FA08-489C-9DCB-09255AB822E2}"/>
              </a:ext>
            </a:extLst>
          </p:cNvPr>
          <p:cNvSpPr txBox="1"/>
          <p:nvPr/>
        </p:nvSpPr>
        <p:spPr>
          <a:xfrm>
            <a:off x="3276793" y="5371246"/>
            <a:ext cx="1373061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관리감독자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974ED8-82C0-4530-AD93-F8AD939930E6}"/>
              </a:ext>
            </a:extLst>
          </p:cNvPr>
          <p:cNvSpPr txBox="1"/>
          <p:nvPr/>
        </p:nvSpPr>
        <p:spPr>
          <a:xfrm>
            <a:off x="3071664" y="5999265"/>
            <a:ext cx="180019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위탁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5163642" y="2000386"/>
            <a:ext cx="165394" cy="157595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06C3F673-2DF9-4307-A602-2AF2A0A25281}"/>
              </a:ext>
            </a:extLst>
          </p:cNvPr>
          <p:cNvGrpSpPr/>
          <p:nvPr/>
        </p:nvGrpSpPr>
        <p:grpSpPr>
          <a:xfrm>
            <a:off x="5163642" y="2352550"/>
            <a:ext cx="165394" cy="157595"/>
            <a:chOff x="4811367" y="1575848"/>
            <a:chExt cx="633490" cy="603617"/>
          </a:xfrm>
        </p:grpSpPr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9E3B2F6E-4F78-41F4-BC5A-C929555224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xmlns="" id="{1CD7693D-158F-4475-BB53-2231AB22E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0A9825D0-1E1E-473D-9B93-C37BFA3DD8D9}"/>
              </a:ext>
            </a:extLst>
          </p:cNvPr>
          <p:cNvGrpSpPr/>
          <p:nvPr/>
        </p:nvGrpSpPr>
        <p:grpSpPr>
          <a:xfrm>
            <a:off x="5163642" y="2704714"/>
            <a:ext cx="165394" cy="157595"/>
            <a:chOff x="4811367" y="1575848"/>
            <a:chExt cx="633490" cy="603617"/>
          </a:xfrm>
        </p:grpSpPr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xmlns="" id="{73841F7E-D7CC-43BF-9498-E7E720AFAA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AD5AB53F-B41A-4121-91EB-2CC8FAB4B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BF1F888F-1EE6-4125-8CD2-21192B20E87B}"/>
              </a:ext>
            </a:extLst>
          </p:cNvPr>
          <p:cNvGrpSpPr/>
          <p:nvPr/>
        </p:nvGrpSpPr>
        <p:grpSpPr>
          <a:xfrm>
            <a:off x="5163642" y="3056878"/>
            <a:ext cx="165394" cy="157595"/>
            <a:chOff x="4811367" y="1575848"/>
            <a:chExt cx="633490" cy="603617"/>
          </a:xfrm>
        </p:grpSpPr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05403C1F-F5F4-4E92-A8C4-58F199F332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xmlns="" id="{B57A738C-5436-444D-AE02-F6E13281B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BD6038DE-22D1-495B-8327-CFB7B7E44CE7}"/>
              </a:ext>
            </a:extLst>
          </p:cNvPr>
          <p:cNvGrpSpPr/>
          <p:nvPr/>
        </p:nvGrpSpPr>
        <p:grpSpPr>
          <a:xfrm>
            <a:off x="5163642" y="3409042"/>
            <a:ext cx="165394" cy="157595"/>
            <a:chOff x="4811367" y="1575848"/>
            <a:chExt cx="633490" cy="603617"/>
          </a:xfrm>
        </p:grpSpPr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xmlns="" id="{FDE5BA70-8E33-49F2-ADB6-74FB7827DB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A1C190D2-6402-4771-AFD3-5CE337AF5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65AB2EF6-F405-4443-9CEA-543B8952E8BA}"/>
              </a:ext>
            </a:extLst>
          </p:cNvPr>
          <p:cNvGrpSpPr/>
          <p:nvPr/>
        </p:nvGrpSpPr>
        <p:grpSpPr>
          <a:xfrm>
            <a:off x="5163642" y="3761208"/>
            <a:ext cx="165394" cy="157595"/>
            <a:chOff x="4811367" y="1575848"/>
            <a:chExt cx="633490" cy="603617"/>
          </a:xfrm>
        </p:grpSpPr>
        <p:sp>
          <p:nvSpPr>
            <p:cNvPr id="34" name="Freeform 74">
              <a:extLst>
                <a:ext uri="{FF2B5EF4-FFF2-40B4-BE49-F238E27FC236}">
                  <a16:creationId xmlns:a16="http://schemas.microsoft.com/office/drawing/2014/main" xmlns="" id="{3064428E-023E-4184-81A1-B825A39220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39BF9787-BFE4-48A8-8F29-7E585572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xmlns="" id="{E6068FAF-7C80-425D-A939-34BCE002B01C}"/>
              </a:ext>
            </a:extLst>
          </p:cNvPr>
          <p:cNvGrpSpPr/>
          <p:nvPr/>
        </p:nvGrpSpPr>
        <p:grpSpPr>
          <a:xfrm>
            <a:off x="5163642" y="4465897"/>
            <a:ext cx="165394" cy="157595"/>
            <a:chOff x="4811367" y="1575848"/>
            <a:chExt cx="633490" cy="603617"/>
          </a:xfrm>
        </p:grpSpPr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xmlns="" id="{84695D86-7789-4BF0-8779-B66A737F8C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xmlns="" id="{6A0AA015-A509-4D68-AF54-2610007FA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F9642643-6C81-4D46-913D-BECB90CFDABF}"/>
              </a:ext>
            </a:extLst>
          </p:cNvPr>
          <p:cNvGrpSpPr/>
          <p:nvPr/>
        </p:nvGrpSpPr>
        <p:grpSpPr>
          <a:xfrm>
            <a:off x="5163642" y="4818061"/>
            <a:ext cx="165394" cy="157595"/>
            <a:chOff x="4811367" y="1575848"/>
            <a:chExt cx="633490" cy="603617"/>
          </a:xfrm>
        </p:grpSpPr>
        <p:sp>
          <p:nvSpPr>
            <p:cNvPr id="47" name="Freeform 74">
              <a:extLst>
                <a:ext uri="{FF2B5EF4-FFF2-40B4-BE49-F238E27FC236}">
                  <a16:creationId xmlns:a16="http://schemas.microsoft.com/office/drawing/2014/main" xmlns="" id="{0B288E19-A3D7-4826-B699-51C4C12298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xmlns="" id="{969813FE-9CCA-41B6-A1F6-46AB1C561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C4965A4A-4F81-421C-8E98-CC19B4888A9F}"/>
              </a:ext>
            </a:extLst>
          </p:cNvPr>
          <p:cNvGrpSpPr/>
          <p:nvPr/>
        </p:nvGrpSpPr>
        <p:grpSpPr>
          <a:xfrm>
            <a:off x="5163642" y="5490954"/>
            <a:ext cx="165394" cy="157595"/>
            <a:chOff x="4811367" y="1575848"/>
            <a:chExt cx="633490" cy="603617"/>
          </a:xfrm>
        </p:grpSpPr>
        <p:sp>
          <p:nvSpPr>
            <p:cNvPr id="50" name="Freeform 74">
              <a:extLst>
                <a:ext uri="{FF2B5EF4-FFF2-40B4-BE49-F238E27FC236}">
                  <a16:creationId xmlns:a16="http://schemas.microsoft.com/office/drawing/2014/main" xmlns="" id="{135EAA1D-FF78-4C00-8B7F-D815156F0E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xmlns="" id="{05641C25-BF6C-452A-989C-0435EE613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8FD1E07F-4C9B-416D-9F4E-3DE94B653B5B}"/>
              </a:ext>
            </a:extLst>
          </p:cNvPr>
          <p:cNvGrpSpPr/>
          <p:nvPr/>
        </p:nvGrpSpPr>
        <p:grpSpPr>
          <a:xfrm>
            <a:off x="5163642" y="6147192"/>
            <a:ext cx="165394" cy="157595"/>
            <a:chOff x="4811367" y="1575848"/>
            <a:chExt cx="633490" cy="603617"/>
          </a:xfrm>
        </p:grpSpPr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xmlns="" id="{AFD7D168-A6DE-455F-832A-5AAB64DCCD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xmlns="" id="{5B5D4F9A-7FEA-4200-B7E4-EF1A88354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xmlns="" id="{07A42922-469B-4661-BCC0-23F0C7FA7637}"/>
              </a:ext>
            </a:extLst>
          </p:cNvPr>
          <p:cNvSpPr/>
          <p:nvPr/>
        </p:nvSpPr>
        <p:spPr>
          <a:xfrm>
            <a:off x="3071664" y="2510144"/>
            <a:ext cx="1780969" cy="872483"/>
          </a:xfrm>
          <a:prstGeom prst="roundRect">
            <a:avLst/>
          </a:prstGeom>
          <a:solidFill>
            <a:srgbClr val="3362B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atinLnBrk="0"/>
            <a:endParaRPr lang="ko-KR" altLang="en-US" sz="1600" kern="0">
              <a:solidFill>
                <a:schemeClr val="bg1"/>
              </a:solidFill>
              <a:latin typeface="KoPub돋움체 Medium"/>
              <a:ea typeface="KoPub돋움체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0654A0-D276-4E00-A7BB-2705BAD7B1A6}"/>
              </a:ext>
            </a:extLst>
          </p:cNvPr>
          <p:cNvSpPr txBox="1"/>
          <p:nvPr/>
        </p:nvSpPr>
        <p:spPr>
          <a:xfrm>
            <a:off x="3076648" y="2592442"/>
            <a:ext cx="177335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모든 </a:t>
            </a:r>
            <a: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구성원</a:t>
            </a:r>
          </a:p>
        </p:txBody>
      </p:sp>
      <p:sp>
        <p:nvSpPr>
          <p:cNvPr id="37" name="슬라이드 번호 개체 틀 36">
            <a:extLst>
              <a:ext uri="{FF2B5EF4-FFF2-40B4-BE49-F238E27FC236}">
                <a16:creationId xmlns:a16="http://schemas.microsoft.com/office/drawing/2014/main" xmlns="" id="{F272BCDE-3574-4F89-8163-9B108999E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62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</p:spTree>
    <p:extLst>
      <p:ext uri="{BB962C8B-B14F-4D97-AF65-F5344CB8AC3E}">
        <p14:creationId xmlns:p14="http://schemas.microsoft.com/office/powerpoint/2010/main" val="35717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1290FAB-FB7B-4275-A983-BF9194F2A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69"/>
          <a:stretch/>
        </p:blipFill>
        <p:spPr>
          <a:xfrm>
            <a:off x="1608" y="1673272"/>
            <a:ext cx="6209417" cy="5003707"/>
          </a:xfrm>
          <a:prstGeom prst="rect">
            <a:avLst/>
          </a:prstGeom>
        </p:spPr>
      </p:pic>
      <p:sp>
        <p:nvSpPr>
          <p:cNvPr id="23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62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교육훈련 방법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98359" y="2021362"/>
            <a:ext cx="7670250" cy="4287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3898358" y="2026628"/>
            <a:ext cx="7670250" cy="6820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4464199" y="1882013"/>
            <a:ext cx="1256519" cy="1038854"/>
            <a:chOff x="1108814" y="1782200"/>
            <a:chExt cx="1256519" cy="103885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00" i="0" u="none" strike="noStrike" baseline="0" dirty="0" smtClean="0">
                <a:solidFill>
                  <a:srgbClr val="17439C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4039122" y="3056912"/>
            <a:ext cx="7385470" cy="284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20000"/>
              </a:lnSpc>
              <a:spcAft>
                <a:spcPts val="9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구성원이 자신의 직무와 관련된 위험요인을 인지하고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 등 위험요인의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통제기법을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알 수 있도록 교육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훈련 실시</a:t>
            </a:r>
          </a:p>
          <a:p>
            <a:pPr marL="358775" indent="-358775" algn="just">
              <a:lnSpc>
                <a:spcPct val="120000"/>
              </a:lnSpc>
              <a:spcAft>
                <a:spcPts val="900"/>
              </a:spcAft>
            </a:pP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모든 구성원이 적극적으로 안전보건활동에 참여할 수 있도록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하고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사업주가 안전보건관리체계를 강의하는 등 교육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효과성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제고  </a:t>
            </a:r>
          </a:p>
          <a:p>
            <a:pPr marL="358775" indent="-358775" algn="just">
              <a:lnSpc>
                <a:spcPct val="120000"/>
              </a:lnSpc>
              <a:spcAft>
                <a:spcPts val="900"/>
              </a:spcAft>
            </a:pP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급박한 위험에 따른 대응훈련을 주기적으로 실시</a:t>
            </a:r>
          </a:p>
          <a:p>
            <a:pPr marL="358775" indent="-358775" algn="just">
              <a:lnSpc>
                <a:spcPct val="120000"/>
              </a:lnSpc>
              <a:spcAft>
                <a:spcPts val="900"/>
              </a:spcAft>
            </a:pP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교육훈련 내용은 동영상 및 문서로 정리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사내 인트라넷 등에 기재</a:t>
            </a:r>
          </a:p>
          <a:p>
            <a:pPr marL="358775" indent="-358775" algn="just">
              <a:lnSpc>
                <a:spcPct val="120000"/>
              </a:lnSpc>
              <a:spcAft>
                <a:spcPts val="900"/>
              </a:spcAft>
            </a:pP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➎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정기적으로 교육 및 훈련 실시</a:t>
            </a:r>
            <a:endParaRPr lang="en-US" altLang="ko-KR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64198" y="2204864"/>
            <a:ext cx="699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spc="-150" dirty="0" smtClean="0">
                <a:solidFill>
                  <a:srgbClr val="17439C"/>
                </a:solidFill>
                <a:latin typeface="맑은 고딕" pitchFamily="50" charset="-127"/>
                <a:ea typeface="맑은 고딕" pitchFamily="50" charset="-127"/>
              </a:rPr>
              <a:t>교육훈련</a:t>
            </a:r>
            <a:endParaRPr lang="ko-KR" altLang="en-US" sz="1000" b="1" i="0" u="none" strike="noStrike" spc="-150" baseline="0" dirty="0" smtClean="0">
              <a:solidFill>
                <a:srgbClr val="17439C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4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1290FAB-FB7B-4275-A983-BF9194F2A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69"/>
          <a:stretch/>
        </p:blipFill>
        <p:spPr>
          <a:xfrm>
            <a:off x="1608" y="1673272"/>
            <a:ext cx="6209417" cy="5003707"/>
          </a:xfrm>
          <a:prstGeom prst="rect">
            <a:avLst/>
          </a:prstGeom>
        </p:spPr>
      </p:pic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63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교육훈련 방법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3791744" y="1880450"/>
            <a:ext cx="4061078" cy="369332"/>
            <a:chOff x="946559" y="3910700"/>
            <a:chExt cx="4061078" cy="369332"/>
          </a:xfrm>
        </p:grpSpPr>
        <p:sp>
          <p:nvSpPr>
            <p:cNvPr id="9" name="직사각형 8"/>
            <p:cNvSpPr/>
            <p:nvPr/>
          </p:nvSpPr>
          <p:spPr>
            <a:xfrm>
              <a:off x="1214611" y="3910700"/>
              <a:ext cx="3793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ts val="500"/>
                </a:spcBef>
                <a:spcAft>
                  <a:spcPts val="200"/>
                </a:spcAft>
              </a:pPr>
              <a:r>
                <a:rPr lang="ko-KR" altLang="en-US" b="1" spc="-150" dirty="0" err="1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교육대상별</a:t>
              </a:r>
              <a:r>
                <a:rPr lang="en-US" altLang="ko-KR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‧</a:t>
              </a:r>
              <a:r>
                <a:rPr lang="ko-KR" altLang="en-US" b="1" spc="-150" dirty="0" err="1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교육유형별</a:t>
              </a:r>
              <a:r>
                <a:rPr lang="ko-KR" altLang="en-US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최저 교육시간</a:t>
              </a:r>
              <a:endPara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9DED113C-5508-4DD5-AE27-24E1E6D34EEA}"/>
                </a:ext>
              </a:extLst>
            </p:cNvPr>
            <p:cNvGrpSpPr/>
            <p:nvPr/>
          </p:nvGrpSpPr>
          <p:grpSpPr>
            <a:xfrm>
              <a:off x="946559" y="3964576"/>
              <a:ext cx="237402" cy="226207"/>
              <a:chOff x="4811367" y="1575848"/>
              <a:chExt cx="633490" cy="603617"/>
            </a:xfrm>
          </p:grpSpPr>
          <p:sp>
            <p:nvSpPr>
              <p:cNvPr id="12" name="Freeform 74">
                <a:extLst>
                  <a:ext uri="{FF2B5EF4-FFF2-40B4-BE49-F238E27FC236}">
                    <a16:creationId xmlns:a16="http://schemas.microsoft.com/office/drawing/2014/main" xmlns="" id="{3DEC6D5E-730C-44E4-A5FA-7C8106187F1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xmlns="" id="{043116E8-BF20-4988-804A-6CCA41FE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18449"/>
              </p:ext>
            </p:extLst>
          </p:nvPr>
        </p:nvGraphicFramePr>
        <p:xfrm>
          <a:off x="3791744" y="2348880"/>
          <a:ext cx="7776864" cy="3898299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xmlns="" val="43479640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86314385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554336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148222743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3257814824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787463699"/>
                    </a:ext>
                  </a:extLst>
                </a:gridCol>
              </a:tblGrid>
              <a:tr h="568722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신규교육</a:t>
                      </a: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정기교육</a:t>
                      </a:r>
                      <a:r>
                        <a:rPr lang="en-US" altLang="ko-KR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보수교육</a:t>
                      </a: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작업내용</a:t>
                      </a:r>
                      <a:b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4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변경시</a:t>
                      </a:r>
                      <a:r>
                        <a:rPr lang="en-US" altLang="ko-KR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(1</a:t>
                      </a: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</a:t>
                      </a:r>
                      <a:r>
                        <a:rPr lang="en-US" altLang="ko-KR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특별교육</a:t>
                      </a:r>
                      <a:r>
                        <a:rPr lang="en-US" altLang="ko-KR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(1</a:t>
                      </a: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</a:t>
                      </a:r>
                      <a:r>
                        <a:rPr lang="en-US" altLang="ko-KR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1066574"/>
                  </a:ext>
                </a:extLst>
              </a:tr>
              <a:tr h="70059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근로자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97500" algn="r"/>
                        </a:tabLs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일반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분기별 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  <a:p>
                      <a:pPr marL="36000" marR="0" indent="-108000" algn="l" fontAlgn="base" latinLnBrk="0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사무직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분기별 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  <a:p>
                      <a:pPr marL="36000" marR="0" indent="-108000" algn="l" fontAlgn="base" latinLnBrk="0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관리감독자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 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1348410"/>
                  </a:ext>
                </a:extLst>
              </a:tr>
              <a:tr h="3076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93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397500" algn="r"/>
                        </a:tabLs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일용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endParaRPr 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1868063"/>
                  </a:ext>
                </a:extLst>
              </a:tr>
              <a:tr h="30760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특고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</a:t>
                      </a:r>
                      <a:endParaRPr lang="en-US" altLang="ko-KR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</a:t>
                      </a:r>
                      <a:endParaRPr lang="en-US" altLang="ko-KR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2645715"/>
                  </a:ext>
                </a:extLst>
              </a:tr>
              <a:tr h="3076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단기</a:t>
                      </a:r>
                      <a:r>
                        <a:rPr lang="en-US" altLang="ko-KR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‧</a:t>
                      </a: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간헐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</a:t>
                      </a:r>
                      <a:endParaRPr lang="en-US" altLang="ko-KR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</a:t>
                      </a:r>
                      <a:endParaRPr lang="en-US" altLang="ko-KR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4774951"/>
                  </a:ext>
                </a:extLst>
              </a:tr>
              <a:tr h="568722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</a:t>
                      </a:r>
                      <a:b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보건</a:t>
                      </a:r>
                      <a:b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업무 담당자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안전보건관리책임자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주기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4209027"/>
                  </a:ext>
                </a:extLst>
              </a:tr>
              <a:tr h="5687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안전관리자</a:t>
                      </a:r>
                      <a:r>
                        <a:rPr lang="en-US" altLang="ko-KR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4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보건관리자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34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주기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254206"/>
                  </a:ext>
                </a:extLst>
              </a:tr>
              <a:tr h="5687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</a:t>
                      </a:r>
                      <a:b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관리담당자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-108000" algn="l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4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시간 이상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</a:t>
                      </a:r>
                      <a:r>
                        <a:rPr lang="ko-KR" alt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주기</a:t>
                      </a:r>
                      <a:r>
                        <a:rPr lang="en-US" altLang="ko-KR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Tx/>
                        <a:buNone/>
                      </a:pPr>
                      <a:r>
                        <a:rPr lang="en-US" sz="14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9278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2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64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교육훈련 방법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04417"/>
              </p:ext>
            </p:extLst>
          </p:nvPr>
        </p:nvGraphicFramePr>
        <p:xfrm>
          <a:off x="695244" y="1916832"/>
          <a:ext cx="10718775" cy="4512503"/>
        </p:xfrm>
        <a:graphic>
          <a:graphicData uri="http://schemas.openxmlformats.org/drawingml/2006/table">
            <a:tbl>
              <a:tblPr/>
              <a:tblGrid>
                <a:gridCol w="508120">
                  <a:extLst>
                    <a:ext uri="{9D8B030D-6E8A-4147-A177-3AD203B41FA5}">
                      <a16:colId xmlns:a16="http://schemas.microsoft.com/office/drawing/2014/main" xmlns="" val="3078551300"/>
                    </a:ext>
                  </a:extLst>
                </a:gridCol>
                <a:gridCol w="396387">
                  <a:extLst>
                    <a:ext uri="{9D8B030D-6E8A-4147-A177-3AD203B41FA5}">
                      <a16:colId xmlns:a16="http://schemas.microsoft.com/office/drawing/2014/main" xmlns="" val="1775071388"/>
                    </a:ext>
                  </a:extLst>
                </a:gridCol>
                <a:gridCol w="396387">
                  <a:extLst>
                    <a:ext uri="{9D8B030D-6E8A-4147-A177-3AD203B41FA5}">
                      <a16:colId xmlns:a16="http://schemas.microsoft.com/office/drawing/2014/main" xmlns="" val="1666344404"/>
                    </a:ext>
                  </a:extLst>
                </a:gridCol>
                <a:gridCol w="396624">
                  <a:extLst>
                    <a:ext uri="{9D8B030D-6E8A-4147-A177-3AD203B41FA5}">
                      <a16:colId xmlns:a16="http://schemas.microsoft.com/office/drawing/2014/main" xmlns="" val="2544751975"/>
                    </a:ext>
                  </a:extLst>
                </a:gridCol>
                <a:gridCol w="1870026">
                  <a:extLst>
                    <a:ext uri="{9D8B030D-6E8A-4147-A177-3AD203B41FA5}">
                      <a16:colId xmlns:a16="http://schemas.microsoft.com/office/drawing/2014/main" xmlns="" val="2689741627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551714992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2275341137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692248387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3100052387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3217376165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1683812874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848339011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3446504091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2066418160"/>
                    </a:ext>
                  </a:extLst>
                </a:gridCol>
                <a:gridCol w="411696">
                  <a:extLst>
                    <a:ext uri="{9D8B030D-6E8A-4147-A177-3AD203B41FA5}">
                      <a16:colId xmlns:a16="http://schemas.microsoft.com/office/drawing/2014/main" xmlns="" val="1062858867"/>
                    </a:ext>
                  </a:extLst>
                </a:gridCol>
                <a:gridCol w="240930">
                  <a:extLst>
                    <a:ext uri="{9D8B030D-6E8A-4147-A177-3AD203B41FA5}">
                      <a16:colId xmlns:a16="http://schemas.microsoft.com/office/drawing/2014/main" xmlns="" val="2572698183"/>
                    </a:ext>
                  </a:extLst>
                </a:gridCol>
                <a:gridCol w="183515">
                  <a:extLst>
                    <a:ext uri="{9D8B030D-6E8A-4147-A177-3AD203B41FA5}">
                      <a16:colId xmlns:a16="http://schemas.microsoft.com/office/drawing/2014/main" xmlns="" val="2214005307"/>
                    </a:ext>
                  </a:extLst>
                </a:gridCol>
                <a:gridCol w="460159">
                  <a:extLst>
                    <a:ext uri="{9D8B030D-6E8A-4147-A177-3AD203B41FA5}">
                      <a16:colId xmlns:a16="http://schemas.microsoft.com/office/drawing/2014/main" xmlns="" val="2018255297"/>
                    </a:ext>
                  </a:extLst>
                </a:gridCol>
                <a:gridCol w="337286">
                  <a:extLst>
                    <a:ext uri="{9D8B030D-6E8A-4147-A177-3AD203B41FA5}">
                      <a16:colId xmlns:a16="http://schemas.microsoft.com/office/drawing/2014/main" xmlns="" val="3005704690"/>
                    </a:ext>
                  </a:extLst>
                </a:gridCol>
                <a:gridCol w="434970">
                  <a:extLst>
                    <a:ext uri="{9D8B030D-6E8A-4147-A177-3AD203B41FA5}">
                      <a16:colId xmlns:a16="http://schemas.microsoft.com/office/drawing/2014/main" xmlns="" val="384248491"/>
                    </a:ext>
                  </a:extLst>
                </a:gridCol>
                <a:gridCol w="434970">
                  <a:extLst>
                    <a:ext uri="{9D8B030D-6E8A-4147-A177-3AD203B41FA5}">
                      <a16:colId xmlns:a16="http://schemas.microsoft.com/office/drawing/2014/main" xmlns="" val="29175940"/>
                    </a:ext>
                  </a:extLst>
                </a:gridCol>
                <a:gridCol w="543393">
                  <a:extLst>
                    <a:ext uri="{9D8B030D-6E8A-4147-A177-3AD203B41FA5}">
                      <a16:colId xmlns:a16="http://schemas.microsoft.com/office/drawing/2014/main" xmlns="" val="2037028575"/>
                    </a:ext>
                  </a:extLst>
                </a:gridCol>
                <a:gridCol w="399048">
                  <a:extLst>
                    <a:ext uri="{9D8B030D-6E8A-4147-A177-3AD203B41FA5}">
                      <a16:colId xmlns:a16="http://schemas.microsoft.com/office/drawing/2014/main" xmlns="" val="1422039663"/>
                    </a:ext>
                  </a:extLst>
                </a:gridCol>
              </a:tblGrid>
              <a:tr h="171794">
                <a:tc rowSpan="2" gridSpan="1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연간 교육계획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결재</a:t>
                      </a:r>
                      <a:endParaRPr lang="ko-KR" altLang="en-US" sz="105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>
                        <a:alpha val="3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 성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검 토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승 인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9425852"/>
                  </a:ext>
                </a:extLst>
              </a:tr>
              <a:tr h="275382"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endParaRPr lang="ko-KR" altLang="en-US" b="1" spc="-15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76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5201682"/>
                  </a:ext>
                </a:extLst>
              </a:tr>
              <a:tr h="20082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 구분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 육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과 정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일정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대상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  <a:r>
                        <a:rPr lang="en-US" altLang="ko-KR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교육방법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</a:t>
                      </a:r>
                      <a:r>
                        <a:rPr lang="en-US" altLang="ko-KR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‧</a:t>
                      </a: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외부</a:t>
                      </a:r>
                      <a:r>
                        <a:rPr lang="en-US" altLang="ko-KR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1510817"/>
                  </a:ext>
                </a:extLst>
              </a:tr>
              <a:tr h="486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산업안전보건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안전보건관리체계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도급 용역 위탁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  <a:r>
                        <a:rPr lang="ko-KR" altLang="en-US" sz="110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9303690"/>
                  </a:ext>
                </a:extLst>
              </a:tr>
              <a:tr h="2230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근로자 정기 안전보건교육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 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463690"/>
                  </a:ext>
                </a:extLst>
              </a:tr>
              <a:tr h="2230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신규 채용 시 안전보건교육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발생시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003408"/>
                  </a:ext>
                </a:extLst>
              </a:tr>
              <a:tr h="2230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관리감독자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안전보건교육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 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1761928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특별안전보건교육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발생시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6038"/>
                  </a:ext>
                </a:extLst>
              </a:tr>
              <a:tr h="2230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비상조치계획 교육 및 훈련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 사원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7690446"/>
                  </a:ext>
                </a:extLst>
              </a:tr>
              <a:tr h="326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물질안전보건교육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 </a:t>
                      </a: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606694"/>
                  </a:ext>
                </a:extLst>
              </a:tr>
              <a:tr h="2230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위험성평가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교육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명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4267747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작업내용 변경자 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교육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발생시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7593308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안전보건관리체계 교육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 사원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8780307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37342" marR="37342" marT="10324" marB="10324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특별안전보건 교육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="1" spc="-150" dirty="0">
                        <a:solidFill>
                          <a:schemeClr val="tx2">
                            <a:lumMod val="7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발생시</a:t>
                      </a: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37342" marR="37342" marT="10324" marB="103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집체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내부</a:t>
                      </a:r>
                      <a:r>
                        <a:rPr lang="en-US" altLang="ko-KR" sz="1050" b="1" kern="0" spc="-15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-15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7342" marR="37342" marT="10324" marB="1032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1162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7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369914" y="2276872"/>
            <a:ext cx="100273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파악된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위험요인에 대한 체계적 평가를 진행하지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주기적으로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평가하나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방법 등을 정한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내부 규정이 없어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주로 안전보건 담당자가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실시하고 대부분의 근로자가 모름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방법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인원 구성 등을 세부적으로 정한 내부규정을 정하고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위험성평가를 실시하여 위험성 추정 및 결정하여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감소 대책을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수립함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파악된 위험요인을 평가하여 우선순위를 부여하는지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2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65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369914" y="2276872"/>
            <a:ext cx="10027302" cy="131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개선방안이 마련되어 있지 않음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개선방안이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마련되어 있지만 임시적 방안에 치중하는 등 보충 필요 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26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2770" y="3674269"/>
            <a:ext cx="9445759" cy="906860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775520" y="3734118"/>
            <a:ext cx="9325045" cy="73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7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예산 등의 투입이 필요한 위험요인의 제거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공학적 통제 등이 고려되지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않음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행정적 통제와 </a:t>
            </a:r>
            <a:r>
              <a:rPr lang="ko-KR" altLang="en-US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개인보호구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착용만 고려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896388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86916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1369914" y="4956658"/>
            <a:ext cx="10027302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근본적인 개선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을 우선적으로 검토하고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가능한 공학적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 방안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이상으로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관리하며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복수의 방안을 마련함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5162179"/>
            <a:ext cx="214770" cy="204643"/>
            <a:chOff x="4811367" y="1575848"/>
            <a:chExt cx="633490" cy="603617"/>
          </a:xfrm>
        </p:grpSpPr>
        <p:sp>
          <p:nvSpPr>
            <p:cNvPr id="3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개선방안이 적절히 검토되는지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66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 개선방안 마련 시 사업주 등의 검토가 이뤄지는지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 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69914" y="2276872"/>
            <a:ext cx="100273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개선방안 마련 시 안전보건 담당자만 검토함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개선방안 마련 시 안전보건부서와 현장작업자의 참여가 이루어지나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사업주의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검토가 형식적으로 이루어지거나 이루어지지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개선방안 마련 시 안전보건부서와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현장작업자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참여를 통해 이루어지며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사업주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검토가 필수적으로 이루어짐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67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369914" y="2308761"/>
            <a:ext cx="9910664" cy="1336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1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보유하고 있는 기계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및 설비 등에 대한 점검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 절차가 없어 대부분 </a:t>
            </a: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고장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발생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 수리하는 방법으로 관리함 </a:t>
            </a: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1000"/>
              </a:spcAft>
            </a:pP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연간 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정비계획을 수립하여 정비를 실시하나 위험도 통제의 관점에서 관리 부재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20888"/>
            <a:ext cx="214770" cy="204643"/>
            <a:chOff x="4811367" y="1575848"/>
            <a:chExt cx="633490" cy="603617"/>
          </a:xfrm>
        </p:grpSpPr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334679"/>
            <a:ext cx="214770" cy="204643"/>
            <a:chOff x="4811367" y="1714547"/>
            <a:chExt cx="633490" cy="603617"/>
          </a:xfrm>
        </p:grpSpPr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보유 기계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기구 및 설비 등에 대한 주기적인 점검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정비가 이뤄지는지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ko-KR" altLang="en-US" sz="2200" b="1" spc="-150" dirty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14096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1406141" y="3714286"/>
            <a:ext cx="9445759" cy="1454288"/>
          </a:xfrm>
          <a:prstGeom prst="roundRect">
            <a:avLst>
              <a:gd name="adj" fmla="val 3363"/>
            </a:avLst>
          </a:prstGeom>
          <a:solidFill>
            <a:schemeClr val="bg1">
              <a:alpha val="51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618814"/>
            <a:ext cx="214769" cy="204643"/>
            <a:chOff x="4811367" y="2035603"/>
            <a:chExt cx="633486" cy="603617"/>
          </a:xfrm>
        </p:grpSpPr>
        <p:sp>
          <p:nvSpPr>
            <p:cNvPr id="3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1369914" y="5509474"/>
            <a:ext cx="9888058" cy="773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및 설비의 위험도 등을 토대로 등급화하여 점검계획을 수립하고 점검을 실시하며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9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및 설비의 </a:t>
            </a:r>
            <a:r>
              <a:rPr lang="ko-KR" altLang="en-US" sz="19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정비이력</a:t>
            </a:r>
            <a:r>
              <a:rPr lang="ko-KR" altLang="en-US" sz="19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고려한 정비계획을 수립하여 시행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1775520" y="3774135"/>
            <a:ext cx="93250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및 설비의 ‘안전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작동’에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대한 점검 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x 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(ex: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긴급정지장치의 작동 여부 등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  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 및 설비의 위험도에 따른 차등 관리 및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정비이력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관리가 이뤄지지 않음</a:t>
            </a:r>
          </a:p>
          <a:p>
            <a:pPr indent="-137160" fontAlgn="base">
              <a:lnSpc>
                <a:spcPts val="26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정비계획은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수립되어 있으나 실제 수행이 이뤄지지 않음 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3936405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869160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37321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775E29C1-2679-4CCD-BD9F-523F1BB22B69}"/>
              </a:ext>
            </a:extLst>
          </p:cNvPr>
          <p:cNvSpPr/>
          <p:nvPr/>
        </p:nvSpPr>
        <p:spPr>
          <a:xfrm>
            <a:off x="1697844" y="4402782"/>
            <a:ext cx="72008" cy="72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44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68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3752" y="2060848"/>
            <a:ext cx="7848000" cy="3816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나눔선">
            <a:extLst>
              <a:ext uri="{FF2B5EF4-FFF2-40B4-BE49-F238E27FC236}">
                <a16:creationId xmlns:a16="http://schemas.microsoft.com/office/drawing/2014/main" xmlns="" id="{ABA03BCF-7844-4313-BF39-347675808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256" y="4134220"/>
            <a:ext cx="4752528" cy="1280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602EF44-610B-4A31-86F0-F5AC7B295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774" y="3573016"/>
            <a:ext cx="2778375" cy="266955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15C8B29-6A4B-4379-94C7-BDF3373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9808" y="2276872"/>
            <a:ext cx="927000" cy="639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711885" y="2214493"/>
            <a:ext cx="6096000" cy="7104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3190" algn="just" fontAlgn="base">
              <a:spcBef>
                <a:spcPts val="500"/>
              </a:spcBef>
            </a:pP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b="1" kern="0" spc="-150" dirty="0" smtClean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 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23190" algn="just" fontAlgn="base">
              <a:spcBef>
                <a:spcPts val="500"/>
              </a:spcBef>
            </a:pP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중대산업재해의 양벌규정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b="1" kern="0" spc="-150" dirty="0" smtClean="0">
              <a:solidFill>
                <a:srgbClr val="0D3C7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189277" y="3202821"/>
            <a:ext cx="7235315" cy="212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법인 또는 기관의 경영책임자등이 그 법인 또는 기관의 업무에 관하여 제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해당하는 </a:t>
            </a:r>
            <a:r>
              <a:rPr lang="en-US" altLang="ko-KR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위반행위를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하면 그 행위자를 벌하는 외에 그 법인 또는 기관에 다음 각 호의 구분에 따른 </a:t>
            </a:r>
            <a:r>
              <a:rPr lang="en-US" altLang="ko-KR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벌금형을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과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科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한다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법인 또는 기관이 그 위반행위를 방지하기 위하여 해당 업무에 관하여 상당한 </a:t>
            </a:r>
            <a:r>
              <a:rPr lang="ko-KR" altLang="en-US" sz="1500" spc="-11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주의와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감독을 게을리하지 아니한 경우에는 그러하지 아니하다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1.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항의 경우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50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억원 이하의 벌금</a:t>
            </a:r>
          </a:p>
          <a:p>
            <a:pPr indent="-123190" fontAlgn="base">
              <a:lnSpc>
                <a:spcPct val="140000"/>
              </a:lnSpc>
              <a:spcBef>
                <a:spcPts val="500"/>
              </a:spcBef>
            </a:pP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항의 경우</a:t>
            </a:r>
            <a:r>
              <a:rPr lang="en-US" altLang="ko-KR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10</a:t>
            </a:r>
            <a:r>
              <a:rPr lang="ko-KR" altLang="en-US" sz="1500" spc="-11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억원 이하의 벌금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4223792" y="3068960"/>
            <a:ext cx="7153016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" name="그룹 18"/>
          <p:cNvGrpSpPr/>
          <p:nvPr/>
        </p:nvGrpSpPr>
        <p:grpSpPr>
          <a:xfrm>
            <a:off x="3549432" y="692696"/>
            <a:ext cx="5354880" cy="635208"/>
            <a:chOff x="3549432" y="692696"/>
            <a:chExt cx="5354880" cy="635208"/>
          </a:xfrm>
        </p:grpSpPr>
        <p:sp>
          <p:nvSpPr>
            <p:cNvPr id="21" name="사각형: 둥근 모서리 2">
              <a:extLst>
                <a:ext uri="{FF2B5EF4-FFF2-40B4-BE49-F238E27FC236}">
                  <a16:creationId xmlns:a16="http://schemas.microsoft.com/office/drawing/2014/main" xmlns="" id="{072A507D-7976-452C-9318-6C5BD5AD4786}"/>
                </a:ext>
              </a:extLst>
            </p:cNvPr>
            <p:cNvSpPr/>
            <p:nvPr/>
          </p:nvSpPr>
          <p:spPr>
            <a:xfrm>
              <a:off x="3719737" y="692696"/>
              <a:ext cx="3266648" cy="5760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2" name="제목 1">
              <a:extLst>
                <a:ext uri="{FF2B5EF4-FFF2-40B4-BE49-F238E27FC236}">
                  <a16:creationId xmlns:a16="http://schemas.microsoft.com/office/drawing/2014/main" xmlns="" id="{5276C3F0-7858-46A3-B3C9-ACE7E8FE3156}"/>
                </a:ext>
              </a:extLst>
            </p:cNvPr>
            <p:cNvSpPr txBox="1">
              <a:spLocks/>
            </p:cNvSpPr>
            <p:nvPr/>
          </p:nvSpPr>
          <p:spPr>
            <a:xfrm>
              <a:off x="3549432" y="723123"/>
              <a:ext cx="5354880" cy="60478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ko-KR" altLang="en-US" sz="3600" spc="-150" dirty="0" smtClean="0">
                  <a:solidFill>
                    <a:srgbClr val="0D3C77"/>
                  </a:solidFill>
                  <a:latin typeface="휴먼둥근헤드라인" pitchFamily="18" charset="-127"/>
                  <a:ea typeface="휴먼둥근헤드라인" pitchFamily="18" charset="-127"/>
                </a:rPr>
                <a:t>중대재해처벌법</a:t>
              </a:r>
              <a:r>
                <a:rPr lang="ko-KR" altLang="en-US" sz="3600" spc="-150" dirty="0" smtClean="0">
                  <a:solidFill>
                    <a:srgbClr val="0D3C77"/>
                  </a:solidFill>
                  <a:latin typeface="휴먼엑스포" pitchFamily="18" charset="-127"/>
                  <a:ea typeface="휴먼엑스포" pitchFamily="18" charset="-127"/>
                </a:rPr>
                <a:t> 주요내용</a:t>
              </a:r>
              <a:endPara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69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 err="1"/>
              <a:t>위험기계</a:t>
            </a:r>
            <a:r>
              <a:rPr lang="en-US" altLang="ko-KR" dirty="0"/>
              <a:t>‧</a:t>
            </a:r>
            <a:r>
              <a:rPr lang="ko-KR" altLang="en-US" dirty="0"/>
              <a:t>기구</a:t>
            </a:r>
            <a:r>
              <a:rPr lang="en-US" altLang="ko-KR" dirty="0" smtClean="0"/>
              <a:t>‧</a:t>
            </a:r>
            <a:r>
              <a:rPr lang="ko-KR" altLang="en-US" dirty="0" smtClean="0"/>
              <a:t>설비 </a:t>
            </a:r>
            <a:r>
              <a:rPr lang="ko-KR" altLang="en-US" dirty="0"/>
              <a:t>점검</a:t>
            </a:r>
            <a:r>
              <a:rPr lang="en-US" altLang="ko-KR" dirty="0"/>
              <a:t>‧</a:t>
            </a:r>
            <a:r>
              <a:rPr lang="ko-KR" altLang="en-US" dirty="0"/>
              <a:t>정비 </a:t>
            </a:r>
            <a:r>
              <a:rPr lang="ko-KR" altLang="en-US" dirty="0" smtClean="0"/>
              <a:t>참고사항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81824" y="1967370"/>
            <a:ext cx="10828353" cy="41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1974908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>
            <a:off x="1247665" y="2281675"/>
            <a:ext cx="1256519" cy="1038854"/>
            <a:chOff x="1108814" y="1782200"/>
            <a:chExt cx="1256519" cy="103885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i="0" u="none" strike="noStrike" spc="-150" baseline="0" dirty="0" smtClean="0">
                  <a:solidFill>
                    <a:srgbClr val="17439C"/>
                  </a:solidFill>
                  <a:latin typeface="맑은 고딕" pitchFamily="50" charset="-127"/>
                  <a:ea typeface="맑은 고딕" pitchFamily="50" charset="-127"/>
                </a:rPr>
                <a:t>참고사항</a:t>
              </a: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6165304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직사각형 14"/>
          <p:cNvSpPr/>
          <p:nvPr/>
        </p:nvSpPr>
        <p:spPr>
          <a:xfrm>
            <a:off x="3092904" y="2131394"/>
            <a:ext cx="8417273" cy="373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30000"/>
              </a:lnSpc>
              <a:spcAft>
                <a:spcPts val="12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위험도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등급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설비의 특성에 따라 점검 주기 차등화 관리 </a:t>
            </a:r>
          </a:p>
          <a:p>
            <a:pPr marL="358775" indent="-358775" algn="just">
              <a:lnSpc>
                <a:spcPct val="13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고위험 기계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‧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설비의 경우 주기적인 예방정비 수행 </a:t>
            </a:r>
          </a:p>
          <a:p>
            <a:pPr marL="358775" indent="-358775">
              <a:lnSpc>
                <a:spcPct val="130000"/>
              </a:lnSpc>
              <a:spcAft>
                <a:spcPts val="600"/>
              </a:spcAft>
            </a:pP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정비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기기의 성능점검결과 이상의 징후가 있거나 허용범위를 벗어난 결함 및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고장이 있을 경우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기기의 성능을 지속적으로 유지하기 위하여 이상이나 결함을 제거하는 정비 또는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교체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작업을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말함</a:t>
            </a:r>
          </a:p>
          <a:p>
            <a:pPr marL="358775" indent="-358775">
              <a:lnSpc>
                <a:spcPct val="130000"/>
              </a:lnSpc>
              <a:spcAft>
                <a:spcPts val="600"/>
              </a:spcAft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② 예방정비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기기별로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제작자가 추천한 정비 주기 또는 정비 이력에 따라 사전에 정해진 정비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주기에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행하는 정기 정비를 말함 </a:t>
            </a:r>
          </a:p>
          <a:p>
            <a:pPr marL="358775" indent="-358775">
              <a:lnSpc>
                <a:spcPct val="130000"/>
              </a:lnSpc>
              <a:spcAft>
                <a:spcPts val="600"/>
              </a:spcAft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③ 예측정비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특정기기에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대하여 실시간으로 기기의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성능상태를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모니터링하여 </a:t>
            </a:r>
            <a:r>
              <a:rPr lang="ko-KR" altLang="en-US" sz="15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정비일자를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예측하여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행하는 정비를 말함</a:t>
            </a:r>
          </a:p>
          <a:p>
            <a:pPr marL="358775" indent="-358775">
              <a:lnSpc>
                <a:spcPct val="130000"/>
              </a:lnSpc>
              <a:spcAft>
                <a:spcPts val="600"/>
              </a:spcAft>
            </a:pP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④ 고장정비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기기가 갑작스럽게 제 기능을 발휘하지 못하거나 고장이 났을 때 행하는 정비를 말함</a:t>
            </a:r>
            <a:endParaRPr lang="en-US" altLang="ko-KR" sz="15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974785"/>
              </p:ext>
            </p:extLst>
          </p:nvPr>
        </p:nvGraphicFramePr>
        <p:xfrm>
          <a:off x="712584" y="2298355"/>
          <a:ext cx="10797595" cy="4105357"/>
        </p:xfrm>
        <a:graphic>
          <a:graphicData uri="http://schemas.openxmlformats.org/drawingml/2006/table">
            <a:tbl>
              <a:tblPr/>
              <a:tblGrid>
                <a:gridCol w="718388">
                  <a:extLst>
                    <a:ext uri="{9D8B030D-6E8A-4147-A177-3AD203B41FA5}">
                      <a16:colId xmlns:a16="http://schemas.microsoft.com/office/drawing/2014/main" xmlns="" val="2475704211"/>
                    </a:ext>
                  </a:extLst>
                </a:gridCol>
                <a:gridCol w="904767">
                  <a:extLst>
                    <a:ext uri="{9D8B030D-6E8A-4147-A177-3AD203B41FA5}">
                      <a16:colId xmlns:a16="http://schemas.microsoft.com/office/drawing/2014/main" xmlns="" val="1768051010"/>
                    </a:ext>
                  </a:extLst>
                </a:gridCol>
                <a:gridCol w="591909">
                  <a:extLst>
                    <a:ext uri="{9D8B030D-6E8A-4147-A177-3AD203B41FA5}">
                      <a16:colId xmlns:a16="http://schemas.microsoft.com/office/drawing/2014/main" xmlns="" val="1251061401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907483597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452523384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912242455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4255314212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155830106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466039321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2134984546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22746385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750198110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006269408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498855177"/>
                    </a:ext>
                  </a:extLst>
                </a:gridCol>
                <a:gridCol w="452921">
                  <a:extLst>
                    <a:ext uri="{9D8B030D-6E8A-4147-A177-3AD203B41FA5}">
                      <a16:colId xmlns:a16="http://schemas.microsoft.com/office/drawing/2014/main" xmlns="" val="3406453081"/>
                    </a:ext>
                  </a:extLst>
                </a:gridCol>
              </a:tblGrid>
              <a:tr h="37419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대분류</a:t>
                      </a:r>
                      <a:endParaRPr lang="ko-KR" altLang="en-US" sz="13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소분류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중요도 등급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해당기기</a:t>
                      </a:r>
                      <a:r>
                        <a:rPr lang="ko-KR" altLang="en-US" sz="13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번호</a:t>
                      </a:r>
                      <a:r>
                        <a:rPr lang="en-US" altLang="ko-KR" sz="13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en-US" sz="13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Item No)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점검주기</a:t>
                      </a:r>
                      <a:endParaRPr lang="ko-KR" altLang="en-US" sz="13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정비구분</a:t>
                      </a:r>
                      <a:endParaRPr lang="ko-KR" altLang="en-US" sz="13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비고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90821"/>
                  </a:ext>
                </a:extLst>
              </a:tr>
              <a:tr h="7041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일상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점검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개월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년차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보수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운전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정비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예방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정비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err="1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예픅</a:t>
                      </a:r>
                      <a:endParaRPr lang="ko-KR" altLang="en-US" sz="1200" b="1" kern="0" spc="-150" dirty="0"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정비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고장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정비</a:t>
                      </a:r>
                    </a:p>
                  </a:txBody>
                  <a:tcPr marL="44377" marR="44377" marT="12269" marB="12269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086992"/>
                  </a:ext>
                </a:extLst>
              </a:tr>
              <a:tr h="407667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압력</a:t>
                      </a:r>
                      <a:r>
                        <a:rPr lang="en-US" altLang="ko-KR" sz="13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en-US" altLang="ko-KR" sz="13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3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용기와 </a:t>
                      </a: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저장탱크 </a:t>
                      </a:r>
                      <a:r>
                        <a:rPr lang="ko-KR" altLang="en-US" sz="13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계통설비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Reactor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R-101, R-102, R-103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17626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R-104, R-106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6277559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R-106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2319274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982859"/>
                  </a:ext>
                </a:extLst>
              </a:tr>
              <a:tr h="374196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회전기기</a:t>
                      </a: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Centrifugal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pump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P-101, P-102, P-103, P-104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1507957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P-106, P-109, P-115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2862162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P-105, P-107, P-108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2618596"/>
                  </a:ext>
                </a:extLst>
              </a:tr>
              <a:tr h="374196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4377" marR="44377" marT="12269" marB="1226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P-110, P-111, P-112, P-112, P-113, P-114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○</a:t>
                      </a: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4377" marR="44377" marT="12269" marB="1226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1355276"/>
                  </a:ext>
                </a:extLst>
              </a:tr>
            </a:tbl>
          </a:graphicData>
        </a:graphic>
      </p:graphicFrame>
      <p:sp>
        <p:nvSpPr>
          <p:cNvPr id="38" name="직사각형 37"/>
          <p:cNvSpPr/>
          <p:nvPr/>
        </p:nvSpPr>
        <p:spPr>
          <a:xfrm>
            <a:off x="623392" y="1866343"/>
            <a:ext cx="10166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사업장명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336747" y="1866343"/>
            <a:ext cx="1202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단위공장명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70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15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위험기계</a:t>
            </a:r>
            <a:r>
              <a:rPr lang="en-US" altLang="ko-KR" dirty="0"/>
              <a:t>‧</a:t>
            </a:r>
            <a:r>
              <a:rPr lang="ko-KR" altLang="en-US" dirty="0"/>
              <a:t>기구</a:t>
            </a:r>
            <a:r>
              <a:rPr lang="en-US" altLang="ko-KR" dirty="0" smtClean="0"/>
              <a:t>‧</a:t>
            </a:r>
            <a:r>
              <a:rPr lang="ko-KR" altLang="en-US" dirty="0" smtClean="0"/>
              <a:t>설비 </a:t>
            </a:r>
            <a:r>
              <a:rPr lang="ko-KR" altLang="en-US" dirty="0"/>
              <a:t>점검</a:t>
            </a:r>
            <a:r>
              <a:rPr lang="en-US" altLang="ko-KR" dirty="0"/>
              <a:t>‧</a:t>
            </a:r>
            <a:r>
              <a:rPr lang="ko-KR" altLang="en-US" dirty="0"/>
              <a:t>정비 </a:t>
            </a:r>
            <a:r>
              <a:rPr lang="ko-KR" altLang="en-US" dirty="0" smtClean="0"/>
              <a:t>참고사항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69914" y="2757570"/>
            <a:ext cx="10027302" cy="304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새로운 기계 도입 등 주요한 공정 변경 시 안전을 검토하는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새로운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 도입 등 주요한 공정 변경 시 안전을 검토하는 절차가 있으나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결정이 난 이후에 사후 검토하는 등 변경 결정시 중요한 검토로 활용되지 않음 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주요한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 변경 시 공정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기술자의 검토를 통해 변경 가능 여부를 결정하고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확보가 어려운 사항에 대하여는 변경하지 않는 등 중요한 검토로 활용됨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4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758948"/>
            <a:ext cx="214770" cy="204643"/>
            <a:chOff x="4811367" y="1714547"/>
            <a:chExt cx="633490" cy="603617"/>
          </a:xfrm>
        </p:grpSpPr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003423"/>
            <a:ext cx="214769" cy="204643"/>
            <a:chOff x="4811367" y="2035603"/>
            <a:chExt cx="633486" cy="603617"/>
          </a:xfrm>
        </p:grpSpPr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54" name="직사각형 53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새로운 기계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기구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설비 도입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화학물질 변경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운전조건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변화 등 공정 변경 시 안전을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고려하는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절차가 선행되어 위험요인이 통제되는지 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463887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760031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57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71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2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72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변경 </a:t>
            </a:r>
            <a:r>
              <a:rPr lang="ko-KR" altLang="en-US" dirty="0" smtClean="0"/>
              <a:t>관리 참고사항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81824" y="1967370"/>
            <a:ext cx="10828353" cy="441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1974908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>
            <a:off x="1247665" y="2192287"/>
            <a:ext cx="1256519" cy="1038854"/>
            <a:chOff x="1108814" y="1782200"/>
            <a:chExt cx="1256519" cy="103885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i="0" u="none" strike="noStrike" spc="-150" baseline="0" dirty="0" smtClean="0">
                  <a:solidFill>
                    <a:srgbClr val="17439C"/>
                  </a:solidFill>
                  <a:latin typeface="맑은 고딕" pitchFamily="50" charset="-127"/>
                  <a:ea typeface="맑은 고딕" pitchFamily="50" charset="-127"/>
                </a:rPr>
                <a:t>참고사항</a:t>
              </a: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6381328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직사각형 14"/>
          <p:cNvSpPr/>
          <p:nvPr/>
        </p:nvSpPr>
        <p:spPr>
          <a:xfrm>
            <a:off x="3092904" y="2028379"/>
            <a:ext cx="8417273" cy="72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358775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변경을 실시하려는 부서는 변경 개요 등을 포함한 안전관련 검토사항을 정리한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변경관리요구서를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부서에 제출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92904" y="4352322"/>
            <a:ext cx="8417273" cy="195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358775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부서는 변경관리요구서를 검토한 후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공정기술자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정비기술자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운전기술자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담당자 등을 포함한 검토회의를 개최</a:t>
            </a:r>
          </a:p>
          <a:p>
            <a:pPr marL="358775" indent="-358775" algn="just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검토회의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결과 전문적인 검토가 필요한 항목은 전문가를 지정하여 검토</a:t>
            </a:r>
          </a:p>
          <a:p>
            <a:pPr marL="358775" indent="-358775" algn="just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검토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결과를 토대로 변경 시행여부 결정</a:t>
            </a:r>
          </a:p>
          <a:p>
            <a:pPr marL="358775" indent="-358775" algn="just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➎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변경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후 안전보건관리체계에 반영할 사항 반영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3464390" y="2790453"/>
            <a:ext cx="7783419" cy="1512169"/>
            <a:chOff x="3569165" y="2780927"/>
            <a:chExt cx="7783419" cy="1512169"/>
          </a:xfrm>
        </p:grpSpPr>
        <p:sp>
          <p:nvSpPr>
            <p:cNvPr id="24" name="사각형: 둥근 모서리 33">
              <a:extLst>
                <a:ext uri="{FF2B5EF4-FFF2-40B4-BE49-F238E27FC236}">
                  <a16:creationId xmlns:a16="http://schemas.microsoft.com/office/drawing/2014/main" xmlns="" id="{09117BC0-DCF6-4B0F-8A98-4D4C8030278A}"/>
                </a:ext>
              </a:extLst>
            </p:cNvPr>
            <p:cNvSpPr/>
            <p:nvPr/>
          </p:nvSpPr>
          <p:spPr>
            <a:xfrm>
              <a:off x="3569165" y="2780927"/>
              <a:ext cx="7783419" cy="1512169"/>
            </a:xfrm>
            <a:prstGeom prst="roundRect">
              <a:avLst>
                <a:gd name="adj" fmla="val 3363"/>
              </a:avLst>
            </a:prstGeom>
            <a:solidFill>
              <a:schemeClr val="bg1">
                <a:alpha val="28000"/>
              </a:schemeClr>
            </a:solidFill>
            <a:ln w="25400">
              <a:solidFill>
                <a:srgbClr val="2F559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048972" y="2833886"/>
              <a:ext cx="22765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ts val="500"/>
                </a:spcBef>
                <a:spcAft>
                  <a:spcPts val="200"/>
                </a:spcAft>
              </a:pPr>
              <a:r>
                <a:rPr lang="ko-KR" altLang="en-US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변경 시 사전 </a:t>
              </a:r>
              <a:r>
                <a:rPr lang="ko-KR" altLang="en-US" b="1" spc="-150" dirty="0" err="1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검토내용</a:t>
              </a:r>
              <a:endPara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xmlns="" id="{9DED113C-5508-4DD5-AE27-24E1E6D34EEA}"/>
                </a:ext>
              </a:extLst>
            </p:cNvPr>
            <p:cNvGrpSpPr/>
            <p:nvPr/>
          </p:nvGrpSpPr>
          <p:grpSpPr>
            <a:xfrm>
              <a:off x="3780920" y="2906812"/>
              <a:ext cx="237402" cy="226207"/>
              <a:chOff x="4811367" y="1575848"/>
              <a:chExt cx="633490" cy="603617"/>
            </a:xfrm>
          </p:grpSpPr>
          <p:sp>
            <p:nvSpPr>
              <p:cNvPr id="20" name="Freeform 74">
                <a:extLst>
                  <a:ext uri="{FF2B5EF4-FFF2-40B4-BE49-F238E27FC236}">
                    <a16:creationId xmlns:a16="http://schemas.microsoft.com/office/drawing/2014/main" xmlns="" id="{3DEC6D5E-730C-44E4-A5FA-7C8106187F1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1" name="Freeform 33">
                <a:extLst>
                  <a:ext uri="{FF2B5EF4-FFF2-40B4-BE49-F238E27FC236}">
                    <a16:creationId xmlns:a16="http://schemas.microsoft.com/office/drawing/2014/main" xmlns="" id="{043116E8-BF20-4988-804A-6CCA41FE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536A893-4FB5-4B35-B84D-EBEF596CD858}"/>
                </a:ext>
              </a:extLst>
            </p:cNvPr>
            <p:cNvSpPr txBox="1"/>
            <p:nvPr/>
          </p:nvSpPr>
          <p:spPr>
            <a:xfrm>
              <a:off x="3810538" y="3220853"/>
              <a:ext cx="5891796" cy="1010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변경설비의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기본 및 상세 설계  </a:t>
              </a:r>
            </a:p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변경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설비의 안전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보건에 관한 사항</a:t>
              </a:r>
            </a:p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변경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설비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‧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 위험성 평가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536A893-4FB5-4B35-B84D-EBEF596CD858}"/>
                </a:ext>
              </a:extLst>
            </p:cNvPr>
            <p:cNvSpPr txBox="1"/>
            <p:nvPr/>
          </p:nvSpPr>
          <p:spPr>
            <a:xfrm>
              <a:off x="7416578" y="3225413"/>
              <a:ext cx="3936006" cy="1010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안전운전절차서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안전작업절차서 변경</a:t>
              </a:r>
            </a:p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작업자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운전자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보수작업자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교육 필요 여부</a:t>
              </a:r>
            </a:p>
            <a:p>
              <a:pPr marL="182563" marR="2200" indent="-182563">
                <a:spcAft>
                  <a:spcPts val="700"/>
                </a:spcAft>
                <a:buClr>
                  <a:srgbClr val="335EAB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변경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공정의 검사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점검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‧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정비에 관한 사항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7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73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변경요구서</a:t>
            </a:r>
            <a:r>
              <a:rPr lang="ko-KR" altLang="en-US" dirty="0" smtClean="0"/>
              <a:t> 예시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64174"/>
              </p:ext>
            </p:extLst>
          </p:nvPr>
        </p:nvGraphicFramePr>
        <p:xfrm>
          <a:off x="551384" y="1916832"/>
          <a:ext cx="10945219" cy="4536505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xmlns="" val="633370347"/>
                    </a:ext>
                  </a:extLst>
                </a:gridCol>
                <a:gridCol w="909561">
                  <a:extLst>
                    <a:ext uri="{9D8B030D-6E8A-4147-A177-3AD203B41FA5}">
                      <a16:colId xmlns:a16="http://schemas.microsoft.com/office/drawing/2014/main" xmlns="" val="1371302010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1821913520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2192485032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2320267224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1050011624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3096970992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978989357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946191809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410174690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827927857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94436532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3026527121"/>
                    </a:ext>
                  </a:extLst>
                </a:gridCol>
                <a:gridCol w="566320">
                  <a:extLst>
                    <a:ext uri="{9D8B030D-6E8A-4147-A177-3AD203B41FA5}">
                      <a16:colId xmlns:a16="http://schemas.microsoft.com/office/drawing/2014/main" xmlns="" val="1004377029"/>
                    </a:ext>
                  </a:extLst>
                </a:gridCol>
                <a:gridCol w="1044420">
                  <a:extLst>
                    <a:ext uri="{9D8B030D-6E8A-4147-A177-3AD203B41FA5}">
                      <a16:colId xmlns:a16="http://schemas.microsoft.com/office/drawing/2014/main" xmlns="" val="466629176"/>
                    </a:ext>
                  </a:extLst>
                </a:gridCol>
                <a:gridCol w="1115278">
                  <a:extLst>
                    <a:ext uri="{9D8B030D-6E8A-4147-A177-3AD203B41FA5}">
                      <a16:colId xmlns:a16="http://schemas.microsoft.com/office/drawing/2014/main" xmlns="" val="43654828"/>
                    </a:ext>
                  </a:extLst>
                </a:gridCol>
              </a:tblGrid>
              <a:tr h="249415">
                <a:tc gridSpan="9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 경 요 구 서</a:t>
                      </a:r>
                    </a:p>
                  </a:txBody>
                  <a:tcPr marL="29330" marR="29330" marT="8109" marB="810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결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재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담당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부서장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1378555"/>
                  </a:ext>
                </a:extLst>
              </a:tr>
              <a:tr h="24941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 </a:t>
                      </a:r>
                      <a:endParaRPr lang="en-US" altLang="ko-KR" sz="1100" b="1" kern="0" spc="-150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요구부서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문서번호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합생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-17020101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발의일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5052644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변경요구부서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합성생산파트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발의자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5056266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변경요소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및 </a:t>
                      </a:r>
                      <a:r>
                        <a:rPr lang="ko-KR" altLang="en-US" sz="11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변경개요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도면 및 기타 </a:t>
                      </a: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서류첨부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 경 기 간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5611119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DDCDMA </a:t>
                      </a: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감압반응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도입을 위한 설비 변경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2021             .                  .  ~  2021             .                 .</a:t>
                      </a:r>
                      <a:endParaRPr 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1269890"/>
                  </a:ext>
                </a:extLst>
              </a:tr>
              <a:tr h="249415">
                <a:tc row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변경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위원회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접수번호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접수일자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727480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직 책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 </a:t>
                      </a: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름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 명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검 토 항 목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검 토 의 견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8243385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공장장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7558941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안전담당자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3143878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신규사업팀장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3973217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생산부서장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5847573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품질관리부서장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8115560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기전팀장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5485673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계전팀장</a:t>
                      </a: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979689"/>
                  </a:ext>
                </a:extLst>
              </a:tr>
              <a:tr h="2494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승인여부 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승인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        )      </a:t>
                      </a:r>
                      <a:r>
                        <a:rPr lang="ko-KR" altLang="en-US" sz="11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미승인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         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</a:t>
                      </a:r>
                      <a:r>
                        <a:rPr lang="ko-KR" altLang="en-US" sz="11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승인일자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.         .      </a:t>
                      </a:r>
                      <a:r>
                        <a:rPr lang="ko-KR" altLang="en-US" sz="11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발송일자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        .         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7103856"/>
                  </a:ext>
                </a:extLst>
              </a:tr>
              <a:tr h="5458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사유 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및 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조건</a:t>
                      </a:r>
                      <a:endParaRPr lang="en-US" altLang="ko-KR" sz="1100" b="1" kern="0" spc="-150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100" b="1" kern="0" spc="-150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82991"/>
                  </a:ext>
                </a:extLst>
              </a:tr>
              <a:tr h="2494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ko-KR" altLang="en-US" sz="11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최종완료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확인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2021 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     월           일                                                                                                                                                      </a:t>
                      </a:r>
                      <a:r>
                        <a:rPr lang="ko-KR" altLang="en-US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위원장 </a:t>
                      </a:r>
                      <a:r>
                        <a:rPr lang="en-US" altLang="ko-KR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                 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  명</a:t>
                      </a:r>
                      <a:r>
                        <a:rPr lang="en-US" altLang="ko-KR" sz="11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29330" marR="29330" marT="8109" marB="8109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304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고위험 작업에 대한 작업허가절차를 운영하는지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69914" y="2276872"/>
            <a:ext cx="100273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위험작업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시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등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관리절차가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별도로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위험작업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 작업허가제를 운영하고 있으나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작업허가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 작업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현장확인 및 </a:t>
            </a: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작업승인권자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세부적으로 정하지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위험작업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 작업허가제를 운영하고 있으며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현장작업자가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필요한 안전조치사항 및 작업허가절차에 대하여 잘 알고 있음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74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6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369914" y="2757570"/>
            <a:ext cx="10027302" cy="364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기계설비 등의 정비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청소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수리 등의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타 작업자의 불시 가동을 막기 위해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기동장치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잠금장치를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하는 절차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(Lock Out, Tag Out)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기계설비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등의 정비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청소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수리 등의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타 작업자의 불시 가동을 막기 위해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기동장치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태그를 부착하는 방법 등으로 타 작업자에게 알림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2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기계설비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등의 정비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청소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수리 등의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타 작업자의 불시 가동을 막기 위해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기동장치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전원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잠금장치를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하는 절차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(Lock Out, Tag Out)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 있으며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대부분의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근로자가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절차를 알고 있고 담당자 외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잠금장치를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체결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해제하지 않음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4053878"/>
            <a:ext cx="214770" cy="204643"/>
            <a:chOff x="4811367" y="1714547"/>
            <a:chExt cx="633490" cy="603617"/>
          </a:xfrm>
        </p:grpSpPr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160771"/>
            <a:ext cx="214769" cy="204643"/>
            <a:chOff x="4811367" y="2035603"/>
            <a:chExt cx="633486" cy="603617"/>
          </a:xfrm>
        </p:grpSpPr>
        <p:sp>
          <p:nvSpPr>
            <p:cNvPr id="3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기계설비 등의 정비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청소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수리 등의 비정형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LOTO(Lock Out, Tag Out)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절차를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운영하는지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85309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94116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39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75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7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369914" y="2276872"/>
            <a:ext cx="10027302" cy="3956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확정한 종합 대책에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개선시기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자원 배정 등에 대한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내용이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부실하여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대책대로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이행되지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확정한 종합 대책에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개선시기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등을 정하였으나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 등 자원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배정방안이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부실하여 개선이 어려운 위험요인은대책대로 개선이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이루어지지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err="1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 및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확정한 종합 대책에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개선시기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담당 </a:t>
            </a: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등을 정하고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인력 등 자원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배정방안을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적절히 마련하여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대책대로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개선이 이루어짐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703108"/>
            <a:ext cx="214770" cy="204643"/>
            <a:chOff x="4811367" y="1714547"/>
            <a:chExt cx="633490" cy="603617"/>
          </a:xfrm>
        </p:grpSpPr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5414803"/>
            <a:ext cx="214769" cy="204643"/>
            <a:chOff x="4811367" y="2035603"/>
            <a:chExt cx="633486" cy="603617"/>
          </a:xfrm>
        </p:grpSpPr>
        <p:sp>
          <p:nvSpPr>
            <p:cNvPr id="3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435396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515719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61788" y="1753458"/>
            <a:ext cx="10139159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위험요인별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제거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대체 및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통제방안을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확정하여 종합적인 대책을 수립하고 이행하는지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</p:txBody>
      </p:sp>
      <p:sp>
        <p:nvSpPr>
          <p:cNvPr id="38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76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1679223"/>
            <a:ext cx="12191999" cy="92382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369914" y="2757570"/>
            <a:ext cx="10027302" cy="277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대부분의 작업자가 위험요인 및 위험요인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대하여 모름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작업의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및 위험요인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대하여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교육을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실시하고 있으나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정기적으로 또는 계획에 따라 실시하고 있지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1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계획에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정기적으로 작업의 위험요인 및 위험요인 제거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통제방안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안전작업절차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안전보건관리체계에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대하여 교육을 실시하여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대부분의 근로자가 잘 알고 있음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971212"/>
            <a:ext cx="214770" cy="204643"/>
            <a:chOff x="4811367" y="1575848"/>
            <a:chExt cx="633490" cy="603617"/>
          </a:xfrm>
        </p:grpSpPr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627865"/>
            <a:ext cx="214770" cy="204643"/>
            <a:chOff x="4811367" y="1714547"/>
            <a:chExt cx="633490" cy="603617"/>
          </a:xfrm>
        </p:grpSpPr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764257"/>
            <a:ext cx="214769" cy="204643"/>
            <a:chOff x="4811367" y="2035603"/>
            <a:chExt cx="633486" cy="603617"/>
          </a:xfrm>
        </p:grpSpPr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1061788" y="1753458"/>
            <a:ext cx="10139159" cy="80336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위험요인 및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제어방안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안전작업절차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안전보건관리체계 등에 대한 근로자 교육은 </a:t>
            </a:r>
            <a: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200" b="1" spc="-150" dirty="0" smtClean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정기적으로 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실시하는지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3429000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581128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자체점검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D8AAB17-7AB2-47F1-80B0-B0D63683C8C0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4_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위험요인 제거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대체 및 통제</a:t>
            </a:r>
          </a:p>
        </p:txBody>
      </p:sp>
      <p:sp>
        <p:nvSpPr>
          <p:cNvPr id="2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77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9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5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6960096" y="797223"/>
            <a:ext cx="2736305" cy="6155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61C98AF-0FFA-4404-B24D-17A29232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위험요인 제거</a:t>
            </a:r>
            <a:r>
              <a:rPr lang="en-US" altLang="ko-KR" dirty="0"/>
              <a:t>·</a:t>
            </a:r>
            <a:r>
              <a:rPr lang="ko-KR" altLang="en-US" dirty="0"/>
              <a:t>대체 및 통제 </a:t>
            </a:r>
            <a:r>
              <a:rPr lang="ko-KR" altLang="en-US" dirty="0" smtClean="0"/>
              <a:t>중대법 시행령 규정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3287688" y="2212148"/>
            <a:ext cx="8208912" cy="322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또는 사업장의 특성에 따른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위험요인을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확인하여 개선하는 업무절차를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업무절차에 따라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 및 개선이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이루어지는지를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 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점검한 후 필요한 조치를 할 것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다만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「산업안전보건법」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36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조에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따른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위험성평가를 하는 절차를 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절차에 따라 위험성 평가를 직접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실시하거나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실시하도록 하여 실시 결과를 보고받은 경우에는 해당 </a:t>
            </a:r>
            <a:r>
              <a:rPr lang="ko-KR" altLang="en-US" b="1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업무절차에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유해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/>
                <a:ea typeface="맑은 고딕"/>
              </a:rPr>
              <a:t>·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위험요인의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확인 및 개선에 대한 점검을 한 것으로 본다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b="1" kern="0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위험요인 확인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관련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78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2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5836055" y="711608"/>
            <a:ext cx="360040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276C3F0-7858-46A3-B3C9-ACE7E8FE31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10362" y="711608"/>
            <a:ext cx="10063330" cy="604781"/>
          </a:xfrm>
        </p:spPr>
        <p:txBody>
          <a:bodyPr wrap="square">
            <a:spAutoFit/>
          </a:bodyPr>
          <a:lstStyle/>
          <a:p>
            <a:pPr algn="r"/>
            <a:r>
              <a:rPr lang="ko-KR" altLang="en-US" sz="3600" spc="-15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중대법 시행령  </a:t>
            </a:r>
            <a:r>
              <a:rPr lang="ko-KR" altLang="en-US" sz="3600" spc="-15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안전보건관리체계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412D62-C0FE-4E7F-B139-611BC8ED2199}"/>
              </a:ext>
            </a:extLst>
          </p:cNvPr>
          <p:cNvSpPr txBox="1"/>
          <p:nvPr/>
        </p:nvSpPr>
        <p:spPr>
          <a:xfrm>
            <a:off x="3269149" y="1916832"/>
            <a:ext cx="8466464" cy="4632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➊  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 목표와 경영방침의 설정 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➋  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 업무를 총괄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관리하는 전담 조직 설치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➌  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확인 개선 절차 마련</a:t>
            </a:r>
            <a:r>
              <a:rPr lang="en-US" altLang="ko-KR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점검 및 필요한 조치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➍ 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재해예방에 필요한 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보건에 관한 인력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시설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장비 구비와 </a:t>
            </a:r>
            <a:endParaRPr lang="en-US" altLang="ko-KR" sz="1600" b="1" spc="-16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en-US" altLang="ko-KR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유해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개선에 필요한 예산 편성 및 집행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➎  </a:t>
            </a:r>
            <a:r>
              <a:rPr lang="ko-KR" altLang="en-US" sz="1600" b="1" i="0" u="none" strike="noStrike" spc="-160" baseline="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안전보건관리책임자 등의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충실한 업무수행 지원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ko-KR" sz="1600" b="1" spc="-16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권한과 예산 부여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평가기준 마련 및 평가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➏ 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산업안전보건법에 따른 안전관리자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보건관리자 등 전문인력 배치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➐ 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종사자 의견 청취 절차 마련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청취 및 개선방안 마련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 여부 점검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➑ 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중대산업재해 발생 시 등 조치 매뉴얼 마련 및 조치 여부 점검</a:t>
            </a:r>
            <a:endParaRPr lang="en-US" altLang="ko-KR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58775" indent="-358775" algn="just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1600" b="1" i="0" u="none" strike="noStrike" spc="-160" baseline="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➒ 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산재예방 조치 능력 및 기술에 관한 평가기준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 및 안전보건 관리비용 기준</a:t>
            </a:r>
            <a:r>
              <a:rPr lang="en-US" altLang="ko-KR" sz="1600" b="1" i="0" u="none" strike="noStrike" spc="-16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60" baseline="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업무수행</a:t>
            </a:r>
            <a:r>
              <a:rPr lang="ko-KR" altLang="en-US" sz="1600" b="1" spc="-16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기간 관련 기준 마련</a:t>
            </a:r>
            <a:r>
              <a:rPr lang="en-US" altLang="ko-KR" sz="1600" b="1" spc="-16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6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이행 여부 점검</a:t>
            </a:r>
          </a:p>
          <a:p>
            <a:pPr marL="358775" indent="-358775" algn="just">
              <a:lnSpc>
                <a:spcPct val="5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altLang="ko-KR" sz="1600" b="1" spc="-16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i="0" u="none" strike="noStrike" spc="-16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나눔선">
            <a:extLst>
              <a:ext uri="{FF2B5EF4-FFF2-40B4-BE49-F238E27FC236}">
                <a16:creationId xmlns:a16="http://schemas.microsoft.com/office/drawing/2014/main" xmlns="" id="{ABA03BCF-7844-4313-BF39-347675808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256" y="4134220"/>
            <a:ext cx="4752528" cy="1280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602EF44-610B-4A31-86F0-F5AC7B295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774" y="3573016"/>
            <a:ext cx="2778375" cy="266955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15C8B29-6A4B-4379-94C7-BDF3373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15454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244B82F2-BC08-4DD2-A981-33BEB2996053}"/>
              </a:ext>
            </a:extLst>
          </p:cNvPr>
          <p:cNvGrpSpPr/>
          <p:nvPr/>
        </p:nvGrpSpPr>
        <p:grpSpPr>
          <a:xfrm>
            <a:off x="2795207" y="3008438"/>
            <a:ext cx="6829184" cy="951323"/>
            <a:chOff x="3191814" y="3008438"/>
            <a:chExt cx="6829184" cy="951323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xmlns="" id="{7DDDCA56-161A-4042-AE20-B33243556614}"/>
                </a:ext>
              </a:extLst>
            </p:cNvPr>
            <p:cNvSpPr/>
            <p:nvPr/>
          </p:nvSpPr>
          <p:spPr>
            <a:xfrm>
              <a:off x="3359695" y="3068960"/>
              <a:ext cx="6661303" cy="890801"/>
            </a:xfrm>
            <a:prstGeom prst="roundRect">
              <a:avLst>
                <a:gd name="adj" fmla="val 13741"/>
              </a:avLst>
            </a:prstGeom>
            <a:solidFill>
              <a:srgbClr val="0D3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6BC3877-7C67-4E11-B6C4-C6E4E1CA6DEE}"/>
                </a:ext>
              </a:extLst>
            </p:cNvPr>
            <p:cNvSpPr txBox="1"/>
            <p:nvPr/>
          </p:nvSpPr>
          <p:spPr>
            <a:xfrm>
              <a:off x="4199925" y="3008438"/>
              <a:ext cx="58210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54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비상조치계획 수립</a:t>
              </a:r>
              <a:endParaRPr lang="ko-KR" altLang="en-US" sz="54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xmlns="" id="{5B95A29F-A17E-4B87-9C7C-9BE6334E8D38}"/>
                </a:ext>
              </a:extLst>
            </p:cNvPr>
            <p:cNvSpPr/>
            <p:nvPr/>
          </p:nvSpPr>
          <p:spPr>
            <a:xfrm>
              <a:off x="3191814" y="3068960"/>
              <a:ext cx="792848" cy="890801"/>
            </a:xfrm>
            <a:prstGeom prst="roundRect">
              <a:avLst>
                <a:gd name="adj" fmla="val 13741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내용 개체 틀 2">
              <a:extLst>
                <a:ext uri="{FF2B5EF4-FFF2-40B4-BE49-F238E27FC236}">
                  <a16:creationId xmlns:a16="http://schemas.microsoft.com/office/drawing/2014/main" xmlns="" id="{F633EA37-3607-4215-9C19-61BE93AAF749}"/>
                </a:ext>
              </a:extLst>
            </p:cNvPr>
            <p:cNvSpPr txBox="1">
              <a:spLocks/>
            </p:cNvSpPr>
            <p:nvPr/>
          </p:nvSpPr>
          <p:spPr>
            <a:xfrm>
              <a:off x="3366869" y="3207898"/>
              <a:ext cx="514885" cy="60529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000"/>
                </a:lnSpc>
                <a:spcAft>
                  <a:spcPts val="2000"/>
                </a:spcAft>
                <a:buFont typeface="Arial" panose="020B0604020202020204" pitchFamily="34" charset="0"/>
                <a:buNone/>
              </a:pPr>
              <a:r>
                <a:rPr lang="en-US" altLang="ko-KR" sz="3600" dirty="0">
                  <a:solidFill>
                    <a:schemeClr val="bg1"/>
                  </a:solidFill>
                  <a:latin typeface="휴먼둥근헤드라인" pitchFamily="18" charset="-127"/>
                  <a:ea typeface="휴먼둥근헤드라인" pitchFamily="18" charset="-127"/>
                  <a:cs typeface="+mj-cs"/>
                </a:rPr>
                <a:t>5</a:t>
              </a:r>
              <a:endParaRPr lang="ko-KR" altLang="en-US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F15F2C-9937-4BC0-9DA3-7538C1B076CB}"/>
              </a:ext>
            </a:extLst>
          </p:cNvPr>
          <p:cNvSpPr txBox="1"/>
          <p:nvPr/>
        </p:nvSpPr>
        <p:spPr>
          <a:xfrm>
            <a:off x="2939174" y="4154160"/>
            <a:ext cx="6408712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중대재해 발생에 대처할 수 있는 비상조치계획을 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수립하고 준비함으로써 피해를 최소화할 수 있습니다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1B85E359-15A3-42F2-B85E-1B5232F56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80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2483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타원 70">
            <a:extLst>
              <a:ext uri="{FF2B5EF4-FFF2-40B4-BE49-F238E27FC236}">
                <a16:creationId xmlns:a16="http://schemas.microsoft.com/office/drawing/2014/main" xmlns="" id="{9B5E338B-AEBB-4A78-9C66-8ED257DDCBCA}"/>
              </a:ext>
            </a:extLst>
          </p:cNvPr>
          <p:cNvSpPr/>
          <p:nvPr/>
        </p:nvSpPr>
        <p:spPr>
          <a:xfrm>
            <a:off x="842714" y="4070093"/>
            <a:ext cx="297184" cy="3359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0" name="자유형: 도형 69">
            <a:extLst>
              <a:ext uri="{FF2B5EF4-FFF2-40B4-BE49-F238E27FC236}">
                <a16:creationId xmlns:a16="http://schemas.microsoft.com/office/drawing/2014/main" xmlns="" id="{F5F77AB7-C682-4EBA-85C3-8CB525D9F3A7}"/>
              </a:ext>
            </a:extLst>
          </p:cNvPr>
          <p:cNvSpPr/>
          <p:nvPr/>
        </p:nvSpPr>
        <p:spPr>
          <a:xfrm>
            <a:off x="1993900" y="2677160"/>
            <a:ext cx="1630680" cy="208280"/>
          </a:xfrm>
          <a:custGeom>
            <a:avLst/>
            <a:gdLst>
              <a:gd name="connsiteX0" fmla="*/ 518160 w 1630680"/>
              <a:gd name="connsiteY0" fmla="*/ 0 h 208280"/>
              <a:gd name="connsiteX1" fmla="*/ 1099820 w 1630680"/>
              <a:gd name="connsiteY1" fmla="*/ 0 h 208280"/>
              <a:gd name="connsiteX2" fmla="*/ 1158240 w 1630680"/>
              <a:gd name="connsiteY2" fmla="*/ 88900 h 208280"/>
              <a:gd name="connsiteX3" fmla="*/ 1630680 w 1630680"/>
              <a:gd name="connsiteY3" fmla="*/ 88900 h 208280"/>
              <a:gd name="connsiteX4" fmla="*/ 1630680 w 1630680"/>
              <a:gd name="connsiteY4" fmla="*/ 208280 h 208280"/>
              <a:gd name="connsiteX5" fmla="*/ 0 w 1630680"/>
              <a:gd name="connsiteY5" fmla="*/ 208280 h 208280"/>
              <a:gd name="connsiteX6" fmla="*/ 0 w 1630680"/>
              <a:gd name="connsiteY6" fmla="*/ 78740 h 208280"/>
              <a:gd name="connsiteX7" fmla="*/ 472440 w 1630680"/>
              <a:gd name="connsiteY7" fmla="*/ 78740 h 208280"/>
              <a:gd name="connsiteX8" fmla="*/ 518160 w 1630680"/>
              <a:gd name="connsiteY8" fmla="*/ 0 h 20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0680" h="208280">
                <a:moveTo>
                  <a:pt x="518160" y="0"/>
                </a:moveTo>
                <a:lnTo>
                  <a:pt x="1099820" y="0"/>
                </a:lnTo>
                <a:lnTo>
                  <a:pt x="1158240" y="88900"/>
                </a:lnTo>
                <a:lnTo>
                  <a:pt x="1630680" y="88900"/>
                </a:lnTo>
                <a:lnTo>
                  <a:pt x="1630680" y="208280"/>
                </a:lnTo>
                <a:lnTo>
                  <a:pt x="0" y="208280"/>
                </a:lnTo>
                <a:lnTo>
                  <a:pt x="0" y="78740"/>
                </a:lnTo>
                <a:lnTo>
                  <a:pt x="472440" y="78740"/>
                </a:lnTo>
                <a:lnTo>
                  <a:pt x="51816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xmlns="" id="{CC66E16D-025C-4A55-874C-1CC793DE1A45}"/>
              </a:ext>
            </a:extLst>
          </p:cNvPr>
          <p:cNvSpPr/>
          <p:nvPr/>
        </p:nvSpPr>
        <p:spPr>
          <a:xfrm>
            <a:off x="1578691" y="2924454"/>
            <a:ext cx="2860808" cy="2262474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  <a:alpha val="48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E5514A-B87F-47BA-818F-36BF19851082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5_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비상조치계획 수립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D3A706-4FE0-421C-B76E-59596EEB8B44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79558766-8E8B-4F50-8A2F-46102E46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위험요인을 바탕으로 ‘시나리오’를 작성합니다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820250-4986-44B3-8002-91A3F09B45F5}"/>
              </a:ext>
            </a:extLst>
          </p:cNvPr>
          <p:cNvSpPr txBox="1"/>
          <p:nvPr/>
        </p:nvSpPr>
        <p:spPr>
          <a:xfrm>
            <a:off x="5693029" y="2444203"/>
            <a:ext cx="6491354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위험요인별로 어떤 재해가 발생할 수 있는지를 검토</a:t>
            </a:r>
            <a:endParaRPr lang="en-US" altLang="ko-KR" sz="2000" b="1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177E2F-1FB2-424D-9811-0BD7C4B9CC02}"/>
              </a:ext>
            </a:extLst>
          </p:cNvPr>
          <p:cNvSpPr txBox="1"/>
          <p:nvPr/>
        </p:nvSpPr>
        <p:spPr>
          <a:xfrm>
            <a:off x="5693029" y="3434322"/>
            <a:ext cx="580357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사망사고로 이어질 수 있는 중대한 위험요인은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‘재해 발생 시나리오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 를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작성</a:t>
            </a:r>
            <a:endParaRPr lang="en-US" altLang="ko-KR" sz="2000" b="1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DFAFFD-D2A2-4056-956F-B121BF19C1BA}"/>
              </a:ext>
            </a:extLst>
          </p:cNvPr>
          <p:cNvSpPr txBox="1"/>
          <p:nvPr/>
        </p:nvSpPr>
        <p:spPr>
          <a:xfrm>
            <a:off x="5693029" y="4796114"/>
            <a:ext cx="62479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다수의 사업장을 보유한 기업은 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사업장마다 발생 가능한 재해 상황이 다르므로</a:t>
            </a:r>
            <a:endParaRPr lang="en-US" altLang="ko-KR" sz="2000" b="1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ts val="2800"/>
              </a:lnSpc>
            </a:pPr>
            <a:r>
              <a:rPr lang="ko-KR" altLang="en-US" sz="2000" b="1" dirty="0" err="1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사업장별로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재해 발생 시나리오 작성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86B64EFA-3433-4396-87BE-FE966CE2F58F}"/>
              </a:ext>
            </a:extLst>
          </p:cNvPr>
          <p:cNvGrpSpPr/>
          <p:nvPr/>
        </p:nvGrpSpPr>
        <p:grpSpPr>
          <a:xfrm>
            <a:off x="5443894" y="2533904"/>
            <a:ext cx="237402" cy="226207"/>
            <a:chOff x="4811367" y="1575848"/>
            <a:chExt cx="633490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F910D106-2F72-4C30-8BC3-0EA8320E66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BA9A5660-802D-4346-96B7-DAAABD03E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A49DCD6D-5BBC-411D-A04A-C3EC4A56C216}"/>
              </a:ext>
            </a:extLst>
          </p:cNvPr>
          <p:cNvGrpSpPr/>
          <p:nvPr/>
        </p:nvGrpSpPr>
        <p:grpSpPr>
          <a:xfrm>
            <a:off x="5243334" y="2132856"/>
            <a:ext cx="6427762" cy="4047688"/>
            <a:chOff x="4924822" y="2132856"/>
            <a:chExt cx="6643786" cy="4047688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xmlns="" id="{7621F550-F70D-4E7F-87FB-0CACA074CDD3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2132856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5CBC8672-5B4B-42AE-AAB5-F2C6183E9E64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3237542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xmlns="" id="{10049414-DD4F-47D7-89CB-C12B7A67CEDC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4509120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xmlns="" id="{92B60558-5F9A-43B9-AD77-AB949AA0DA7B}"/>
                </a:ext>
              </a:extLst>
            </p:cNvPr>
            <p:cNvCxnSpPr>
              <a:cxnSpLocks/>
            </p:cNvCxnSpPr>
            <p:nvPr/>
          </p:nvCxnSpPr>
          <p:spPr>
            <a:xfrm>
              <a:off x="4924822" y="6180544"/>
              <a:ext cx="6643786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6D18899F-AE41-49DA-A7FC-6AF9409234AF}"/>
              </a:ext>
            </a:extLst>
          </p:cNvPr>
          <p:cNvGrpSpPr/>
          <p:nvPr/>
        </p:nvGrpSpPr>
        <p:grpSpPr>
          <a:xfrm>
            <a:off x="5443894" y="3541017"/>
            <a:ext cx="237402" cy="226207"/>
            <a:chOff x="4811367" y="1575848"/>
            <a:chExt cx="633490" cy="603617"/>
          </a:xfrm>
        </p:grpSpPr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xmlns="" id="{2E215154-E338-4811-9256-25BECED402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A84E8584-49E0-4486-BC29-C0BF965FF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xmlns="" id="{0D18CD7F-13A9-4188-B5B1-09DE742940CC}"/>
              </a:ext>
            </a:extLst>
          </p:cNvPr>
          <p:cNvGrpSpPr/>
          <p:nvPr/>
        </p:nvGrpSpPr>
        <p:grpSpPr>
          <a:xfrm>
            <a:off x="5443894" y="4899144"/>
            <a:ext cx="237402" cy="226207"/>
            <a:chOff x="4811367" y="1575848"/>
            <a:chExt cx="633490" cy="603617"/>
          </a:xfrm>
        </p:grpSpPr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D8D30320-39A6-4CBB-9700-488F3D1721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xmlns="" id="{AE53E571-F7D8-4112-A40A-C92B9C62E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051D9C8D-198B-4956-A477-AAC0DFFB7CEA}"/>
              </a:ext>
            </a:extLst>
          </p:cNvPr>
          <p:cNvGrpSpPr/>
          <p:nvPr/>
        </p:nvGrpSpPr>
        <p:grpSpPr>
          <a:xfrm>
            <a:off x="623392" y="2636912"/>
            <a:ext cx="3827190" cy="3427941"/>
            <a:chOff x="521584" y="2889448"/>
            <a:chExt cx="3827190" cy="3427941"/>
          </a:xfrm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xmlns="" id="{03C8F22C-CA3E-43F3-95EB-EBD37A31F833}"/>
                </a:ext>
              </a:extLst>
            </p:cNvPr>
            <p:cNvSpPr/>
            <p:nvPr/>
          </p:nvSpPr>
          <p:spPr>
            <a:xfrm>
              <a:off x="1212955" y="3140968"/>
              <a:ext cx="3023765" cy="2188395"/>
            </a:xfrm>
            <a:custGeom>
              <a:avLst/>
              <a:gdLst>
                <a:gd name="connsiteX0" fmla="*/ 0 w 3023765"/>
                <a:gd name="connsiteY0" fmla="*/ 0 h 2173155"/>
                <a:gd name="connsiteX1" fmla="*/ 3023765 w 3023765"/>
                <a:gd name="connsiteY1" fmla="*/ 0 h 2173155"/>
                <a:gd name="connsiteX2" fmla="*/ 3023765 w 3023765"/>
                <a:gd name="connsiteY2" fmla="*/ 2173155 h 2173155"/>
                <a:gd name="connsiteX3" fmla="*/ 76244 w 3023765"/>
                <a:gd name="connsiteY3" fmla="*/ 2173155 h 2173155"/>
                <a:gd name="connsiteX4" fmla="*/ 101565 w 3023765"/>
                <a:gd name="connsiteY4" fmla="*/ 2122228 h 2173155"/>
                <a:gd name="connsiteX5" fmla="*/ 231803 w 3023765"/>
                <a:gd name="connsiteY5" fmla="*/ 1830281 h 2173155"/>
                <a:gd name="connsiteX6" fmla="*/ 159698 w 3023765"/>
                <a:gd name="connsiteY6" fmla="*/ 1758176 h 2173155"/>
                <a:gd name="connsiteX7" fmla="*/ 104327 w 3023765"/>
                <a:gd name="connsiteY7" fmla="*/ 1758176 h 2173155"/>
                <a:gd name="connsiteX8" fmla="*/ 98110 w 3023765"/>
                <a:gd name="connsiteY8" fmla="*/ 1738150 h 2173155"/>
                <a:gd name="connsiteX9" fmla="*/ 4271 w 3023765"/>
                <a:gd name="connsiteY9" fmla="*/ 1624196 h 2173155"/>
                <a:gd name="connsiteX10" fmla="*/ 0 w 3023765"/>
                <a:gd name="connsiteY10" fmla="*/ 1622143 h 2173155"/>
                <a:gd name="connsiteX11" fmla="*/ 0 w 3023765"/>
                <a:gd name="connsiteY11" fmla="*/ 0 h 2173155"/>
                <a:gd name="connsiteX0" fmla="*/ 0 w 3023765"/>
                <a:gd name="connsiteY0" fmla="*/ 0 h 2173155"/>
                <a:gd name="connsiteX1" fmla="*/ 3023765 w 3023765"/>
                <a:gd name="connsiteY1" fmla="*/ 0 h 2173155"/>
                <a:gd name="connsiteX2" fmla="*/ 3023765 w 3023765"/>
                <a:gd name="connsiteY2" fmla="*/ 2173155 h 2173155"/>
                <a:gd name="connsiteX3" fmla="*/ 76244 w 3023765"/>
                <a:gd name="connsiteY3" fmla="*/ 2173155 h 2173155"/>
                <a:gd name="connsiteX4" fmla="*/ 144745 w 3023765"/>
                <a:gd name="connsiteY4" fmla="*/ 2122228 h 2173155"/>
                <a:gd name="connsiteX5" fmla="*/ 231803 w 3023765"/>
                <a:gd name="connsiteY5" fmla="*/ 1830281 h 2173155"/>
                <a:gd name="connsiteX6" fmla="*/ 159698 w 3023765"/>
                <a:gd name="connsiteY6" fmla="*/ 1758176 h 2173155"/>
                <a:gd name="connsiteX7" fmla="*/ 104327 w 3023765"/>
                <a:gd name="connsiteY7" fmla="*/ 1758176 h 2173155"/>
                <a:gd name="connsiteX8" fmla="*/ 98110 w 3023765"/>
                <a:gd name="connsiteY8" fmla="*/ 1738150 h 2173155"/>
                <a:gd name="connsiteX9" fmla="*/ 4271 w 3023765"/>
                <a:gd name="connsiteY9" fmla="*/ 1624196 h 2173155"/>
                <a:gd name="connsiteX10" fmla="*/ 0 w 3023765"/>
                <a:gd name="connsiteY10" fmla="*/ 1622143 h 2173155"/>
                <a:gd name="connsiteX11" fmla="*/ 0 w 3023765"/>
                <a:gd name="connsiteY11" fmla="*/ 0 h 2173155"/>
                <a:gd name="connsiteX0" fmla="*/ 0 w 3023765"/>
                <a:gd name="connsiteY0" fmla="*/ 0 h 2183315"/>
                <a:gd name="connsiteX1" fmla="*/ 3023765 w 3023765"/>
                <a:gd name="connsiteY1" fmla="*/ 0 h 2183315"/>
                <a:gd name="connsiteX2" fmla="*/ 3023765 w 3023765"/>
                <a:gd name="connsiteY2" fmla="*/ 2173155 h 2183315"/>
                <a:gd name="connsiteX3" fmla="*/ 157524 w 3023765"/>
                <a:gd name="connsiteY3" fmla="*/ 2183315 h 2183315"/>
                <a:gd name="connsiteX4" fmla="*/ 144745 w 3023765"/>
                <a:gd name="connsiteY4" fmla="*/ 2122228 h 2183315"/>
                <a:gd name="connsiteX5" fmla="*/ 231803 w 3023765"/>
                <a:gd name="connsiteY5" fmla="*/ 1830281 h 2183315"/>
                <a:gd name="connsiteX6" fmla="*/ 159698 w 3023765"/>
                <a:gd name="connsiteY6" fmla="*/ 1758176 h 2183315"/>
                <a:gd name="connsiteX7" fmla="*/ 104327 w 3023765"/>
                <a:gd name="connsiteY7" fmla="*/ 1758176 h 2183315"/>
                <a:gd name="connsiteX8" fmla="*/ 98110 w 3023765"/>
                <a:gd name="connsiteY8" fmla="*/ 1738150 h 2183315"/>
                <a:gd name="connsiteX9" fmla="*/ 4271 w 3023765"/>
                <a:gd name="connsiteY9" fmla="*/ 1624196 h 2183315"/>
                <a:gd name="connsiteX10" fmla="*/ 0 w 3023765"/>
                <a:gd name="connsiteY10" fmla="*/ 1622143 h 2183315"/>
                <a:gd name="connsiteX11" fmla="*/ 0 w 3023765"/>
                <a:gd name="connsiteY11" fmla="*/ 0 h 2183315"/>
                <a:gd name="connsiteX0" fmla="*/ 0 w 3023765"/>
                <a:gd name="connsiteY0" fmla="*/ 0 h 2188395"/>
                <a:gd name="connsiteX1" fmla="*/ 3023765 w 3023765"/>
                <a:gd name="connsiteY1" fmla="*/ 0 h 2188395"/>
                <a:gd name="connsiteX2" fmla="*/ 3023765 w 3023765"/>
                <a:gd name="connsiteY2" fmla="*/ 2173155 h 2188395"/>
                <a:gd name="connsiteX3" fmla="*/ 139744 w 3023765"/>
                <a:gd name="connsiteY3" fmla="*/ 2188395 h 2188395"/>
                <a:gd name="connsiteX4" fmla="*/ 144745 w 3023765"/>
                <a:gd name="connsiteY4" fmla="*/ 2122228 h 2188395"/>
                <a:gd name="connsiteX5" fmla="*/ 231803 w 3023765"/>
                <a:gd name="connsiteY5" fmla="*/ 1830281 h 2188395"/>
                <a:gd name="connsiteX6" fmla="*/ 159698 w 3023765"/>
                <a:gd name="connsiteY6" fmla="*/ 1758176 h 2188395"/>
                <a:gd name="connsiteX7" fmla="*/ 104327 w 3023765"/>
                <a:gd name="connsiteY7" fmla="*/ 1758176 h 2188395"/>
                <a:gd name="connsiteX8" fmla="*/ 98110 w 3023765"/>
                <a:gd name="connsiteY8" fmla="*/ 1738150 h 2188395"/>
                <a:gd name="connsiteX9" fmla="*/ 4271 w 3023765"/>
                <a:gd name="connsiteY9" fmla="*/ 1624196 h 2188395"/>
                <a:gd name="connsiteX10" fmla="*/ 0 w 3023765"/>
                <a:gd name="connsiteY10" fmla="*/ 1622143 h 2188395"/>
                <a:gd name="connsiteX11" fmla="*/ 0 w 3023765"/>
                <a:gd name="connsiteY11" fmla="*/ 0 h 2188395"/>
                <a:gd name="connsiteX0" fmla="*/ 0 w 3023765"/>
                <a:gd name="connsiteY0" fmla="*/ 0 h 2188395"/>
                <a:gd name="connsiteX1" fmla="*/ 3023765 w 3023765"/>
                <a:gd name="connsiteY1" fmla="*/ 0 h 2188395"/>
                <a:gd name="connsiteX2" fmla="*/ 3023765 w 3023765"/>
                <a:gd name="connsiteY2" fmla="*/ 2173155 h 2188395"/>
                <a:gd name="connsiteX3" fmla="*/ 139744 w 3023765"/>
                <a:gd name="connsiteY3" fmla="*/ 2188395 h 2188395"/>
                <a:gd name="connsiteX4" fmla="*/ 167605 w 3023765"/>
                <a:gd name="connsiteY4" fmla="*/ 2095558 h 2188395"/>
                <a:gd name="connsiteX5" fmla="*/ 231803 w 3023765"/>
                <a:gd name="connsiteY5" fmla="*/ 1830281 h 2188395"/>
                <a:gd name="connsiteX6" fmla="*/ 159698 w 3023765"/>
                <a:gd name="connsiteY6" fmla="*/ 1758176 h 2188395"/>
                <a:gd name="connsiteX7" fmla="*/ 104327 w 3023765"/>
                <a:gd name="connsiteY7" fmla="*/ 1758176 h 2188395"/>
                <a:gd name="connsiteX8" fmla="*/ 98110 w 3023765"/>
                <a:gd name="connsiteY8" fmla="*/ 1738150 h 2188395"/>
                <a:gd name="connsiteX9" fmla="*/ 4271 w 3023765"/>
                <a:gd name="connsiteY9" fmla="*/ 1624196 h 2188395"/>
                <a:gd name="connsiteX10" fmla="*/ 0 w 3023765"/>
                <a:gd name="connsiteY10" fmla="*/ 1622143 h 2188395"/>
                <a:gd name="connsiteX11" fmla="*/ 0 w 3023765"/>
                <a:gd name="connsiteY11" fmla="*/ 0 h 2188395"/>
                <a:gd name="connsiteX0" fmla="*/ 0 w 3023765"/>
                <a:gd name="connsiteY0" fmla="*/ 0 h 2188395"/>
                <a:gd name="connsiteX1" fmla="*/ 3023765 w 3023765"/>
                <a:gd name="connsiteY1" fmla="*/ 0 h 2188395"/>
                <a:gd name="connsiteX2" fmla="*/ 3023765 w 3023765"/>
                <a:gd name="connsiteY2" fmla="*/ 2173155 h 2188395"/>
                <a:gd name="connsiteX3" fmla="*/ 139744 w 3023765"/>
                <a:gd name="connsiteY3" fmla="*/ 2188395 h 2188395"/>
                <a:gd name="connsiteX4" fmla="*/ 167605 w 3023765"/>
                <a:gd name="connsiteY4" fmla="*/ 2095558 h 2188395"/>
                <a:gd name="connsiteX5" fmla="*/ 231803 w 3023765"/>
                <a:gd name="connsiteY5" fmla="*/ 1830281 h 2188395"/>
                <a:gd name="connsiteX6" fmla="*/ 159698 w 3023765"/>
                <a:gd name="connsiteY6" fmla="*/ 1758176 h 2188395"/>
                <a:gd name="connsiteX7" fmla="*/ 104327 w 3023765"/>
                <a:gd name="connsiteY7" fmla="*/ 1758176 h 2188395"/>
                <a:gd name="connsiteX8" fmla="*/ 98110 w 3023765"/>
                <a:gd name="connsiteY8" fmla="*/ 1738150 h 2188395"/>
                <a:gd name="connsiteX9" fmla="*/ 4271 w 3023765"/>
                <a:gd name="connsiteY9" fmla="*/ 1624196 h 2188395"/>
                <a:gd name="connsiteX10" fmla="*/ 0 w 3023765"/>
                <a:gd name="connsiteY10" fmla="*/ 1622143 h 2188395"/>
                <a:gd name="connsiteX11" fmla="*/ 0 w 3023765"/>
                <a:gd name="connsiteY11" fmla="*/ 0 h 218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3765" h="2188395">
                  <a:moveTo>
                    <a:pt x="0" y="0"/>
                  </a:moveTo>
                  <a:lnTo>
                    <a:pt x="3023765" y="0"/>
                  </a:lnTo>
                  <a:lnTo>
                    <a:pt x="3023765" y="2173155"/>
                  </a:lnTo>
                  <a:lnTo>
                    <a:pt x="139744" y="2188395"/>
                  </a:lnTo>
                  <a:cubicBezTo>
                    <a:pt x="148184" y="2171419"/>
                    <a:pt x="159165" y="2112534"/>
                    <a:pt x="167605" y="2095558"/>
                  </a:cubicBezTo>
                  <a:cubicBezTo>
                    <a:pt x="195633" y="1978848"/>
                    <a:pt x="221772" y="1884310"/>
                    <a:pt x="231803" y="1830281"/>
                  </a:cubicBezTo>
                  <a:cubicBezTo>
                    <a:pt x="231803" y="1790459"/>
                    <a:pt x="199520" y="1758176"/>
                    <a:pt x="159698" y="1758176"/>
                  </a:cubicBezTo>
                  <a:lnTo>
                    <a:pt x="104327" y="1758176"/>
                  </a:lnTo>
                  <a:lnTo>
                    <a:pt x="98110" y="1738150"/>
                  </a:lnTo>
                  <a:cubicBezTo>
                    <a:pt x="78451" y="1691670"/>
                    <a:pt x="45609" y="1652123"/>
                    <a:pt x="4271" y="1624196"/>
                  </a:cubicBezTo>
                  <a:lnTo>
                    <a:pt x="0" y="162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C3D1951-02F2-4570-8D81-2A5A9E4332CF}"/>
                </a:ext>
              </a:extLst>
            </p:cNvPr>
            <p:cNvSpPr txBox="1"/>
            <p:nvPr/>
          </p:nvSpPr>
          <p:spPr>
            <a:xfrm>
              <a:off x="1078513" y="3472448"/>
              <a:ext cx="325162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000" b="0" i="0" u="none" strike="noStrike" baseline="0" dirty="0">
                  <a:solidFill>
                    <a:schemeClr val="tx2">
                      <a:lumMod val="75000"/>
                    </a:schemeClr>
                  </a:solidFill>
                  <a:latin typeface="휴먼둥근헤드라인" pitchFamily="18" charset="-127"/>
                  <a:ea typeface="휴먼둥근헤드라인" pitchFamily="18" charset="-127"/>
                </a:rPr>
                <a:t>재해요인</a:t>
              </a:r>
              <a:r>
                <a:rPr lang="ko-KR" altLang="en-US" sz="1800" b="0" i="0" u="none" strike="noStrike" baseline="0" dirty="0">
                  <a:solidFill>
                    <a:schemeClr val="tx2">
                      <a:lumMod val="75000"/>
                    </a:schemeClr>
                  </a:solidFill>
                  <a:latin typeface="휴먼엑스포" pitchFamily="18" charset="-127"/>
                  <a:ea typeface="휴먼엑스포" pitchFamily="18" charset="-127"/>
                </a:rPr>
                <a:t>을 </a:t>
              </a:r>
              <a:r>
                <a:rPr lang="ko-KR" altLang="en-US" sz="2000" dirty="0">
                  <a:solidFill>
                    <a:schemeClr val="tx2">
                      <a:lumMod val="75000"/>
                    </a:schemeClr>
                  </a:solidFill>
                  <a:latin typeface="휴먼둥근헤드라인" pitchFamily="18" charset="-127"/>
                  <a:ea typeface="휴먼둥근헤드라인" pitchFamily="18" charset="-127"/>
                </a:rPr>
                <a:t>파악</a:t>
              </a:r>
              <a:r>
                <a:rPr lang="ko-KR" altLang="en-US" sz="1800" b="0" i="0" u="none" strike="noStrike" baseline="0" dirty="0">
                  <a:solidFill>
                    <a:schemeClr val="tx2">
                      <a:lumMod val="75000"/>
                    </a:schemeClr>
                  </a:solidFill>
                  <a:latin typeface="휴먼엑스포" pitchFamily="18" charset="-127"/>
                  <a:ea typeface="휴먼엑스포" pitchFamily="18" charset="-127"/>
                </a:rPr>
                <a:t>하여</a:t>
              </a:r>
              <a:endParaRPr lang="en-US" altLang="ko-KR" sz="18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2">
                      <a:lumMod val="75000"/>
                    </a:schemeClr>
                  </a:solidFill>
                  <a:latin typeface="휴먼둥근헤드라인" pitchFamily="18" charset="-127"/>
                  <a:ea typeface="휴먼둥근헤드라인" pitchFamily="18" charset="-127"/>
                </a:rPr>
                <a:t>사업장 단위</a:t>
              </a:r>
              <a:r>
                <a:rPr lang="ko-KR" altLang="en-US" sz="1800" b="0" i="0" u="none" strike="noStrike" baseline="0" dirty="0">
                  <a:solidFill>
                    <a:schemeClr val="tx2">
                      <a:lumMod val="75000"/>
                    </a:schemeClr>
                  </a:solidFill>
                  <a:latin typeface="휴먼엑스포" pitchFamily="18" charset="-127"/>
                  <a:ea typeface="휴먼엑스포" pitchFamily="18" charset="-127"/>
                </a:rPr>
                <a:t>로</a:t>
              </a:r>
              <a:endParaRPr lang="en-US" altLang="ko-KR" sz="1800" b="0" i="0" u="none" strike="noStrike" baseline="0" dirty="0">
                <a:solidFill>
                  <a:schemeClr val="tx2">
                    <a:lumMod val="75000"/>
                  </a:schemeClr>
                </a:solidFill>
                <a:latin typeface="휴먼엑스포" pitchFamily="18" charset="-127"/>
                <a:ea typeface="휴먼엑스포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2">
                      <a:lumMod val="75000"/>
                    </a:schemeClr>
                  </a:solidFill>
                  <a:latin typeface="휴먼둥근헤드라인" pitchFamily="18" charset="-127"/>
                  <a:ea typeface="휴먼둥근헤드라인" pitchFamily="18" charset="-127"/>
                </a:rPr>
                <a:t>재해발생시나리오</a:t>
              </a:r>
              <a:r>
                <a:rPr lang="ko-KR" altLang="en-US" sz="1800" b="0" i="0" u="none" strike="noStrike" baseline="0" dirty="0">
                  <a:solidFill>
                    <a:schemeClr val="tx2">
                      <a:lumMod val="75000"/>
                    </a:schemeClr>
                  </a:solidFill>
                  <a:latin typeface="휴먼엑스포" pitchFamily="18" charset="-127"/>
                  <a:ea typeface="휴먼엑스포" pitchFamily="18" charset="-127"/>
                </a:rPr>
                <a:t> 작성</a:t>
              </a:r>
              <a:endParaRPr lang="ko-KR" altLang="en-US" dirty="0">
                <a:solidFill>
                  <a:schemeClr val="tx2">
                    <a:lumMod val="75000"/>
                  </a:schemeClr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66409AA4-F961-4F8F-B0AB-8C8B56FF9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242" y="4887207"/>
              <a:ext cx="661532" cy="567444"/>
            </a:xfrm>
            <a:custGeom>
              <a:avLst/>
              <a:gdLst>
                <a:gd name="T0" fmla="*/ 1027 w 1051"/>
                <a:gd name="T1" fmla="*/ 901 h 901"/>
                <a:gd name="T2" fmla="*/ 24 w 1051"/>
                <a:gd name="T3" fmla="*/ 901 h 901"/>
                <a:gd name="T4" fmla="*/ 0 w 1051"/>
                <a:gd name="T5" fmla="*/ 876 h 901"/>
                <a:gd name="T6" fmla="*/ 24 w 1051"/>
                <a:gd name="T7" fmla="*/ 852 h 901"/>
                <a:gd name="T8" fmla="*/ 1003 w 1051"/>
                <a:gd name="T9" fmla="*/ 852 h 901"/>
                <a:gd name="T10" fmla="*/ 1003 w 1051"/>
                <a:gd name="T11" fmla="*/ 24 h 901"/>
                <a:gd name="T12" fmla="*/ 1027 w 1051"/>
                <a:gd name="T13" fmla="*/ 0 h 901"/>
                <a:gd name="T14" fmla="*/ 1051 w 1051"/>
                <a:gd name="T15" fmla="*/ 24 h 901"/>
                <a:gd name="T16" fmla="*/ 1051 w 1051"/>
                <a:gd name="T17" fmla="*/ 876 h 901"/>
                <a:gd name="T18" fmla="*/ 1027 w 1051"/>
                <a:gd name="T19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1" h="901">
                  <a:moveTo>
                    <a:pt x="1027" y="901"/>
                  </a:moveTo>
                  <a:cubicBezTo>
                    <a:pt x="24" y="901"/>
                    <a:pt x="24" y="901"/>
                    <a:pt x="24" y="901"/>
                  </a:cubicBezTo>
                  <a:cubicBezTo>
                    <a:pt x="11" y="901"/>
                    <a:pt x="0" y="890"/>
                    <a:pt x="0" y="876"/>
                  </a:cubicBezTo>
                  <a:cubicBezTo>
                    <a:pt x="0" y="863"/>
                    <a:pt x="11" y="852"/>
                    <a:pt x="24" y="852"/>
                  </a:cubicBezTo>
                  <a:cubicBezTo>
                    <a:pt x="1003" y="852"/>
                    <a:pt x="1003" y="852"/>
                    <a:pt x="1003" y="852"/>
                  </a:cubicBezTo>
                  <a:cubicBezTo>
                    <a:pt x="1003" y="24"/>
                    <a:pt x="1003" y="24"/>
                    <a:pt x="1003" y="24"/>
                  </a:cubicBezTo>
                  <a:cubicBezTo>
                    <a:pt x="1003" y="11"/>
                    <a:pt x="1014" y="0"/>
                    <a:pt x="1027" y="0"/>
                  </a:cubicBezTo>
                  <a:cubicBezTo>
                    <a:pt x="1040" y="0"/>
                    <a:pt x="1051" y="11"/>
                    <a:pt x="1051" y="24"/>
                  </a:cubicBezTo>
                  <a:cubicBezTo>
                    <a:pt x="1051" y="876"/>
                    <a:pt x="1051" y="876"/>
                    <a:pt x="1051" y="876"/>
                  </a:cubicBezTo>
                  <a:cubicBezTo>
                    <a:pt x="1051" y="890"/>
                    <a:pt x="1040" y="901"/>
                    <a:pt x="1027" y="901"/>
                  </a:cubicBez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xmlns="" id="{E3ECE16D-B9F2-4ADD-8590-3E97EACFBADB}"/>
                </a:ext>
              </a:extLst>
            </p:cNvPr>
            <p:cNvGrpSpPr/>
            <p:nvPr/>
          </p:nvGrpSpPr>
          <p:grpSpPr>
            <a:xfrm>
              <a:off x="2502367" y="5360453"/>
              <a:ext cx="246063" cy="344488"/>
              <a:chOff x="1369309" y="5454651"/>
              <a:chExt cx="246063" cy="344488"/>
            </a:xfrm>
            <a:solidFill>
              <a:srgbClr val="3362BF"/>
            </a:solidFill>
          </p:grpSpPr>
          <p:sp>
            <p:nvSpPr>
              <p:cNvPr id="31" name="Rectangle 7">
                <a:extLst>
                  <a:ext uri="{FF2B5EF4-FFF2-40B4-BE49-F238E27FC236}">
                    <a16:creationId xmlns:a16="http://schemas.microsoft.com/office/drawing/2014/main" xmlns="" id="{8A17A02A-E77B-4894-B510-2FE26E6A3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7734" y="5454651"/>
                <a:ext cx="49213" cy="1222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047FA7C7-C1AE-4489-8EC1-547DC97A6B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9309" y="5553076"/>
                <a:ext cx="246063" cy="246063"/>
              </a:xfrm>
              <a:custGeom>
                <a:avLst/>
                <a:gdLst>
                  <a:gd name="T0" fmla="*/ 120 w 239"/>
                  <a:gd name="T1" fmla="*/ 239 h 239"/>
                  <a:gd name="T2" fmla="*/ 0 w 239"/>
                  <a:gd name="T3" fmla="*/ 119 h 239"/>
                  <a:gd name="T4" fmla="*/ 120 w 239"/>
                  <a:gd name="T5" fmla="*/ 0 h 239"/>
                  <a:gd name="T6" fmla="*/ 239 w 239"/>
                  <a:gd name="T7" fmla="*/ 119 h 239"/>
                  <a:gd name="T8" fmla="*/ 120 w 239"/>
                  <a:gd name="T9" fmla="*/ 239 h 239"/>
                  <a:gd name="T10" fmla="*/ 120 w 239"/>
                  <a:gd name="T11" fmla="*/ 48 h 239"/>
                  <a:gd name="T12" fmla="*/ 48 w 239"/>
                  <a:gd name="T13" fmla="*/ 119 h 239"/>
                  <a:gd name="T14" fmla="*/ 120 w 239"/>
                  <a:gd name="T15" fmla="*/ 191 h 239"/>
                  <a:gd name="T16" fmla="*/ 191 w 239"/>
                  <a:gd name="T17" fmla="*/ 119 h 239"/>
                  <a:gd name="T18" fmla="*/ 120 w 239"/>
                  <a:gd name="T19" fmla="*/ 4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9" h="239">
                    <a:moveTo>
                      <a:pt x="120" y="239"/>
                    </a:moveTo>
                    <a:cubicBezTo>
                      <a:pt x="54" y="239"/>
                      <a:pt x="0" y="185"/>
                      <a:pt x="0" y="119"/>
                    </a:cubicBezTo>
                    <a:cubicBezTo>
                      <a:pt x="0" y="53"/>
                      <a:pt x="54" y="0"/>
                      <a:pt x="120" y="0"/>
                    </a:cubicBezTo>
                    <a:cubicBezTo>
                      <a:pt x="186" y="0"/>
                      <a:pt x="239" y="53"/>
                      <a:pt x="239" y="119"/>
                    </a:cubicBezTo>
                    <a:cubicBezTo>
                      <a:pt x="239" y="185"/>
                      <a:pt x="186" y="239"/>
                      <a:pt x="120" y="239"/>
                    </a:cubicBezTo>
                    <a:close/>
                    <a:moveTo>
                      <a:pt x="120" y="48"/>
                    </a:moveTo>
                    <a:cubicBezTo>
                      <a:pt x="80" y="48"/>
                      <a:pt x="48" y="80"/>
                      <a:pt x="48" y="119"/>
                    </a:cubicBezTo>
                    <a:cubicBezTo>
                      <a:pt x="48" y="159"/>
                      <a:pt x="80" y="191"/>
                      <a:pt x="120" y="191"/>
                    </a:cubicBezTo>
                    <a:cubicBezTo>
                      <a:pt x="159" y="191"/>
                      <a:pt x="191" y="159"/>
                      <a:pt x="191" y="119"/>
                    </a:cubicBezTo>
                    <a:cubicBezTo>
                      <a:pt x="191" y="80"/>
                      <a:pt x="159" y="48"/>
                      <a:pt x="12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xmlns="" id="{E60392B9-DE03-4864-873C-DF73844F9B92}"/>
                </a:ext>
              </a:extLst>
            </p:cNvPr>
            <p:cNvGrpSpPr/>
            <p:nvPr/>
          </p:nvGrpSpPr>
          <p:grpSpPr>
            <a:xfrm>
              <a:off x="521584" y="4296228"/>
              <a:ext cx="892191" cy="2021161"/>
              <a:chOff x="521584" y="4224338"/>
              <a:chExt cx="923925" cy="2093051"/>
            </a:xfrm>
            <a:solidFill>
              <a:srgbClr val="3362BF"/>
            </a:solidFill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xmlns="" id="{06150338-71F8-48A3-8CA5-99F82CF9F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184" y="4979988"/>
                <a:ext cx="76200" cy="125413"/>
              </a:xfrm>
              <a:custGeom>
                <a:avLst/>
                <a:gdLst>
                  <a:gd name="T0" fmla="*/ 27 w 75"/>
                  <a:gd name="T1" fmla="*/ 122 h 122"/>
                  <a:gd name="T2" fmla="*/ 20 w 75"/>
                  <a:gd name="T3" fmla="*/ 121 h 122"/>
                  <a:gd name="T4" fmla="*/ 4 w 75"/>
                  <a:gd name="T5" fmla="*/ 92 h 122"/>
                  <a:gd name="T6" fmla="*/ 25 w 75"/>
                  <a:gd name="T7" fmla="*/ 20 h 122"/>
                  <a:gd name="T8" fmla="*/ 55 w 75"/>
                  <a:gd name="T9" fmla="*/ 4 h 122"/>
                  <a:gd name="T10" fmla="*/ 71 w 75"/>
                  <a:gd name="T11" fmla="*/ 33 h 122"/>
                  <a:gd name="T12" fmla="*/ 50 w 75"/>
                  <a:gd name="T13" fmla="*/ 105 h 122"/>
                  <a:gd name="T14" fmla="*/ 27 w 75"/>
                  <a:gd name="T1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122">
                    <a:moveTo>
                      <a:pt x="27" y="122"/>
                    </a:moveTo>
                    <a:cubicBezTo>
                      <a:pt x="25" y="122"/>
                      <a:pt x="23" y="122"/>
                      <a:pt x="20" y="121"/>
                    </a:cubicBezTo>
                    <a:cubicBezTo>
                      <a:pt x="8" y="118"/>
                      <a:pt x="0" y="104"/>
                      <a:pt x="4" y="92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9" y="7"/>
                      <a:pt x="42" y="0"/>
                      <a:pt x="55" y="4"/>
                    </a:cubicBezTo>
                    <a:cubicBezTo>
                      <a:pt x="68" y="7"/>
                      <a:pt x="75" y="21"/>
                      <a:pt x="71" y="33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47" y="116"/>
                      <a:pt x="38" y="122"/>
                      <a:pt x="27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xmlns="" id="{19204089-BCC6-4CEA-BE1D-E49F8AF0F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09" y="4884738"/>
                <a:ext cx="427038" cy="492125"/>
              </a:xfrm>
              <a:custGeom>
                <a:avLst/>
                <a:gdLst>
                  <a:gd name="T0" fmla="*/ 360 w 415"/>
                  <a:gd name="T1" fmla="*/ 478 h 478"/>
                  <a:gd name="T2" fmla="*/ 26 w 415"/>
                  <a:gd name="T3" fmla="*/ 478 h 478"/>
                  <a:gd name="T4" fmla="*/ 6 w 415"/>
                  <a:gd name="T5" fmla="*/ 468 h 478"/>
                  <a:gd name="T6" fmla="*/ 3 w 415"/>
                  <a:gd name="T7" fmla="*/ 447 h 478"/>
                  <a:gd name="T8" fmla="*/ 128 w 415"/>
                  <a:gd name="T9" fmla="*/ 64 h 478"/>
                  <a:gd name="T10" fmla="*/ 212 w 415"/>
                  <a:gd name="T11" fmla="*/ 0 h 478"/>
                  <a:gd name="T12" fmla="*/ 258 w 415"/>
                  <a:gd name="T13" fmla="*/ 0 h 478"/>
                  <a:gd name="T14" fmla="*/ 282 w 415"/>
                  <a:gd name="T15" fmla="*/ 24 h 478"/>
                  <a:gd name="T16" fmla="*/ 258 w 415"/>
                  <a:gd name="T17" fmla="*/ 48 h 478"/>
                  <a:gd name="T18" fmla="*/ 212 w 415"/>
                  <a:gd name="T19" fmla="*/ 48 h 478"/>
                  <a:gd name="T20" fmla="*/ 174 w 415"/>
                  <a:gd name="T21" fmla="*/ 79 h 478"/>
                  <a:gd name="T22" fmla="*/ 59 w 415"/>
                  <a:gd name="T23" fmla="*/ 430 h 478"/>
                  <a:gd name="T24" fmla="*/ 342 w 415"/>
                  <a:gd name="T25" fmla="*/ 430 h 478"/>
                  <a:gd name="T26" fmla="*/ 365 w 415"/>
                  <a:gd name="T27" fmla="*/ 352 h 478"/>
                  <a:gd name="T28" fmla="*/ 395 w 415"/>
                  <a:gd name="T29" fmla="*/ 335 h 478"/>
                  <a:gd name="T30" fmla="*/ 411 w 415"/>
                  <a:gd name="T31" fmla="*/ 365 h 478"/>
                  <a:gd name="T32" fmla="*/ 383 w 415"/>
                  <a:gd name="T33" fmla="*/ 461 h 478"/>
                  <a:gd name="T34" fmla="*/ 360 w 415"/>
                  <a:gd name="T35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5" h="478">
                    <a:moveTo>
                      <a:pt x="360" y="478"/>
                    </a:moveTo>
                    <a:cubicBezTo>
                      <a:pt x="26" y="478"/>
                      <a:pt x="26" y="478"/>
                      <a:pt x="26" y="478"/>
                    </a:cubicBezTo>
                    <a:cubicBezTo>
                      <a:pt x="18" y="478"/>
                      <a:pt x="11" y="474"/>
                      <a:pt x="6" y="468"/>
                    </a:cubicBezTo>
                    <a:cubicBezTo>
                      <a:pt x="2" y="462"/>
                      <a:pt x="0" y="454"/>
                      <a:pt x="3" y="447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40" y="28"/>
                      <a:pt x="177" y="0"/>
                      <a:pt x="212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71" y="0"/>
                      <a:pt x="282" y="11"/>
                      <a:pt x="282" y="24"/>
                    </a:cubicBezTo>
                    <a:cubicBezTo>
                      <a:pt x="282" y="37"/>
                      <a:pt x="271" y="48"/>
                      <a:pt x="258" y="48"/>
                    </a:cubicBezTo>
                    <a:cubicBezTo>
                      <a:pt x="212" y="48"/>
                      <a:pt x="212" y="48"/>
                      <a:pt x="212" y="48"/>
                    </a:cubicBezTo>
                    <a:cubicBezTo>
                      <a:pt x="197" y="48"/>
                      <a:pt x="179" y="63"/>
                      <a:pt x="174" y="79"/>
                    </a:cubicBezTo>
                    <a:cubicBezTo>
                      <a:pt x="59" y="430"/>
                      <a:pt x="59" y="430"/>
                      <a:pt x="59" y="430"/>
                    </a:cubicBezTo>
                    <a:cubicBezTo>
                      <a:pt x="342" y="430"/>
                      <a:pt x="342" y="430"/>
                      <a:pt x="342" y="430"/>
                    </a:cubicBezTo>
                    <a:cubicBezTo>
                      <a:pt x="365" y="352"/>
                      <a:pt x="365" y="352"/>
                      <a:pt x="365" y="352"/>
                    </a:cubicBezTo>
                    <a:cubicBezTo>
                      <a:pt x="369" y="339"/>
                      <a:pt x="382" y="332"/>
                      <a:pt x="395" y="335"/>
                    </a:cubicBezTo>
                    <a:cubicBezTo>
                      <a:pt x="408" y="339"/>
                      <a:pt x="415" y="353"/>
                      <a:pt x="411" y="365"/>
                    </a:cubicBezTo>
                    <a:cubicBezTo>
                      <a:pt x="383" y="461"/>
                      <a:pt x="383" y="461"/>
                      <a:pt x="383" y="461"/>
                    </a:cubicBezTo>
                    <a:cubicBezTo>
                      <a:pt x="380" y="471"/>
                      <a:pt x="371" y="478"/>
                      <a:pt x="360" y="4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A5E199BC-357A-4F2B-975C-4B01147A3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9584" y="4884738"/>
                <a:ext cx="415925" cy="147638"/>
              </a:xfrm>
              <a:custGeom>
                <a:avLst/>
                <a:gdLst>
                  <a:gd name="T0" fmla="*/ 363 w 405"/>
                  <a:gd name="T1" fmla="*/ 144 h 144"/>
                  <a:gd name="T2" fmla="*/ 39 w 405"/>
                  <a:gd name="T3" fmla="*/ 144 h 144"/>
                  <a:gd name="T4" fmla="*/ 20 w 405"/>
                  <a:gd name="T5" fmla="*/ 134 h 144"/>
                  <a:gd name="T6" fmla="*/ 17 w 405"/>
                  <a:gd name="T7" fmla="*/ 112 h 144"/>
                  <a:gd name="T8" fmla="*/ 32 w 405"/>
                  <a:gd name="T9" fmla="*/ 65 h 144"/>
                  <a:gd name="T10" fmla="*/ 31 w 405"/>
                  <a:gd name="T11" fmla="*/ 51 h 144"/>
                  <a:gd name="T12" fmla="*/ 24 w 405"/>
                  <a:gd name="T13" fmla="*/ 48 h 144"/>
                  <a:gd name="T14" fmla="*/ 0 w 405"/>
                  <a:gd name="T15" fmla="*/ 24 h 144"/>
                  <a:gd name="T16" fmla="*/ 24 w 405"/>
                  <a:gd name="T17" fmla="*/ 0 h 144"/>
                  <a:gd name="T18" fmla="*/ 344 w 405"/>
                  <a:gd name="T19" fmla="*/ 0 h 144"/>
                  <a:gd name="T20" fmla="*/ 391 w 405"/>
                  <a:gd name="T21" fmla="*/ 22 h 144"/>
                  <a:gd name="T22" fmla="*/ 399 w 405"/>
                  <a:gd name="T23" fmla="*/ 79 h 144"/>
                  <a:gd name="T24" fmla="*/ 386 w 405"/>
                  <a:gd name="T25" fmla="*/ 126 h 144"/>
                  <a:gd name="T26" fmla="*/ 363 w 405"/>
                  <a:gd name="T27" fmla="*/ 144 h 144"/>
                  <a:gd name="T28" fmla="*/ 72 w 405"/>
                  <a:gd name="T29" fmla="*/ 96 h 144"/>
                  <a:gd name="T30" fmla="*/ 344 w 405"/>
                  <a:gd name="T31" fmla="*/ 96 h 144"/>
                  <a:gd name="T32" fmla="*/ 353 w 405"/>
                  <a:gd name="T33" fmla="*/ 65 h 144"/>
                  <a:gd name="T34" fmla="*/ 352 w 405"/>
                  <a:gd name="T35" fmla="*/ 51 h 144"/>
                  <a:gd name="T36" fmla="*/ 344 w 405"/>
                  <a:gd name="T37" fmla="*/ 48 h 144"/>
                  <a:gd name="T38" fmla="*/ 81 w 405"/>
                  <a:gd name="T39" fmla="*/ 48 h 144"/>
                  <a:gd name="T40" fmla="*/ 78 w 405"/>
                  <a:gd name="T41" fmla="*/ 79 h 144"/>
                  <a:gd name="T42" fmla="*/ 72 w 405"/>
                  <a:gd name="T43" fmla="*/ 9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5" h="144">
                    <a:moveTo>
                      <a:pt x="363" y="144"/>
                    </a:moveTo>
                    <a:cubicBezTo>
                      <a:pt x="39" y="144"/>
                      <a:pt x="39" y="144"/>
                      <a:pt x="39" y="144"/>
                    </a:cubicBezTo>
                    <a:cubicBezTo>
                      <a:pt x="32" y="144"/>
                      <a:pt x="25" y="140"/>
                      <a:pt x="20" y="134"/>
                    </a:cubicBezTo>
                    <a:cubicBezTo>
                      <a:pt x="16" y="128"/>
                      <a:pt x="14" y="120"/>
                      <a:pt x="17" y="112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4" y="58"/>
                      <a:pt x="33" y="53"/>
                      <a:pt x="31" y="51"/>
                    </a:cubicBezTo>
                    <a:cubicBezTo>
                      <a:pt x="30" y="49"/>
                      <a:pt x="27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44" y="0"/>
                      <a:pt x="344" y="0"/>
                      <a:pt x="344" y="0"/>
                    </a:cubicBezTo>
                    <a:cubicBezTo>
                      <a:pt x="363" y="0"/>
                      <a:pt x="380" y="8"/>
                      <a:pt x="391" y="22"/>
                    </a:cubicBezTo>
                    <a:cubicBezTo>
                      <a:pt x="402" y="37"/>
                      <a:pt x="405" y="58"/>
                      <a:pt x="399" y="79"/>
                    </a:cubicBezTo>
                    <a:cubicBezTo>
                      <a:pt x="386" y="126"/>
                      <a:pt x="386" y="126"/>
                      <a:pt x="386" y="126"/>
                    </a:cubicBezTo>
                    <a:cubicBezTo>
                      <a:pt x="383" y="137"/>
                      <a:pt x="373" y="144"/>
                      <a:pt x="363" y="144"/>
                    </a:cubicBezTo>
                    <a:close/>
                    <a:moveTo>
                      <a:pt x="72" y="96"/>
                    </a:moveTo>
                    <a:cubicBezTo>
                      <a:pt x="344" y="96"/>
                      <a:pt x="344" y="96"/>
                      <a:pt x="344" y="96"/>
                    </a:cubicBezTo>
                    <a:cubicBezTo>
                      <a:pt x="353" y="65"/>
                      <a:pt x="353" y="65"/>
                      <a:pt x="353" y="65"/>
                    </a:cubicBezTo>
                    <a:cubicBezTo>
                      <a:pt x="355" y="60"/>
                      <a:pt x="354" y="54"/>
                      <a:pt x="352" y="51"/>
                    </a:cubicBezTo>
                    <a:cubicBezTo>
                      <a:pt x="351" y="49"/>
                      <a:pt x="348" y="48"/>
                      <a:pt x="344" y="48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2" y="58"/>
                      <a:pt x="81" y="69"/>
                      <a:pt x="78" y="79"/>
                    </a:cubicBezTo>
                    <a:lnTo>
                      <a:pt x="72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xmlns="" id="{8D2C6689-40F9-4C43-9F05-404765133B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6109" y="5081588"/>
                <a:ext cx="179388" cy="196850"/>
              </a:xfrm>
              <a:custGeom>
                <a:avLst/>
                <a:gdLst>
                  <a:gd name="T0" fmla="*/ 86 w 174"/>
                  <a:gd name="T1" fmla="*/ 192 h 192"/>
                  <a:gd name="T2" fmla="*/ 46 w 174"/>
                  <a:gd name="T3" fmla="*/ 192 h 192"/>
                  <a:gd name="T4" fmla="*/ 10 w 174"/>
                  <a:gd name="T5" fmla="*/ 174 h 192"/>
                  <a:gd name="T6" fmla="*/ 4 w 174"/>
                  <a:gd name="T7" fmla="*/ 133 h 192"/>
                  <a:gd name="T8" fmla="*/ 30 w 174"/>
                  <a:gd name="T9" fmla="*/ 45 h 192"/>
                  <a:gd name="T10" fmla="*/ 88 w 174"/>
                  <a:gd name="T11" fmla="*/ 0 h 192"/>
                  <a:gd name="T12" fmla="*/ 128 w 174"/>
                  <a:gd name="T13" fmla="*/ 0 h 192"/>
                  <a:gd name="T14" fmla="*/ 163 w 174"/>
                  <a:gd name="T15" fmla="*/ 17 h 192"/>
                  <a:gd name="T16" fmla="*/ 170 w 174"/>
                  <a:gd name="T17" fmla="*/ 58 h 192"/>
                  <a:gd name="T18" fmla="*/ 144 w 174"/>
                  <a:gd name="T19" fmla="*/ 147 h 192"/>
                  <a:gd name="T20" fmla="*/ 86 w 174"/>
                  <a:gd name="T21" fmla="*/ 192 h 192"/>
                  <a:gd name="T22" fmla="*/ 51 w 174"/>
                  <a:gd name="T23" fmla="*/ 143 h 192"/>
                  <a:gd name="T24" fmla="*/ 86 w 174"/>
                  <a:gd name="T25" fmla="*/ 143 h 192"/>
                  <a:gd name="T26" fmla="*/ 98 w 174"/>
                  <a:gd name="T27" fmla="*/ 133 h 192"/>
                  <a:gd name="T28" fmla="*/ 123 w 174"/>
                  <a:gd name="T29" fmla="*/ 48 h 192"/>
                  <a:gd name="T30" fmla="*/ 88 w 174"/>
                  <a:gd name="T31" fmla="*/ 48 h 192"/>
                  <a:gd name="T32" fmla="*/ 76 w 174"/>
                  <a:gd name="T33" fmla="*/ 59 h 192"/>
                  <a:gd name="T34" fmla="*/ 51 w 174"/>
                  <a:gd name="T35" fmla="*/ 14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192">
                    <a:moveTo>
                      <a:pt x="86" y="192"/>
                    </a:moveTo>
                    <a:cubicBezTo>
                      <a:pt x="46" y="192"/>
                      <a:pt x="46" y="192"/>
                      <a:pt x="46" y="192"/>
                    </a:cubicBezTo>
                    <a:cubicBezTo>
                      <a:pt x="31" y="192"/>
                      <a:pt x="18" y="185"/>
                      <a:pt x="10" y="174"/>
                    </a:cubicBezTo>
                    <a:cubicBezTo>
                      <a:pt x="2" y="163"/>
                      <a:pt x="0" y="148"/>
                      <a:pt x="4" y="133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8" y="19"/>
                      <a:pt x="63" y="0"/>
                      <a:pt x="8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2" y="0"/>
                      <a:pt x="155" y="6"/>
                      <a:pt x="163" y="17"/>
                    </a:cubicBezTo>
                    <a:cubicBezTo>
                      <a:pt x="172" y="28"/>
                      <a:pt x="174" y="44"/>
                      <a:pt x="170" y="58"/>
                    </a:cubicBezTo>
                    <a:cubicBezTo>
                      <a:pt x="144" y="147"/>
                      <a:pt x="144" y="147"/>
                      <a:pt x="144" y="147"/>
                    </a:cubicBezTo>
                    <a:cubicBezTo>
                      <a:pt x="137" y="172"/>
                      <a:pt x="112" y="192"/>
                      <a:pt x="86" y="192"/>
                    </a:cubicBezTo>
                    <a:close/>
                    <a:moveTo>
                      <a:pt x="51" y="143"/>
                    </a:moveTo>
                    <a:cubicBezTo>
                      <a:pt x="86" y="143"/>
                      <a:pt x="86" y="143"/>
                      <a:pt x="86" y="143"/>
                    </a:cubicBezTo>
                    <a:cubicBezTo>
                      <a:pt x="90" y="143"/>
                      <a:pt x="97" y="138"/>
                      <a:pt x="98" y="133"/>
                    </a:cubicBezTo>
                    <a:cubicBezTo>
                      <a:pt x="123" y="48"/>
                      <a:pt x="123" y="48"/>
                      <a:pt x="123" y="48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5" y="48"/>
                      <a:pt x="78" y="53"/>
                      <a:pt x="76" y="59"/>
                    </a:cubicBezTo>
                    <a:lnTo>
                      <a:pt x="51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xmlns="" id="{D8F1B5A0-734F-461E-B151-60CD3AE2A35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69119" y="5256364"/>
                <a:ext cx="49418" cy="691850"/>
              </a:xfrm>
              <a:custGeom>
                <a:avLst/>
                <a:gdLst>
                  <a:gd name="T0" fmla="*/ 24 w 48"/>
                  <a:gd name="T1" fmla="*/ 669 h 669"/>
                  <a:gd name="T2" fmla="*/ 0 w 48"/>
                  <a:gd name="T3" fmla="*/ 645 h 669"/>
                  <a:gd name="T4" fmla="*/ 0 w 48"/>
                  <a:gd name="T5" fmla="*/ 24 h 669"/>
                  <a:gd name="T6" fmla="*/ 24 w 48"/>
                  <a:gd name="T7" fmla="*/ 0 h 669"/>
                  <a:gd name="T8" fmla="*/ 48 w 48"/>
                  <a:gd name="T9" fmla="*/ 24 h 669"/>
                  <a:gd name="T10" fmla="*/ 48 w 48"/>
                  <a:gd name="T11" fmla="*/ 645 h 669"/>
                  <a:gd name="T12" fmla="*/ 24 w 48"/>
                  <a:gd name="T13" fmla="*/ 66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69">
                    <a:moveTo>
                      <a:pt x="24" y="669"/>
                    </a:moveTo>
                    <a:cubicBezTo>
                      <a:pt x="11" y="669"/>
                      <a:pt x="0" y="658"/>
                      <a:pt x="0" y="64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8" y="0"/>
                      <a:pt x="48" y="11"/>
                      <a:pt x="48" y="24"/>
                    </a:cubicBezTo>
                    <a:cubicBezTo>
                      <a:pt x="48" y="645"/>
                      <a:pt x="48" y="645"/>
                      <a:pt x="48" y="645"/>
                    </a:cubicBezTo>
                    <a:cubicBezTo>
                      <a:pt x="48" y="658"/>
                      <a:pt x="38" y="669"/>
                      <a:pt x="24" y="6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xmlns="" id="{59FCF8E9-C8F6-43A3-B0BD-A397BA3BA94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112032" y="5354994"/>
                <a:ext cx="49418" cy="593014"/>
              </a:xfrm>
              <a:custGeom>
                <a:avLst/>
                <a:gdLst>
                  <a:gd name="T0" fmla="*/ 24 w 48"/>
                  <a:gd name="T1" fmla="*/ 573 h 573"/>
                  <a:gd name="T2" fmla="*/ 0 w 48"/>
                  <a:gd name="T3" fmla="*/ 549 h 573"/>
                  <a:gd name="T4" fmla="*/ 0 w 48"/>
                  <a:gd name="T5" fmla="*/ 24 h 573"/>
                  <a:gd name="T6" fmla="*/ 24 w 48"/>
                  <a:gd name="T7" fmla="*/ 0 h 573"/>
                  <a:gd name="T8" fmla="*/ 48 w 48"/>
                  <a:gd name="T9" fmla="*/ 24 h 573"/>
                  <a:gd name="T10" fmla="*/ 48 w 48"/>
                  <a:gd name="T11" fmla="*/ 549 h 573"/>
                  <a:gd name="T12" fmla="*/ 24 w 48"/>
                  <a:gd name="T13" fmla="*/ 573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73">
                    <a:moveTo>
                      <a:pt x="24" y="573"/>
                    </a:moveTo>
                    <a:cubicBezTo>
                      <a:pt x="11" y="573"/>
                      <a:pt x="0" y="562"/>
                      <a:pt x="0" y="54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ubicBezTo>
                      <a:pt x="48" y="549"/>
                      <a:pt x="48" y="549"/>
                      <a:pt x="48" y="549"/>
                    </a:cubicBezTo>
                    <a:cubicBezTo>
                      <a:pt x="48" y="562"/>
                      <a:pt x="37" y="573"/>
                      <a:pt x="24" y="5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xmlns="" id="{4306C945-392D-42AB-B2F6-11EE7776CF6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91575" y="5504787"/>
                <a:ext cx="49006" cy="441066"/>
              </a:xfrm>
              <a:custGeom>
                <a:avLst/>
                <a:gdLst>
                  <a:gd name="T0" fmla="*/ 24 w 48"/>
                  <a:gd name="T1" fmla="*/ 430 h 430"/>
                  <a:gd name="T2" fmla="*/ 0 w 48"/>
                  <a:gd name="T3" fmla="*/ 406 h 430"/>
                  <a:gd name="T4" fmla="*/ 0 w 48"/>
                  <a:gd name="T5" fmla="*/ 24 h 430"/>
                  <a:gd name="T6" fmla="*/ 24 w 48"/>
                  <a:gd name="T7" fmla="*/ 0 h 430"/>
                  <a:gd name="T8" fmla="*/ 48 w 48"/>
                  <a:gd name="T9" fmla="*/ 24 h 430"/>
                  <a:gd name="T10" fmla="*/ 48 w 48"/>
                  <a:gd name="T11" fmla="*/ 406 h 430"/>
                  <a:gd name="T12" fmla="*/ 24 w 48"/>
                  <a:gd name="T13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30">
                    <a:moveTo>
                      <a:pt x="24" y="430"/>
                    </a:moveTo>
                    <a:cubicBezTo>
                      <a:pt x="11" y="430"/>
                      <a:pt x="0" y="419"/>
                      <a:pt x="0" y="40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8" y="0"/>
                      <a:pt x="48" y="11"/>
                      <a:pt x="48" y="24"/>
                    </a:cubicBezTo>
                    <a:cubicBezTo>
                      <a:pt x="48" y="406"/>
                      <a:pt x="48" y="406"/>
                      <a:pt x="48" y="406"/>
                    </a:cubicBezTo>
                    <a:cubicBezTo>
                      <a:pt x="48" y="419"/>
                      <a:pt x="38" y="430"/>
                      <a:pt x="24" y="4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3" name="Freeform 19">
                <a:extLst>
                  <a:ext uri="{FF2B5EF4-FFF2-40B4-BE49-F238E27FC236}">
                    <a16:creationId xmlns:a16="http://schemas.microsoft.com/office/drawing/2014/main" xmlns="" id="{02E34C9B-1144-48AC-B2C6-BD51C4CCA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46" y="4667251"/>
                <a:ext cx="509588" cy="265113"/>
              </a:xfrm>
              <a:custGeom>
                <a:avLst/>
                <a:gdLst>
                  <a:gd name="T0" fmla="*/ 468 w 495"/>
                  <a:gd name="T1" fmla="*/ 257 h 257"/>
                  <a:gd name="T2" fmla="*/ 445 w 495"/>
                  <a:gd name="T3" fmla="*/ 238 h 257"/>
                  <a:gd name="T4" fmla="*/ 215 w 495"/>
                  <a:gd name="T5" fmla="*/ 48 h 257"/>
                  <a:gd name="T6" fmla="*/ 24 w 495"/>
                  <a:gd name="T7" fmla="*/ 48 h 257"/>
                  <a:gd name="T8" fmla="*/ 0 w 495"/>
                  <a:gd name="T9" fmla="*/ 24 h 257"/>
                  <a:gd name="T10" fmla="*/ 24 w 495"/>
                  <a:gd name="T11" fmla="*/ 0 h 257"/>
                  <a:gd name="T12" fmla="*/ 215 w 495"/>
                  <a:gd name="T13" fmla="*/ 0 h 257"/>
                  <a:gd name="T14" fmla="*/ 492 w 495"/>
                  <a:gd name="T15" fmla="*/ 227 h 257"/>
                  <a:gd name="T16" fmla="*/ 474 w 495"/>
                  <a:gd name="T17" fmla="*/ 256 h 257"/>
                  <a:gd name="T18" fmla="*/ 468 w 495"/>
                  <a:gd name="T19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5" h="257">
                    <a:moveTo>
                      <a:pt x="468" y="257"/>
                    </a:moveTo>
                    <a:cubicBezTo>
                      <a:pt x="458" y="257"/>
                      <a:pt x="448" y="249"/>
                      <a:pt x="445" y="238"/>
                    </a:cubicBezTo>
                    <a:cubicBezTo>
                      <a:pt x="418" y="123"/>
                      <a:pt x="327" y="48"/>
                      <a:pt x="215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11" y="48"/>
                      <a:pt x="0" y="38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350" y="0"/>
                      <a:pt x="459" y="89"/>
                      <a:pt x="492" y="227"/>
                    </a:cubicBezTo>
                    <a:cubicBezTo>
                      <a:pt x="495" y="240"/>
                      <a:pt x="487" y="253"/>
                      <a:pt x="474" y="256"/>
                    </a:cubicBezTo>
                    <a:cubicBezTo>
                      <a:pt x="472" y="256"/>
                      <a:pt x="470" y="257"/>
                      <a:pt x="468" y="2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xmlns="" id="{D240A08C-9744-4C9D-88FD-F7D86614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434" y="4224338"/>
                <a:ext cx="346075" cy="393700"/>
              </a:xfrm>
              <a:custGeom>
                <a:avLst/>
                <a:gdLst>
                  <a:gd name="T0" fmla="*/ 167 w 335"/>
                  <a:gd name="T1" fmla="*/ 383 h 383"/>
                  <a:gd name="T2" fmla="*/ 0 w 335"/>
                  <a:gd name="T3" fmla="*/ 192 h 383"/>
                  <a:gd name="T4" fmla="*/ 167 w 335"/>
                  <a:gd name="T5" fmla="*/ 0 h 383"/>
                  <a:gd name="T6" fmla="*/ 335 w 335"/>
                  <a:gd name="T7" fmla="*/ 192 h 383"/>
                  <a:gd name="T8" fmla="*/ 167 w 335"/>
                  <a:gd name="T9" fmla="*/ 383 h 383"/>
                  <a:gd name="T10" fmla="*/ 167 w 335"/>
                  <a:gd name="T11" fmla="*/ 49 h 383"/>
                  <a:gd name="T12" fmla="*/ 48 w 335"/>
                  <a:gd name="T13" fmla="*/ 192 h 383"/>
                  <a:gd name="T14" fmla="*/ 167 w 335"/>
                  <a:gd name="T15" fmla="*/ 335 h 383"/>
                  <a:gd name="T16" fmla="*/ 287 w 335"/>
                  <a:gd name="T17" fmla="*/ 192 h 383"/>
                  <a:gd name="T18" fmla="*/ 167 w 335"/>
                  <a:gd name="T19" fmla="*/ 49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5" h="383">
                    <a:moveTo>
                      <a:pt x="167" y="383"/>
                    </a:moveTo>
                    <a:cubicBezTo>
                      <a:pt x="67" y="383"/>
                      <a:pt x="0" y="306"/>
                      <a:pt x="0" y="192"/>
                    </a:cubicBezTo>
                    <a:cubicBezTo>
                      <a:pt x="0" y="77"/>
                      <a:pt x="67" y="0"/>
                      <a:pt x="167" y="0"/>
                    </a:cubicBezTo>
                    <a:cubicBezTo>
                      <a:pt x="267" y="0"/>
                      <a:pt x="335" y="77"/>
                      <a:pt x="335" y="192"/>
                    </a:cubicBezTo>
                    <a:cubicBezTo>
                      <a:pt x="335" y="306"/>
                      <a:pt x="267" y="383"/>
                      <a:pt x="167" y="383"/>
                    </a:cubicBezTo>
                    <a:close/>
                    <a:moveTo>
                      <a:pt x="167" y="49"/>
                    </a:moveTo>
                    <a:cubicBezTo>
                      <a:pt x="79" y="49"/>
                      <a:pt x="48" y="126"/>
                      <a:pt x="48" y="192"/>
                    </a:cubicBezTo>
                    <a:cubicBezTo>
                      <a:pt x="48" y="258"/>
                      <a:pt x="79" y="335"/>
                      <a:pt x="167" y="335"/>
                    </a:cubicBezTo>
                    <a:cubicBezTo>
                      <a:pt x="255" y="335"/>
                      <a:pt x="287" y="258"/>
                      <a:pt x="287" y="192"/>
                    </a:cubicBezTo>
                    <a:cubicBezTo>
                      <a:pt x="287" y="126"/>
                      <a:pt x="255" y="49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5" name="Freeform 21">
                <a:extLst>
                  <a:ext uri="{FF2B5EF4-FFF2-40B4-BE49-F238E27FC236}">
                    <a16:creationId xmlns:a16="http://schemas.microsoft.com/office/drawing/2014/main" xmlns="" id="{B4849596-A1E5-48D7-AFD7-C3ADFBC3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84" y="4667251"/>
                <a:ext cx="381000" cy="639763"/>
              </a:xfrm>
              <a:custGeom>
                <a:avLst/>
                <a:gdLst>
                  <a:gd name="T0" fmla="*/ 347 w 371"/>
                  <a:gd name="T1" fmla="*/ 621 h 621"/>
                  <a:gd name="T2" fmla="*/ 96 w 371"/>
                  <a:gd name="T3" fmla="*/ 621 h 621"/>
                  <a:gd name="T4" fmla="*/ 0 w 371"/>
                  <a:gd name="T5" fmla="*/ 526 h 621"/>
                  <a:gd name="T6" fmla="*/ 0 w 371"/>
                  <a:gd name="T7" fmla="*/ 263 h 621"/>
                  <a:gd name="T8" fmla="*/ 263 w 371"/>
                  <a:gd name="T9" fmla="*/ 0 h 621"/>
                  <a:gd name="T10" fmla="*/ 343 w 371"/>
                  <a:gd name="T11" fmla="*/ 0 h 621"/>
                  <a:gd name="T12" fmla="*/ 368 w 371"/>
                  <a:gd name="T13" fmla="*/ 24 h 621"/>
                  <a:gd name="T14" fmla="*/ 343 w 371"/>
                  <a:gd name="T15" fmla="*/ 48 h 621"/>
                  <a:gd name="T16" fmla="*/ 263 w 371"/>
                  <a:gd name="T17" fmla="*/ 48 h 621"/>
                  <a:gd name="T18" fmla="*/ 49 w 371"/>
                  <a:gd name="T19" fmla="*/ 263 h 621"/>
                  <a:gd name="T20" fmla="*/ 49 w 371"/>
                  <a:gd name="T21" fmla="*/ 526 h 621"/>
                  <a:gd name="T22" fmla="*/ 96 w 371"/>
                  <a:gd name="T23" fmla="*/ 573 h 621"/>
                  <a:gd name="T24" fmla="*/ 347 w 371"/>
                  <a:gd name="T25" fmla="*/ 573 h 621"/>
                  <a:gd name="T26" fmla="*/ 371 w 371"/>
                  <a:gd name="T27" fmla="*/ 597 h 621"/>
                  <a:gd name="T28" fmla="*/ 347 w 371"/>
                  <a:gd name="T29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1" h="621">
                    <a:moveTo>
                      <a:pt x="347" y="621"/>
                    </a:moveTo>
                    <a:cubicBezTo>
                      <a:pt x="96" y="621"/>
                      <a:pt x="96" y="621"/>
                      <a:pt x="96" y="621"/>
                    </a:cubicBezTo>
                    <a:cubicBezTo>
                      <a:pt x="43" y="621"/>
                      <a:pt x="0" y="578"/>
                      <a:pt x="0" y="526"/>
                    </a:cubicBezTo>
                    <a:cubicBezTo>
                      <a:pt x="0" y="263"/>
                      <a:pt x="0" y="263"/>
                      <a:pt x="0" y="263"/>
                    </a:cubicBezTo>
                    <a:cubicBezTo>
                      <a:pt x="0" y="118"/>
                      <a:pt x="118" y="0"/>
                      <a:pt x="263" y="0"/>
                    </a:cubicBezTo>
                    <a:cubicBezTo>
                      <a:pt x="343" y="0"/>
                      <a:pt x="343" y="0"/>
                      <a:pt x="343" y="0"/>
                    </a:cubicBezTo>
                    <a:cubicBezTo>
                      <a:pt x="357" y="0"/>
                      <a:pt x="368" y="11"/>
                      <a:pt x="368" y="24"/>
                    </a:cubicBezTo>
                    <a:cubicBezTo>
                      <a:pt x="368" y="38"/>
                      <a:pt x="357" y="48"/>
                      <a:pt x="343" y="48"/>
                    </a:cubicBezTo>
                    <a:cubicBezTo>
                      <a:pt x="263" y="48"/>
                      <a:pt x="263" y="48"/>
                      <a:pt x="263" y="48"/>
                    </a:cubicBezTo>
                    <a:cubicBezTo>
                      <a:pt x="145" y="48"/>
                      <a:pt x="49" y="145"/>
                      <a:pt x="49" y="263"/>
                    </a:cubicBezTo>
                    <a:cubicBezTo>
                      <a:pt x="49" y="526"/>
                      <a:pt x="49" y="526"/>
                      <a:pt x="49" y="526"/>
                    </a:cubicBezTo>
                    <a:cubicBezTo>
                      <a:pt x="49" y="552"/>
                      <a:pt x="70" y="573"/>
                      <a:pt x="96" y="573"/>
                    </a:cubicBezTo>
                    <a:cubicBezTo>
                      <a:pt x="347" y="573"/>
                      <a:pt x="347" y="573"/>
                      <a:pt x="347" y="573"/>
                    </a:cubicBezTo>
                    <a:cubicBezTo>
                      <a:pt x="360" y="573"/>
                      <a:pt x="371" y="584"/>
                      <a:pt x="371" y="597"/>
                    </a:cubicBezTo>
                    <a:cubicBezTo>
                      <a:pt x="371" y="611"/>
                      <a:pt x="360" y="621"/>
                      <a:pt x="347" y="6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xmlns="" id="{512DF76B-53B1-4D90-ADD4-F77819757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21" y="4987926"/>
                <a:ext cx="284163" cy="171450"/>
              </a:xfrm>
              <a:custGeom>
                <a:avLst/>
                <a:gdLst>
                  <a:gd name="T0" fmla="*/ 251 w 275"/>
                  <a:gd name="T1" fmla="*/ 167 h 167"/>
                  <a:gd name="T2" fmla="*/ 24 w 275"/>
                  <a:gd name="T3" fmla="*/ 167 h 167"/>
                  <a:gd name="T4" fmla="*/ 0 w 275"/>
                  <a:gd name="T5" fmla="*/ 143 h 167"/>
                  <a:gd name="T6" fmla="*/ 0 w 275"/>
                  <a:gd name="T7" fmla="*/ 24 h 167"/>
                  <a:gd name="T8" fmla="*/ 24 w 275"/>
                  <a:gd name="T9" fmla="*/ 0 h 167"/>
                  <a:gd name="T10" fmla="*/ 48 w 275"/>
                  <a:gd name="T11" fmla="*/ 24 h 167"/>
                  <a:gd name="T12" fmla="*/ 48 w 275"/>
                  <a:gd name="T13" fmla="*/ 119 h 167"/>
                  <a:gd name="T14" fmla="*/ 251 w 275"/>
                  <a:gd name="T15" fmla="*/ 119 h 167"/>
                  <a:gd name="T16" fmla="*/ 275 w 275"/>
                  <a:gd name="T17" fmla="*/ 143 h 167"/>
                  <a:gd name="T18" fmla="*/ 251 w 275"/>
                  <a:gd name="T1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5" h="167">
                    <a:moveTo>
                      <a:pt x="251" y="167"/>
                    </a:moveTo>
                    <a:cubicBezTo>
                      <a:pt x="24" y="167"/>
                      <a:pt x="24" y="167"/>
                      <a:pt x="24" y="167"/>
                    </a:cubicBezTo>
                    <a:cubicBezTo>
                      <a:pt x="10" y="167"/>
                      <a:pt x="0" y="156"/>
                      <a:pt x="0" y="14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24" y="0"/>
                    </a:cubicBezTo>
                    <a:cubicBezTo>
                      <a:pt x="37" y="0"/>
                      <a:pt x="48" y="10"/>
                      <a:pt x="48" y="24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251" y="119"/>
                      <a:pt x="251" y="119"/>
                      <a:pt x="251" y="119"/>
                    </a:cubicBezTo>
                    <a:cubicBezTo>
                      <a:pt x="264" y="119"/>
                      <a:pt x="275" y="130"/>
                      <a:pt x="275" y="143"/>
                    </a:cubicBezTo>
                    <a:cubicBezTo>
                      <a:pt x="275" y="156"/>
                      <a:pt x="264" y="167"/>
                      <a:pt x="251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xmlns="" id="{3618860A-C0A1-4D91-AFCA-E492DE010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834" y="5011738"/>
                <a:ext cx="88900" cy="130175"/>
              </a:xfrm>
              <a:custGeom>
                <a:avLst/>
                <a:gdLst>
                  <a:gd name="T0" fmla="*/ 60 w 87"/>
                  <a:gd name="T1" fmla="*/ 127 h 127"/>
                  <a:gd name="T2" fmla="*/ 38 w 87"/>
                  <a:gd name="T3" fmla="*/ 113 h 127"/>
                  <a:gd name="T4" fmla="*/ 6 w 87"/>
                  <a:gd name="T5" fmla="*/ 37 h 127"/>
                  <a:gd name="T6" fmla="*/ 18 w 87"/>
                  <a:gd name="T7" fmla="*/ 5 h 127"/>
                  <a:gd name="T8" fmla="*/ 50 w 87"/>
                  <a:gd name="T9" fmla="*/ 18 h 127"/>
                  <a:gd name="T10" fmla="*/ 82 w 87"/>
                  <a:gd name="T11" fmla="*/ 94 h 127"/>
                  <a:gd name="T12" fmla="*/ 70 w 87"/>
                  <a:gd name="T13" fmla="*/ 125 h 127"/>
                  <a:gd name="T14" fmla="*/ 60 w 87"/>
                  <a:gd name="T15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127">
                    <a:moveTo>
                      <a:pt x="60" y="127"/>
                    </a:moveTo>
                    <a:cubicBezTo>
                      <a:pt x="51" y="127"/>
                      <a:pt x="42" y="122"/>
                      <a:pt x="38" y="113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0" y="25"/>
                      <a:pt x="6" y="11"/>
                      <a:pt x="18" y="5"/>
                    </a:cubicBezTo>
                    <a:cubicBezTo>
                      <a:pt x="31" y="0"/>
                      <a:pt x="45" y="6"/>
                      <a:pt x="50" y="18"/>
                    </a:cubicBezTo>
                    <a:cubicBezTo>
                      <a:pt x="82" y="94"/>
                      <a:pt x="82" y="94"/>
                      <a:pt x="82" y="94"/>
                    </a:cubicBezTo>
                    <a:cubicBezTo>
                      <a:pt x="87" y="106"/>
                      <a:pt x="82" y="120"/>
                      <a:pt x="70" y="125"/>
                    </a:cubicBezTo>
                    <a:cubicBezTo>
                      <a:pt x="67" y="127"/>
                      <a:pt x="63" y="127"/>
                      <a:pt x="6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8" name="Freeform 16">
                <a:extLst>
                  <a:ext uri="{FF2B5EF4-FFF2-40B4-BE49-F238E27FC236}">
                    <a16:creationId xmlns:a16="http://schemas.microsoft.com/office/drawing/2014/main" xmlns="" id="{9DD56C46-D0B5-450D-A6D2-3530854451A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69119" y="5625539"/>
                <a:ext cx="49418" cy="691850"/>
              </a:xfrm>
              <a:custGeom>
                <a:avLst/>
                <a:gdLst>
                  <a:gd name="T0" fmla="*/ 24 w 48"/>
                  <a:gd name="T1" fmla="*/ 669 h 669"/>
                  <a:gd name="T2" fmla="*/ 0 w 48"/>
                  <a:gd name="T3" fmla="*/ 645 h 669"/>
                  <a:gd name="T4" fmla="*/ 0 w 48"/>
                  <a:gd name="T5" fmla="*/ 24 h 669"/>
                  <a:gd name="T6" fmla="*/ 24 w 48"/>
                  <a:gd name="T7" fmla="*/ 0 h 669"/>
                  <a:gd name="T8" fmla="*/ 48 w 48"/>
                  <a:gd name="T9" fmla="*/ 24 h 669"/>
                  <a:gd name="T10" fmla="*/ 48 w 48"/>
                  <a:gd name="T11" fmla="*/ 645 h 669"/>
                  <a:gd name="T12" fmla="*/ 24 w 48"/>
                  <a:gd name="T13" fmla="*/ 66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69">
                    <a:moveTo>
                      <a:pt x="24" y="669"/>
                    </a:moveTo>
                    <a:cubicBezTo>
                      <a:pt x="11" y="669"/>
                      <a:pt x="0" y="658"/>
                      <a:pt x="0" y="64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8" y="0"/>
                      <a:pt x="48" y="11"/>
                      <a:pt x="48" y="24"/>
                    </a:cubicBezTo>
                    <a:cubicBezTo>
                      <a:pt x="48" y="645"/>
                      <a:pt x="48" y="645"/>
                      <a:pt x="48" y="645"/>
                    </a:cubicBezTo>
                    <a:cubicBezTo>
                      <a:pt x="48" y="658"/>
                      <a:pt x="38" y="669"/>
                      <a:pt x="24" y="6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9" name="Freeform 17">
                <a:extLst>
                  <a:ext uri="{FF2B5EF4-FFF2-40B4-BE49-F238E27FC236}">
                    <a16:creationId xmlns:a16="http://schemas.microsoft.com/office/drawing/2014/main" xmlns="" id="{E2B08CF8-A14D-4A2C-99E1-883DA15FE47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112032" y="5724169"/>
                <a:ext cx="49418" cy="593014"/>
              </a:xfrm>
              <a:custGeom>
                <a:avLst/>
                <a:gdLst>
                  <a:gd name="T0" fmla="*/ 24 w 48"/>
                  <a:gd name="T1" fmla="*/ 573 h 573"/>
                  <a:gd name="T2" fmla="*/ 0 w 48"/>
                  <a:gd name="T3" fmla="*/ 549 h 573"/>
                  <a:gd name="T4" fmla="*/ 0 w 48"/>
                  <a:gd name="T5" fmla="*/ 24 h 573"/>
                  <a:gd name="T6" fmla="*/ 24 w 48"/>
                  <a:gd name="T7" fmla="*/ 0 h 573"/>
                  <a:gd name="T8" fmla="*/ 48 w 48"/>
                  <a:gd name="T9" fmla="*/ 24 h 573"/>
                  <a:gd name="T10" fmla="*/ 48 w 48"/>
                  <a:gd name="T11" fmla="*/ 549 h 573"/>
                  <a:gd name="T12" fmla="*/ 24 w 48"/>
                  <a:gd name="T13" fmla="*/ 573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73">
                    <a:moveTo>
                      <a:pt x="24" y="573"/>
                    </a:moveTo>
                    <a:cubicBezTo>
                      <a:pt x="11" y="573"/>
                      <a:pt x="0" y="562"/>
                      <a:pt x="0" y="54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ubicBezTo>
                      <a:pt x="48" y="549"/>
                      <a:pt x="48" y="549"/>
                      <a:pt x="48" y="549"/>
                    </a:cubicBezTo>
                    <a:cubicBezTo>
                      <a:pt x="48" y="562"/>
                      <a:pt x="37" y="573"/>
                      <a:pt x="24" y="5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0" name="Freeform 18">
                <a:extLst>
                  <a:ext uri="{FF2B5EF4-FFF2-40B4-BE49-F238E27FC236}">
                    <a16:creationId xmlns:a16="http://schemas.microsoft.com/office/drawing/2014/main" xmlns="" id="{16D40C75-134B-4D00-B05B-DD3FC1F17DB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91575" y="5873962"/>
                <a:ext cx="49006" cy="441066"/>
              </a:xfrm>
              <a:custGeom>
                <a:avLst/>
                <a:gdLst>
                  <a:gd name="T0" fmla="*/ 24 w 48"/>
                  <a:gd name="T1" fmla="*/ 430 h 430"/>
                  <a:gd name="T2" fmla="*/ 0 w 48"/>
                  <a:gd name="T3" fmla="*/ 406 h 430"/>
                  <a:gd name="T4" fmla="*/ 0 w 48"/>
                  <a:gd name="T5" fmla="*/ 24 h 430"/>
                  <a:gd name="T6" fmla="*/ 24 w 48"/>
                  <a:gd name="T7" fmla="*/ 0 h 430"/>
                  <a:gd name="T8" fmla="*/ 48 w 48"/>
                  <a:gd name="T9" fmla="*/ 24 h 430"/>
                  <a:gd name="T10" fmla="*/ 48 w 48"/>
                  <a:gd name="T11" fmla="*/ 406 h 430"/>
                  <a:gd name="T12" fmla="*/ 24 w 48"/>
                  <a:gd name="T13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30">
                    <a:moveTo>
                      <a:pt x="24" y="430"/>
                    </a:moveTo>
                    <a:cubicBezTo>
                      <a:pt x="11" y="430"/>
                      <a:pt x="0" y="419"/>
                      <a:pt x="0" y="40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8" y="0"/>
                      <a:pt x="48" y="11"/>
                      <a:pt x="48" y="24"/>
                    </a:cubicBezTo>
                    <a:cubicBezTo>
                      <a:pt x="48" y="406"/>
                      <a:pt x="48" y="406"/>
                      <a:pt x="48" y="406"/>
                    </a:cubicBezTo>
                    <a:cubicBezTo>
                      <a:pt x="48" y="419"/>
                      <a:pt x="38" y="430"/>
                      <a:pt x="24" y="4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xmlns="" id="{1E9A1475-71CB-4500-91BF-DCE47434BD8C}"/>
                </a:ext>
              </a:extLst>
            </p:cNvPr>
            <p:cNvSpPr/>
            <p:nvPr/>
          </p:nvSpPr>
          <p:spPr>
            <a:xfrm>
              <a:off x="1176528" y="3140968"/>
              <a:ext cx="3060192" cy="2193031"/>
            </a:xfrm>
            <a:custGeom>
              <a:avLst/>
              <a:gdLst>
                <a:gd name="connsiteX0" fmla="*/ 0 w 3060192"/>
                <a:gd name="connsiteY0" fmla="*/ 1969008 h 2590800"/>
                <a:gd name="connsiteX1" fmla="*/ 0 w 3060192"/>
                <a:gd name="connsiteY1" fmla="*/ 0 h 2590800"/>
                <a:gd name="connsiteX2" fmla="*/ 3060192 w 3060192"/>
                <a:gd name="connsiteY2" fmla="*/ 0 h 2590800"/>
                <a:gd name="connsiteX3" fmla="*/ 3060192 w 3060192"/>
                <a:gd name="connsiteY3" fmla="*/ 2590800 h 2590800"/>
                <a:gd name="connsiteX4" fmla="*/ 176784 w 3060192"/>
                <a:gd name="connsiteY4" fmla="*/ 2590800 h 2590800"/>
                <a:gd name="connsiteX0" fmla="*/ 0 w 3060192"/>
                <a:gd name="connsiteY0" fmla="*/ 1796168 h 2590800"/>
                <a:gd name="connsiteX1" fmla="*/ 0 w 3060192"/>
                <a:gd name="connsiteY1" fmla="*/ 0 h 2590800"/>
                <a:gd name="connsiteX2" fmla="*/ 3060192 w 3060192"/>
                <a:gd name="connsiteY2" fmla="*/ 0 h 2590800"/>
                <a:gd name="connsiteX3" fmla="*/ 3060192 w 3060192"/>
                <a:gd name="connsiteY3" fmla="*/ 2590800 h 2590800"/>
                <a:gd name="connsiteX4" fmla="*/ 176784 w 3060192"/>
                <a:gd name="connsiteY4" fmla="*/ 259080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0192" h="2590800">
                  <a:moveTo>
                    <a:pt x="0" y="1796168"/>
                  </a:moveTo>
                  <a:lnTo>
                    <a:pt x="0" y="0"/>
                  </a:lnTo>
                  <a:lnTo>
                    <a:pt x="3060192" y="0"/>
                  </a:lnTo>
                  <a:lnTo>
                    <a:pt x="3060192" y="2590800"/>
                  </a:lnTo>
                  <a:lnTo>
                    <a:pt x="176784" y="2590800"/>
                  </a:lnTo>
                </a:path>
              </a:pathLst>
            </a:custGeom>
            <a:noFill/>
            <a:ln w="53975" cap="rnd">
              <a:solidFill>
                <a:srgbClr val="3362BF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xmlns="" id="{5E7C6997-3E70-4D06-A771-3396AEF4BB57}"/>
                </a:ext>
              </a:extLst>
            </p:cNvPr>
            <p:cNvGrpSpPr/>
            <p:nvPr/>
          </p:nvGrpSpPr>
          <p:grpSpPr>
            <a:xfrm>
              <a:off x="1870027" y="2889448"/>
              <a:ext cx="1673193" cy="271463"/>
              <a:chOff x="852519" y="2132856"/>
              <a:chExt cx="1673193" cy="271463"/>
            </a:xfrm>
            <a:solidFill>
              <a:srgbClr val="3362BF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16D61956-0FF4-4612-AE1F-B84782E93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187" y="2132856"/>
                <a:ext cx="1279525" cy="271463"/>
              </a:xfrm>
              <a:custGeom>
                <a:avLst/>
                <a:gdLst>
                  <a:gd name="T0" fmla="*/ 1218 w 1242"/>
                  <a:gd name="T1" fmla="*/ 263 h 263"/>
                  <a:gd name="T2" fmla="*/ 24 w 1242"/>
                  <a:gd name="T3" fmla="*/ 263 h 263"/>
                  <a:gd name="T4" fmla="*/ 0 w 1242"/>
                  <a:gd name="T5" fmla="*/ 239 h 263"/>
                  <a:gd name="T6" fmla="*/ 24 w 1242"/>
                  <a:gd name="T7" fmla="*/ 215 h 263"/>
                  <a:gd name="T8" fmla="*/ 1194 w 1242"/>
                  <a:gd name="T9" fmla="*/ 215 h 263"/>
                  <a:gd name="T10" fmla="*/ 1194 w 1242"/>
                  <a:gd name="T11" fmla="*/ 144 h 263"/>
                  <a:gd name="T12" fmla="*/ 764 w 1242"/>
                  <a:gd name="T13" fmla="*/ 144 h 263"/>
                  <a:gd name="T14" fmla="*/ 742 w 1242"/>
                  <a:gd name="T15" fmla="*/ 130 h 263"/>
                  <a:gd name="T16" fmla="*/ 701 w 1242"/>
                  <a:gd name="T17" fmla="*/ 48 h 263"/>
                  <a:gd name="T18" fmla="*/ 158 w 1242"/>
                  <a:gd name="T19" fmla="*/ 48 h 263"/>
                  <a:gd name="T20" fmla="*/ 117 w 1242"/>
                  <a:gd name="T21" fmla="*/ 130 h 263"/>
                  <a:gd name="T22" fmla="*/ 95 w 1242"/>
                  <a:gd name="T23" fmla="*/ 144 h 263"/>
                  <a:gd name="T24" fmla="*/ 48 w 1242"/>
                  <a:gd name="T25" fmla="*/ 144 h 263"/>
                  <a:gd name="T26" fmla="*/ 24 w 1242"/>
                  <a:gd name="T27" fmla="*/ 119 h 263"/>
                  <a:gd name="T28" fmla="*/ 48 w 1242"/>
                  <a:gd name="T29" fmla="*/ 95 h 263"/>
                  <a:gd name="T30" fmla="*/ 81 w 1242"/>
                  <a:gd name="T31" fmla="*/ 95 h 263"/>
                  <a:gd name="T32" fmla="*/ 122 w 1242"/>
                  <a:gd name="T33" fmla="*/ 13 h 263"/>
                  <a:gd name="T34" fmla="*/ 143 w 1242"/>
                  <a:gd name="T35" fmla="*/ 0 h 263"/>
                  <a:gd name="T36" fmla="*/ 716 w 1242"/>
                  <a:gd name="T37" fmla="*/ 0 h 263"/>
                  <a:gd name="T38" fmla="*/ 738 w 1242"/>
                  <a:gd name="T39" fmla="*/ 13 h 263"/>
                  <a:gd name="T40" fmla="*/ 779 w 1242"/>
                  <a:gd name="T41" fmla="*/ 95 h 263"/>
                  <a:gd name="T42" fmla="*/ 1218 w 1242"/>
                  <a:gd name="T43" fmla="*/ 95 h 263"/>
                  <a:gd name="T44" fmla="*/ 1242 w 1242"/>
                  <a:gd name="T45" fmla="*/ 119 h 263"/>
                  <a:gd name="T46" fmla="*/ 1242 w 1242"/>
                  <a:gd name="T47" fmla="*/ 239 h 263"/>
                  <a:gd name="T48" fmla="*/ 1218 w 1242"/>
                  <a:gd name="T49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42" h="263">
                    <a:moveTo>
                      <a:pt x="1218" y="263"/>
                    </a:moveTo>
                    <a:cubicBezTo>
                      <a:pt x="24" y="263"/>
                      <a:pt x="24" y="263"/>
                      <a:pt x="24" y="263"/>
                    </a:cubicBezTo>
                    <a:cubicBezTo>
                      <a:pt x="10" y="263"/>
                      <a:pt x="0" y="252"/>
                      <a:pt x="0" y="239"/>
                    </a:cubicBezTo>
                    <a:cubicBezTo>
                      <a:pt x="0" y="226"/>
                      <a:pt x="10" y="215"/>
                      <a:pt x="24" y="215"/>
                    </a:cubicBezTo>
                    <a:cubicBezTo>
                      <a:pt x="1194" y="215"/>
                      <a:pt x="1194" y="215"/>
                      <a:pt x="1194" y="215"/>
                    </a:cubicBezTo>
                    <a:cubicBezTo>
                      <a:pt x="1194" y="144"/>
                      <a:pt x="1194" y="144"/>
                      <a:pt x="1194" y="144"/>
                    </a:cubicBezTo>
                    <a:cubicBezTo>
                      <a:pt x="764" y="144"/>
                      <a:pt x="764" y="144"/>
                      <a:pt x="764" y="144"/>
                    </a:cubicBezTo>
                    <a:cubicBezTo>
                      <a:pt x="755" y="144"/>
                      <a:pt x="747" y="138"/>
                      <a:pt x="742" y="130"/>
                    </a:cubicBezTo>
                    <a:cubicBezTo>
                      <a:pt x="701" y="48"/>
                      <a:pt x="701" y="48"/>
                      <a:pt x="701" y="48"/>
                    </a:cubicBezTo>
                    <a:cubicBezTo>
                      <a:pt x="158" y="48"/>
                      <a:pt x="158" y="48"/>
                      <a:pt x="158" y="48"/>
                    </a:cubicBezTo>
                    <a:cubicBezTo>
                      <a:pt x="117" y="130"/>
                      <a:pt x="117" y="130"/>
                      <a:pt x="117" y="130"/>
                    </a:cubicBezTo>
                    <a:cubicBezTo>
                      <a:pt x="113" y="138"/>
                      <a:pt x="104" y="144"/>
                      <a:pt x="95" y="144"/>
                    </a:cubicBezTo>
                    <a:cubicBezTo>
                      <a:pt x="48" y="144"/>
                      <a:pt x="48" y="144"/>
                      <a:pt x="48" y="144"/>
                    </a:cubicBezTo>
                    <a:cubicBezTo>
                      <a:pt x="34" y="144"/>
                      <a:pt x="24" y="133"/>
                      <a:pt x="24" y="119"/>
                    </a:cubicBezTo>
                    <a:cubicBezTo>
                      <a:pt x="24" y="106"/>
                      <a:pt x="34" y="95"/>
                      <a:pt x="48" y="95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26" y="5"/>
                      <a:pt x="134" y="0"/>
                      <a:pt x="143" y="0"/>
                    </a:cubicBezTo>
                    <a:cubicBezTo>
                      <a:pt x="716" y="0"/>
                      <a:pt x="716" y="0"/>
                      <a:pt x="716" y="0"/>
                    </a:cubicBezTo>
                    <a:cubicBezTo>
                      <a:pt x="725" y="0"/>
                      <a:pt x="734" y="5"/>
                      <a:pt x="738" y="13"/>
                    </a:cubicBezTo>
                    <a:cubicBezTo>
                      <a:pt x="779" y="95"/>
                      <a:pt x="779" y="95"/>
                      <a:pt x="779" y="95"/>
                    </a:cubicBezTo>
                    <a:cubicBezTo>
                      <a:pt x="1218" y="95"/>
                      <a:pt x="1218" y="95"/>
                      <a:pt x="1218" y="95"/>
                    </a:cubicBezTo>
                    <a:cubicBezTo>
                      <a:pt x="1231" y="95"/>
                      <a:pt x="1242" y="106"/>
                      <a:pt x="1242" y="119"/>
                    </a:cubicBezTo>
                    <a:cubicBezTo>
                      <a:pt x="1242" y="239"/>
                      <a:pt x="1242" y="239"/>
                      <a:pt x="1242" y="239"/>
                    </a:cubicBezTo>
                    <a:cubicBezTo>
                      <a:pt x="1242" y="252"/>
                      <a:pt x="1231" y="263"/>
                      <a:pt x="1218" y="2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3" name="Freeform 5">
                <a:extLst>
                  <a:ext uri="{FF2B5EF4-FFF2-40B4-BE49-F238E27FC236}">
                    <a16:creationId xmlns:a16="http://schemas.microsoft.com/office/drawing/2014/main" xmlns="" id="{AE4BF0A9-9E05-4B20-A53F-9C998719334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2519" y="2132856"/>
                <a:ext cx="1279525" cy="271463"/>
              </a:xfrm>
              <a:custGeom>
                <a:avLst/>
                <a:gdLst>
                  <a:gd name="T0" fmla="*/ 1218 w 1242"/>
                  <a:gd name="T1" fmla="*/ 263 h 263"/>
                  <a:gd name="T2" fmla="*/ 24 w 1242"/>
                  <a:gd name="T3" fmla="*/ 263 h 263"/>
                  <a:gd name="T4" fmla="*/ 0 w 1242"/>
                  <a:gd name="T5" fmla="*/ 239 h 263"/>
                  <a:gd name="T6" fmla="*/ 24 w 1242"/>
                  <a:gd name="T7" fmla="*/ 215 h 263"/>
                  <a:gd name="T8" fmla="*/ 1194 w 1242"/>
                  <a:gd name="T9" fmla="*/ 215 h 263"/>
                  <a:gd name="T10" fmla="*/ 1194 w 1242"/>
                  <a:gd name="T11" fmla="*/ 144 h 263"/>
                  <a:gd name="T12" fmla="*/ 764 w 1242"/>
                  <a:gd name="T13" fmla="*/ 144 h 263"/>
                  <a:gd name="T14" fmla="*/ 742 w 1242"/>
                  <a:gd name="T15" fmla="*/ 130 h 263"/>
                  <a:gd name="T16" fmla="*/ 701 w 1242"/>
                  <a:gd name="T17" fmla="*/ 48 h 263"/>
                  <a:gd name="T18" fmla="*/ 158 w 1242"/>
                  <a:gd name="T19" fmla="*/ 48 h 263"/>
                  <a:gd name="T20" fmla="*/ 117 w 1242"/>
                  <a:gd name="T21" fmla="*/ 130 h 263"/>
                  <a:gd name="T22" fmla="*/ 95 w 1242"/>
                  <a:gd name="T23" fmla="*/ 144 h 263"/>
                  <a:gd name="T24" fmla="*/ 48 w 1242"/>
                  <a:gd name="T25" fmla="*/ 144 h 263"/>
                  <a:gd name="T26" fmla="*/ 24 w 1242"/>
                  <a:gd name="T27" fmla="*/ 119 h 263"/>
                  <a:gd name="T28" fmla="*/ 48 w 1242"/>
                  <a:gd name="T29" fmla="*/ 95 h 263"/>
                  <a:gd name="T30" fmla="*/ 81 w 1242"/>
                  <a:gd name="T31" fmla="*/ 95 h 263"/>
                  <a:gd name="T32" fmla="*/ 122 w 1242"/>
                  <a:gd name="T33" fmla="*/ 13 h 263"/>
                  <a:gd name="T34" fmla="*/ 143 w 1242"/>
                  <a:gd name="T35" fmla="*/ 0 h 263"/>
                  <a:gd name="T36" fmla="*/ 716 w 1242"/>
                  <a:gd name="T37" fmla="*/ 0 h 263"/>
                  <a:gd name="T38" fmla="*/ 738 w 1242"/>
                  <a:gd name="T39" fmla="*/ 13 h 263"/>
                  <a:gd name="T40" fmla="*/ 779 w 1242"/>
                  <a:gd name="T41" fmla="*/ 95 h 263"/>
                  <a:gd name="T42" fmla="*/ 1218 w 1242"/>
                  <a:gd name="T43" fmla="*/ 95 h 263"/>
                  <a:gd name="T44" fmla="*/ 1242 w 1242"/>
                  <a:gd name="T45" fmla="*/ 119 h 263"/>
                  <a:gd name="T46" fmla="*/ 1242 w 1242"/>
                  <a:gd name="T47" fmla="*/ 239 h 263"/>
                  <a:gd name="T48" fmla="*/ 1218 w 1242"/>
                  <a:gd name="T49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42" h="263">
                    <a:moveTo>
                      <a:pt x="1218" y="263"/>
                    </a:moveTo>
                    <a:cubicBezTo>
                      <a:pt x="24" y="263"/>
                      <a:pt x="24" y="263"/>
                      <a:pt x="24" y="263"/>
                    </a:cubicBezTo>
                    <a:cubicBezTo>
                      <a:pt x="10" y="263"/>
                      <a:pt x="0" y="252"/>
                      <a:pt x="0" y="239"/>
                    </a:cubicBezTo>
                    <a:cubicBezTo>
                      <a:pt x="0" y="226"/>
                      <a:pt x="10" y="215"/>
                      <a:pt x="24" y="215"/>
                    </a:cubicBezTo>
                    <a:cubicBezTo>
                      <a:pt x="1194" y="215"/>
                      <a:pt x="1194" y="215"/>
                      <a:pt x="1194" y="215"/>
                    </a:cubicBezTo>
                    <a:cubicBezTo>
                      <a:pt x="1194" y="144"/>
                      <a:pt x="1194" y="144"/>
                      <a:pt x="1194" y="144"/>
                    </a:cubicBezTo>
                    <a:cubicBezTo>
                      <a:pt x="764" y="144"/>
                      <a:pt x="764" y="144"/>
                      <a:pt x="764" y="144"/>
                    </a:cubicBezTo>
                    <a:cubicBezTo>
                      <a:pt x="755" y="144"/>
                      <a:pt x="747" y="138"/>
                      <a:pt x="742" y="130"/>
                    </a:cubicBezTo>
                    <a:cubicBezTo>
                      <a:pt x="701" y="48"/>
                      <a:pt x="701" y="48"/>
                      <a:pt x="701" y="48"/>
                    </a:cubicBezTo>
                    <a:cubicBezTo>
                      <a:pt x="158" y="48"/>
                      <a:pt x="158" y="48"/>
                      <a:pt x="158" y="48"/>
                    </a:cubicBezTo>
                    <a:cubicBezTo>
                      <a:pt x="117" y="130"/>
                      <a:pt x="117" y="130"/>
                      <a:pt x="117" y="130"/>
                    </a:cubicBezTo>
                    <a:cubicBezTo>
                      <a:pt x="113" y="138"/>
                      <a:pt x="104" y="144"/>
                      <a:pt x="95" y="144"/>
                    </a:cubicBezTo>
                    <a:cubicBezTo>
                      <a:pt x="48" y="144"/>
                      <a:pt x="48" y="144"/>
                      <a:pt x="48" y="144"/>
                    </a:cubicBezTo>
                    <a:cubicBezTo>
                      <a:pt x="34" y="144"/>
                      <a:pt x="24" y="133"/>
                      <a:pt x="24" y="119"/>
                    </a:cubicBezTo>
                    <a:cubicBezTo>
                      <a:pt x="24" y="106"/>
                      <a:pt x="34" y="95"/>
                      <a:pt x="48" y="95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26" y="5"/>
                      <a:pt x="134" y="0"/>
                      <a:pt x="143" y="0"/>
                    </a:cubicBezTo>
                    <a:cubicBezTo>
                      <a:pt x="716" y="0"/>
                      <a:pt x="716" y="0"/>
                      <a:pt x="716" y="0"/>
                    </a:cubicBezTo>
                    <a:cubicBezTo>
                      <a:pt x="725" y="0"/>
                      <a:pt x="734" y="5"/>
                      <a:pt x="738" y="13"/>
                    </a:cubicBezTo>
                    <a:cubicBezTo>
                      <a:pt x="779" y="95"/>
                      <a:pt x="779" y="95"/>
                      <a:pt x="779" y="95"/>
                    </a:cubicBezTo>
                    <a:cubicBezTo>
                      <a:pt x="1218" y="95"/>
                      <a:pt x="1218" y="95"/>
                      <a:pt x="1218" y="95"/>
                    </a:cubicBezTo>
                    <a:cubicBezTo>
                      <a:pt x="1231" y="95"/>
                      <a:pt x="1242" y="106"/>
                      <a:pt x="1242" y="119"/>
                    </a:cubicBezTo>
                    <a:cubicBezTo>
                      <a:pt x="1242" y="239"/>
                      <a:pt x="1242" y="239"/>
                      <a:pt x="1242" y="239"/>
                    </a:cubicBezTo>
                    <a:cubicBezTo>
                      <a:pt x="1242" y="252"/>
                      <a:pt x="1231" y="263"/>
                      <a:pt x="1218" y="2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xmlns="" id="{C4DCD6DF-86A7-4E8A-8832-13BBD7D5389C}"/>
              </a:ext>
            </a:extLst>
          </p:cNvPr>
          <p:cNvCxnSpPr/>
          <p:nvPr/>
        </p:nvCxnSpPr>
        <p:spPr>
          <a:xfrm>
            <a:off x="1417396" y="3034968"/>
            <a:ext cx="2812492" cy="0"/>
          </a:xfrm>
          <a:prstGeom prst="line">
            <a:avLst/>
          </a:prstGeom>
          <a:ln w="15875">
            <a:solidFill>
              <a:srgbClr val="336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xmlns="" id="{46F6D95B-A64F-4269-BF8A-59A608F6FFA3}"/>
              </a:ext>
            </a:extLst>
          </p:cNvPr>
          <p:cNvCxnSpPr>
            <a:cxnSpLocks/>
          </p:cNvCxnSpPr>
          <p:nvPr/>
        </p:nvCxnSpPr>
        <p:spPr>
          <a:xfrm>
            <a:off x="1703512" y="4943712"/>
            <a:ext cx="2526376" cy="0"/>
          </a:xfrm>
          <a:prstGeom prst="line">
            <a:avLst/>
          </a:prstGeom>
          <a:ln w="15875">
            <a:solidFill>
              <a:srgbClr val="336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타원 71">
            <a:extLst>
              <a:ext uri="{FF2B5EF4-FFF2-40B4-BE49-F238E27FC236}">
                <a16:creationId xmlns:a16="http://schemas.microsoft.com/office/drawing/2014/main" xmlns="" id="{799CC275-DA61-4BE4-8075-DE763A16D662}"/>
              </a:ext>
            </a:extLst>
          </p:cNvPr>
          <p:cNvSpPr/>
          <p:nvPr/>
        </p:nvSpPr>
        <p:spPr>
          <a:xfrm>
            <a:off x="2135560" y="375173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xmlns="" id="{F9696AB7-527C-4DBB-903A-24D2CA43E823}"/>
              </a:ext>
            </a:extLst>
          </p:cNvPr>
          <p:cNvSpPr/>
          <p:nvPr/>
        </p:nvSpPr>
        <p:spPr>
          <a:xfrm>
            <a:off x="2371960" y="375173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xmlns="" id="{E1AC555E-81B9-444B-A07C-8BC75C2E3380}"/>
              </a:ext>
            </a:extLst>
          </p:cNvPr>
          <p:cNvSpPr/>
          <p:nvPr/>
        </p:nvSpPr>
        <p:spPr>
          <a:xfrm>
            <a:off x="2603652" y="375173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xmlns="" id="{EBED3A41-0C99-4BEB-A2B0-62ED67E476CF}"/>
              </a:ext>
            </a:extLst>
          </p:cNvPr>
          <p:cNvSpPr/>
          <p:nvPr/>
        </p:nvSpPr>
        <p:spPr>
          <a:xfrm>
            <a:off x="2939588" y="375173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xmlns="" id="{8DFB5CCD-7B2D-4C62-87D9-D83C1A23F231}"/>
              </a:ext>
            </a:extLst>
          </p:cNvPr>
          <p:cNvSpPr/>
          <p:nvPr/>
        </p:nvSpPr>
        <p:spPr>
          <a:xfrm>
            <a:off x="3171280" y="3751738"/>
            <a:ext cx="72008" cy="720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5774FF09-E6C1-48C0-AA5E-E2850F83C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81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9783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B4062F-DD76-4007-A13F-4A4AE38544A4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917AB7A2-043D-49E0-888E-9E9E6374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‘재해 발생 시나리오’별 조치계획을 수립합니다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BE917D74-509F-4192-957A-94AEEC2D896D}"/>
              </a:ext>
            </a:extLst>
          </p:cNvPr>
          <p:cNvCxnSpPr>
            <a:cxnSpLocks/>
          </p:cNvCxnSpPr>
          <p:nvPr/>
        </p:nvCxnSpPr>
        <p:spPr>
          <a:xfrm>
            <a:off x="5243334" y="228443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xmlns="" id="{0A2EA348-E5C8-40FF-BD64-61A69BAD287D}"/>
              </a:ext>
            </a:extLst>
          </p:cNvPr>
          <p:cNvCxnSpPr>
            <a:cxnSpLocks/>
          </p:cNvCxnSpPr>
          <p:nvPr/>
        </p:nvCxnSpPr>
        <p:spPr>
          <a:xfrm>
            <a:off x="5243334" y="377989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46BC02A6-9D8D-43A3-AA85-2E05F10681E7}"/>
              </a:ext>
            </a:extLst>
          </p:cNvPr>
          <p:cNvCxnSpPr>
            <a:cxnSpLocks/>
          </p:cNvCxnSpPr>
          <p:nvPr/>
        </p:nvCxnSpPr>
        <p:spPr>
          <a:xfrm>
            <a:off x="5243334" y="4720422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xmlns="" id="{00306783-655C-4F8E-A4A2-AD3808C81FB8}"/>
              </a:ext>
            </a:extLst>
          </p:cNvPr>
          <p:cNvCxnSpPr>
            <a:cxnSpLocks/>
          </p:cNvCxnSpPr>
          <p:nvPr/>
        </p:nvCxnSpPr>
        <p:spPr>
          <a:xfrm>
            <a:off x="5243334" y="607805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CD4FE21C-D3DE-4CAF-9E5F-EDDCCC6DC74C}"/>
              </a:ext>
            </a:extLst>
          </p:cNvPr>
          <p:cNvGrpSpPr/>
          <p:nvPr/>
        </p:nvGrpSpPr>
        <p:grpSpPr>
          <a:xfrm>
            <a:off x="5443894" y="4029826"/>
            <a:ext cx="5400668" cy="431593"/>
            <a:chOff x="5443894" y="4005519"/>
            <a:chExt cx="5400668" cy="43159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4BB77EA-8CAA-4BE5-905C-1C8B278BD4BC}"/>
                </a:ext>
              </a:extLst>
            </p:cNvPr>
            <p:cNvSpPr txBox="1"/>
            <p:nvPr/>
          </p:nvSpPr>
          <p:spPr>
            <a:xfrm>
              <a:off x="5693029" y="4005519"/>
              <a:ext cx="5151533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모든 구성원의 의견을 적극적 수렴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xmlns="" id="{9E35A4C0-ED09-435C-888D-4C4D1D6BDF07}"/>
                </a:ext>
              </a:extLst>
            </p:cNvPr>
            <p:cNvGrpSpPr/>
            <p:nvPr/>
          </p:nvGrpSpPr>
          <p:grpSpPr>
            <a:xfrm>
              <a:off x="5443894" y="4112214"/>
              <a:ext cx="237402" cy="226207"/>
              <a:chOff x="4811367" y="1575848"/>
              <a:chExt cx="633490" cy="603617"/>
            </a:xfrm>
          </p:grpSpPr>
          <p:sp>
            <p:nvSpPr>
              <p:cNvPr id="34" name="Freeform 74">
                <a:extLst>
                  <a:ext uri="{FF2B5EF4-FFF2-40B4-BE49-F238E27FC236}">
                    <a16:creationId xmlns:a16="http://schemas.microsoft.com/office/drawing/2014/main" xmlns="" id="{95D25E2D-49C9-4B54-B1F5-6F60CD34674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xmlns="" id="{62D06698-D3A1-4D39-A717-F9A5B0B23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xmlns="" id="{8FF92D40-3FA3-419B-9D8A-4B0B287E51DE}"/>
              </a:ext>
            </a:extLst>
          </p:cNvPr>
          <p:cNvGrpSpPr/>
          <p:nvPr/>
        </p:nvGrpSpPr>
        <p:grpSpPr>
          <a:xfrm>
            <a:off x="5443894" y="4997936"/>
            <a:ext cx="5795154" cy="776623"/>
            <a:chOff x="5443894" y="4935663"/>
            <a:chExt cx="5795154" cy="77662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BAEA617-346F-4DA9-A953-6978A40404DA}"/>
                </a:ext>
              </a:extLst>
            </p:cNvPr>
            <p:cNvSpPr txBox="1"/>
            <p:nvPr/>
          </p:nvSpPr>
          <p:spPr>
            <a:xfrm>
              <a:off x="5693029" y="4935663"/>
              <a:ext cx="5546019" cy="776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조치계획에는 사업주의 작업중지 의무 및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작업자의 </a:t>
              </a:r>
              <a:r>
                <a:rPr lang="ko-KR" altLang="en-US" sz="20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작업중지권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반영 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중간 관리자에게도 부여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CF8B3C79-8D98-4202-BF72-B4EC5BEDC576}"/>
                </a:ext>
              </a:extLst>
            </p:cNvPr>
            <p:cNvGrpSpPr/>
            <p:nvPr/>
          </p:nvGrpSpPr>
          <p:grpSpPr>
            <a:xfrm>
              <a:off x="5443894" y="5038693"/>
              <a:ext cx="237402" cy="226207"/>
              <a:chOff x="4811367" y="1575848"/>
              <a:chExt cx="633490" cy="603617"/>
            </a:xfrm>
          </p:grpSpPr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xmlns="" id="{ACBC14C8-298B-4CEF-80AE-282D1BFB1CD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xmlns="" id="{5BCA9AA8-5A17-4066-AB56-547410D08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0154BC6D-7CA9-40FA-AD90-ADE0069A59C3}"/>
              </a:ext>
            </a:extLst>
          </p:cNvPr>
          <p:cNvGrpSpPr/>
          <p:nvPr/>
        </p:nvGrpSpPr>
        <p:grpSpPr>
          <a:xfrm>
            <a:off x="911424" y="2094756"/>
            <a:ext cx="4032158" cy="4062518"/>
            <a:chOff x="767698" y="2292245"/>
            <a:chExt cx="4032158" cy="4062518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xmlns="" id="{6024F2F2-8079-42AB-ADD7-81AC60D7DE6E}"/>
                </a:ext>
              </a:extLst>
            </p:cNvPr>
            <p:cNvGrpSpPr/>
            <p:nvPr/>
          </p:nvGrpSpPr>
          <p:grpSpPr>
            <a:xfrm>
              <a:off x="1003847" y="2476871"/>
              <a:ext cx="3777463" cy="3837095"/>
              <a:chOff x="986246" y="2480018"/>
              <a:chExt cx="3558430" cy="3837095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xmlns="" id="{C72F39D7-E20C-4272-8613-8199AD221255}"/>
                  </a:ext>
                </a:extLst>
              </p:cNvPr>
              <p:cNvSpPr/>
              <p:nvPr/>
            </p:nvSpPr>
            <p:spPr>
              <a:xfrm>
                <a:off x="986246" y="2480018"/>
                <a:ext cx="3324206" cy="3687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xmlns="" id="{E262A90B-427D-410A-81D2-FBB87696915C}"/>
                  </a:ext>
                </a:extLst>
              </p:cNvPr>
              <p:cNvSpPr/>
              <p:nvPr/>
            </p:nvSpPr>
            <p:spPr>
              <a:xfrm>
                <a:off x="986246" y="5949280"/>
                <a:ext cx="3558430" cy="36783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xmlns="" id="{9D8BBD79-2926-432B-828D-2C9343FDA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0555" y="2436076"/>
              <a:ext cx="3879301" cy="3918687"/>
            </a:xfrm>
            <a:custGeom>
              <a:avLst/>
              <a:gdLst>
                <a:gd name="T0" fmla="*/ 9012 w 9661"/>
                <a:gd name="T1" fmla="*/ 11824 h 11824"/>
                <a:gd name="T2" fmla="*/ 649 w 9661"/>
                <a:gd name="T3" fmla="*/ 11824 h 11824"/>
                <a:gd name="T4" fmla="*/ 0 w 9661"/>
                <a:gd name="T5" fmla="*/ 11174 h 11824"/>
                <a:gd name="T6" fmla="*/ 0 w 9661"/>
                <a:gd name="T7" fmla="*/ 100 h 11824"/>
                <a:gd name="T8" fmla="*/ 100 w 9661"/>
                <a:gd name="T9" fmla="*/ 0 h 11824"/>
                <a:gd name="T10" fmla="*/ 9012 w 9661"/>
                <a:gd name="T11" fmla="*/ 0 h 11824"/>
                <a:gd name="T12" fmla="*/ 9111 w 9661"/>
                <a:gd name="T13" fmla="*/ 100 h 11824"/>
                <a:gd name="T14" fmla="*/ 9111 w 9661"/>
                <a:gd name="T15" fmla="*/ 10525 h 11824"/>
                <a:gd name="T16" fmla="*/ 9122 w 9661"/>
                <a:gd name="T17" fmla="*/ 10525 h 11824"/>
                <a:gd name="T18" fmla="*/ 9661 w 9661"/>
                <a:gd name="T19" fmla="*/ 11174 h 11824"/>
                <a:gd name="T20" fmla="*/ 9012 w 9661"/>
                <a:gd name="T21" fmla="*/ 11824 h 11824"/>
                <a:gd name="T22" fmla="*/ 1117 w 9661"/>
                <a:gd name="T23" fmla="*/ 11624 h 11824"/>
                <a:gd name="T24" fmla="*/ 9012 w 9661"/>
                <a:gd name="T25" fmla="*/ 11624 h 11824"/>
                <a:gd name="T26" fmla="*/ 9462 w 9661"/>
                <a:gd name="T27" fmla="*/ 11174 h 11824"/>
                <a:gd name="T28" fmla="*/ 9122 w 9661"/>
                <a:gd name="T29" fmla="*/ 10724 h 11824"/>
                <a:gd name="T30" fmla="*/ 1173 w 9661"/>
                <a:gd name="T31" fmla="*/ 10724 h 11824"/>
                <a:gd name="T32" fmla="*/ 1299 w 9661"/>
                <a:gd name="T33" fmla="*/ 11174 h 11824"/>
                <a:gd name="T34" fmla="*/ 1117 w 9661"/>
                <a:gd name="T35" fmla="*/ 11624 h 11824"/>
                <a:gd name="T36" fmla="*/ 199 w 9661"/>
                <a:gd name="T37" fmla="*/ 200 h 11824"/>
                <a:gd name="T38" fmla="*/ 199 w 9661"/>
                <a:gd name="T39" fmla="*/ 11174 h 11824"/>
                <a:gd name="T40" fmla="*/ 649 w 9661"/>
                <a:gd name="T41" fmla="*/ 11624 h 11824"/>
                <a:gd name="T42" fmla="*/ 1100 w 9661"/>
                <a:gd name="T43" fmla="*/ 11174 h 11824"/>
                <a:gd name="T44" fmla="*/ 759 w 9661"/>
                <a:gd name="T45" fmla="*/ 10724 h 11824"/>
                <a:gd name="T46" fmla="*/ 660 w 9661"/>
                <a:gd name="T47" fmla="*/ 10624 h 11824"/>
                <a:gd name="T48" fmla="*/ 759 w 9661"/>
                <a:gd name="T49" fmla="*/ 10525 h 11824"/>
                <a:gd name="T50" fmla="*/ 8912 w 9661"/>
                <a:gd name="T51" fmla="*/ 10525 h 11824"/>
                <a:gd name="T52" fmla="*/ 8912 w 9661"/>
                <a:gd name="T53" fmla="*/ 200 h 11824"/>
                <a:gd name="T54" fmla="*/ 199 w 9661"/>
                <a:gd name="T55" fmla="*/ 200 h 1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661" h="11824">
                  <a:moveTo>
                    <a:pt x="9012" y="11824"/>
                  </a:moveTo>
                  <a:cubicBezTo>
                    <a:pt x="649" y="11824"/>
                    <a:pt x="649" y="11824"/>
                    <a:pt x="649" y="11824"/>
                  </a:cubicBezTo>
                  <a:cubicBezTo>
                    <a:pt x="291" y="11824"/>
                    <a:pt x="0" y="11532"/>
                    <a:pt x="0" y="1117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ubicBezTo>
                    <a:pt x="9012" y="0"/>
                    <a:pt x="9012" y="0"/>
                    <a:pt x="9012" y="0"/>
                  </a:cubicBezTo>
                  <a:cubicBezTo>
                    <a:pt x="9067" y="0"/>
                    <a:pt x="9111" y="45"/>
                    <a:pt x="9111" y="100"/>
                  </a:cubicBezTo>
                  <a:cubicBezTo>
                    <a:pt x="9111" y="10525"/>
                    <a:pt x="9111" y="10525"/>
                    <a:pt x="9111" y="10525"/>
                  </a:cubicBezTo>
                  <a:cubicBezTo>
                    <a:pt x="9122" y="10525"/>
                    <a:pt x="9122" y="10525"/>
                    <a:pt x="9122" y="10525"/>
                  </a:cubicBezTo>
                  <a:cubicBezTo>
                    <a:pt x="9454" y="10525"/>
                    <a:pt x="9661" y="10774"/>
                    <a:pt x="9661" y="11174"/>
                  </a:cubicBezTo>
                  <a:cubicBezTo>
                    <a:pt x="9661" y="11532"/>
                    <a:pt x="9370" y="11824"/>
                    <a:pt x="9012" y="11824"/>
                  </a:cubicBezTo>
                  <a:close/>
                  <a:moveTo>
                    <a:pt x="1117" y="11624"/>
                  </a:moveTo>
                  <a:cubicBezTo>
                    <a:pt x="9012" y="11624"/>
                    <a:pt x="9012" y="11624"/>
                    <a:pt x="9012" y="11624"/>
                  </a:cubicBezTo>
                  <a:cubicBezTo>
                    <a:pt x="9260" y="11624"/>
                    <a:pt x="9462" y="11422"/>
                    <a:pt x="9462" y="11174"/>
                  </a:cubicBezTo>
                  <a:cubicBezTo>
                    <a:pt x="9462" y="11039"/>
                    <a:pt x="9429" y="10724"/>
                    <a:pt x="9122" y="10724"/>
                  </a:cubicBezTo>
                  <a:cubicBezTo>
                    <a:pt x="1173" y="10724"/>
                    <a:pt x="1173" y="10724"/>
                    <a:pt x="1173" y="10724"/>
                  </a:cubicBezTo>
                  <a:cubicBezTo>
                    <a:pt x="1254" y="10835"/>
                    <a:pt x="1299" y="10988"/>
                    <a:pt x="1299" y="11174"/>
                  </a:cubicBezTo>
                  <a:cubicBezTo>
                    <a:pt x="1299" y="11349"/>
                    <a:pt x="1230" y="11507"/>
                    <a:pt x="1117" y="11624"/>
                  </a:cubicBezTo>
                  <a:close/>
                  <a:moveTo>
                    <a:pt x="199" y="200"/>
                  </a:moveTo>
                  <a:cubicBezTo>
                    <a:pt x="199" y="11174"/>
                    <a:pt x="199" y="11174"/>
                    <a:pt x="199" y="11174"/>
                  </a:cubicBezTo>
                  <a:cubicBezTo>
                    <a:pt x="199" y="11422"/>
                    <a:pt x="401" y="11624"/>
                    <a:pt x="649" y="11624"/>
                  </a:cubicBezTo>
                  <a:cubicBezTo>
                    <a:pt x="898" y="11624"/>
                    <a:pt x="1100" y="11422"/>
                    <a:pt x="1100" y="11174"/>
                  </a:cubicBezTo>
                  <a:cubicBezTo>
                    <a:pt x="1100" y="11039"/>
                    <a:pt x="1066" y="10724"/>
                    <a:pt x="759" y="10724"/>
                  </a:cubicBezTo>
                  <a:cubicBezTo>
                    <a:pt x="704" y="10724"/>
                    <a:pt x="660" y="10679"/>
                    <a:pt x="660" y="10624"/>
                  </a:cubicBezTo>
                  <a:cubicBezTo>
                    <a:pt x="660" y="10569"/>
                    <a:pt x="704" y="10525"/>
                    <a:pt x="759" y="10525"/>
                  </a:cubicBezTo>
                  <a:cubicBezTo>
                    <a:pt x="8912" y="10525"/>
                    <a:pt x="8912" y="10525"/>
                    <a:pt x="8912" y="10525"/>
                  </a:cubicBezTo>
                  <a:cubicBezTo>
                    <a:pt x="8912" y="200"/>
                    <a:pt x="8912" y="200"/>
                    <a:pt x="8912" y="200"/>
                  </a:cubicBezTo>
                  <a:lnTo>
                    <a:pt x="199" y="200"/>
                  </a:lnTo>
                  <a:close/>
                </a:path>
              </a:pathLst>
            </a:custGeom>
            <a:solidFill>
              <a:srgbClr val="677E9D"/>
            </a:solidFill>
            <a:ln w="28575">
              <a:solidFill>
                <a:srgbClr val="E1F1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72298908-BDB0-431E-82E0-D7A1F914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98" y="2292245"/>
              <a:ext cx="3207052" cy="3881037"/>
            </a:xfrm>
            <a:custGeom>
              <a:avLst/>
              <a:gdLst>
                <a:gd name="T0" fmla="*/ 319 w 9112"/>
                <a:gd name="T1" fmla="*/ 11713 h 11713"/>
                <a:gd name="T2" fmla="*/ 260 w 9112"/>
                <a:gd name="T3" fmla="*/ 11693 h 11713"/>
                <a:gd name="T4" fmla="*/ 0 w 9112"/>
                <a:gd name="T5" fmla="*/ 11173 h 11713"/>
                <a:gd name="T6" fmla="*/ 0 w 9112"/>
                <a:gd name="T7" fmla="*/ 99 h 11713"/>
                <a:gd name="T8" fmla="*/ 100 w 9112"/>
                <a:gd name="T9" fmla="*/ 0 h 11713"/>
                <a:gd name="T10" fmla="*/ 9012 w 9112"/>
                <a:gd name="T11" fmla="*/ 0 h 11713"/>
                <a:gd name="T12" fmla="*/ 9112 w 9112"/>
                <a:gd name="T13" fmla="*/ 99 h 11713"/>
                <a:gd name="T14" fmla="*/ 9112 w 9112"/>
                <a:gd name="T15" fmla="*/ 319 h 11713"/>
                <a:gd name="T16" fmla="*/ 9012 w 9112"/>
                <a:gd name="T17" fmla="*/ 419 h 11713"/>
                <a:gd name="T18" fmla="*/ 8912 w 9112"/>
                <a:gd name="T19" fmla="*/ 319 h 11713"/>
                <a:gd name="T20" fmla="*/ 8912 w 9112"/>
                <a:gd name="T21" fmla="*/ 199 h 11713"/>
                <a:gd name="T22" fmla="*/ 200 w 9112"/>
                <a:gd name="T23" fmla="*/ 199 h 11713"/>
                <a:gd name="T24" fmla="*/ 200 w 9112"/>
                <a:gd name="T25" fmla="*/ 11173 h 11713"/>
                <a:gd name="T26" fmla="*/ 380 w 9112"/>
                <a:gd name="T27" fmla="*/ 11533 h 11713"/>
                <a:gd name="T28" fmla="*/ 399 w 9112"/>
                <a:gd name="T29" fmla="*/ 11673 h 11713"/>
                <a:gd name="T30" fmla="*/ 319 w 9112"/>
                <a:gd name="T31" fmla="*/ 11713 h 1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12" h="11713">
                  <a:moveTo>
                    <a:pt x="319" y="11713"/>
                  </a:moveTo>
                  <a:cubicBezTo>
                    <a:pt x="299" y="11713"/>
                    <a:pt x="278" y="11706"/>
                    <a:pt x="260" y="11693"/>
                  </a:cubicBezTo>
                  <a:cubicBezTo>
                    <a:pt x="95" y="11569"/>
                    <a:pt x="0" y="11379"/>
                    <a:pt x="0" y="1117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4"/>
                    <a:pt x="45" y="0"/>
                    <a:pt x="100" y="0"/>
                  </a:cubicBezTo>
                  <a:cubicBezTo>
                    <a:pt x="9012" y="0"/>
                    <a:pt x="9012" y="0"/>
                    <a:pt x="9012" y="0"/>
                  </a:cubicBezTo>
                  <a:cubicBezTo>
                    <a:pt x="9067" y="0"/>
                    <a:pt x="9112" y="44"/>
                    <a:pt x="9112" y="99"/>
                  </a:cubicBezTo>
                  <a:cubicBezTo>
                    <a:pt x="9112" y="319"/>
                    <a:pt x="9112" y="319"/>
                    <a:pt x="9112" y="319"/>
                  </a:cubicBezTo>
                  <a:cubicBezTo>
                    <a:pt x="9112" y="374"/>
                    <a:pt x="9067" y="419"/>
                    <a:pt x="9012" y="419"/>
                  </a:cubicBezTo>
                  <a:cubicBezTo>
                    <a:pt x="8957" y="419"/>
                    <a:pt x="8912" y="374"/>
                    <a:pt x="8912" y="319"/>
                  </a:cubicBezTo>
                  <a:cubicBezTo>
                    <a:pt x="8912" y="199"/>
                    <a:pt x="8912" y="199"/>
                    <a:pt x="8912" y="199"/>
                  </a:cubicBezTo>
                  <a:cubicBezTo>
                    <a:pt x="200" y="199"/>
                    <a:pt x="200" y="199"/>
                    <a:pt x="200" y="199"/>
                  </a:cubicBezTo>
                  <a:cubicBezTo>
                    <a:pt x="200" y="11173"/>
                    <a:pt x="200" y="11173"/>
                    <a:pt x="200" y="11173"/>
                  </a:cubicBezTo>
                  <a:cubicBezTo>
                    <a:pt x="200" y="11316"/>
                    <a:pt x="265" y="11447"/>
                    <a:pt x="380" y="11533"/>
                  </a:cubicBezTo>
                  <a:cubicBezTo>
                    <a:pt x="424" y="11566"/>
                    <a:pt x="432" y="11629"/>
                    <a:pt x="399" y="11673"/>
                  </a:cubicBezTo>
                  <a:cubicBezTo>
                    <a:pt x="380" y="11699"/>
                    <a:pt x="350" y="11713"/>
                    <a:pt x="319" y="11713"/>
                  </a:cubicBezTo>
                  <a:close/>
                </a:path>
              </a:pathLst>
            </a:custGeom>
            <a:solidFill>
              <a:srgbClr val="677E9D">
                <a:alpha val="50980"/>
              </a:srgbClr>
            </a:solidFill>
            <a:ln w="28575">
              <a:solidFill>
                <a:srgbClr val="E1F1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19DCE55-8E58-42F3-A313-DDEE4C31A5FC}"/>
                </a:ext>
              </a:extLst>
            </p:cNvPr>
            <p:cNvSpPr txBox="1"/>
            <p:nvPr/>
          </p:nvSpPr>
          <p:spPr>
            <a:xfrm>
              <a:off x="1412245" y="3493388"/>
              <a:ext cx="3277903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200"/>
                </a:spcAft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상황보고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전파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외부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  <a:p>
              <a:pPr>
                <a:spcAft>
                  <a:spcPts val="2200"/>
                </a:spcAft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임시적인 위험요인 제거방안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>
                <a:spcAft>
                  <a:spcPts val="2200"/>
                </a:spcAft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근로자 대피방안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>
                <a:spcAft>
                  <a:spcPts val="2200"/>
                </a:spcAft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추가피해 방지방안 </a:t>
              </a: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xmlns="" id="{650EDA93-06B9-491F-85E7-0C1E3FD080D8}"/>
                </a:ext>
              </a:extLst>
            </p:cNvPr>
            <p:cNvSpPr/>
            <p:nvPr/>
          </p:nvSpPr>
          <p:spPr>
            <a:xfrm>
              <a:off x="1087700" y="2600641"/>
              <a:ext cx="3315797" cy="568941"/>
            </a:xfrm>
            <a:prstGeom prst="roundRect">
              <a:avLst>
                <a:gd name="adj" fmla="val 5909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FC0A326-3FA0-4D02-8F1E-0B66FE61B7F5}"/>
                </a:ext>
              </a:extLst>
            </p:cNvPr>
            <p:cNvSpPr txBox="1"/>
            <p:nvPr/>
          </p:nvSpPr>
          <p:spPr>
            <a:xfrm>
              <a:off x="1285470" y="2661899"/>
              <a:ext cx="292025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200" b="1" i="0" u="none" strike="noStrike" baseline="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비상조치계획</a:t>
              </a:r>
              <a:endParaRPr lang="ko-KR" altLang="en-US" sz="2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5" name="AutoShape 14">
              <a:extLst>
                <a:ext uri="{FF2B5EF4-FFF2-40B4-BE49-F238E27FC236}">
                  <a16:creationId xmlns:a16="http://schemas.microsoft.com/office/drawing/2014/main" xmlns="" id="{3B08DDD4-EF21-4B56-B6A9-DB1A2F6241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26490" y="3595168"/>
              <a:ext cx="26035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A91B9E30-8067-4F66-988C-01F814ACE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896" y="3564530"/>
              <a:ext cx="263525" cy="250826"/>
            </a:xfrm>
            <a:custGeom>
              <a:avLst/>
              <a:gdLst>
                <a:gd name="T0" fmla="*/ 1000 w 1318"/>
                <a:gd name="T1" fmla="*/ 1250 h 1256"/>
                <a:gd name="T2" fmla="*/ 954 w 1318"/>
                <a:gd name="T3" fmla="*/ 1239 h 1256"/>
                <a:gd name="T4" fmla="*/ 659 w 1318"/>
                <a:gd name="T5" fmla="*/ 1083 h 1256"/>
                <a:gd name="T6" fmla="*/ 363 w 1318"/>
                <a:gd name="T7" fmla="*/ 1239 h 1256"/>
                <a:gd name="T8" fmla="*/ 258 w 1318"/>
                <a:gd name="T9" fmla="*/ 1231 h 1256"/>
                <a:gd name="T10" fmla="*/ 219 w 1318"/>
                <a:gd name="T11" fmla="*/ 1134 h 1256"/>
                <a:gd name="T12" fmla="*/ 275 w 1318"/>
                <a:gd name="T13" fmla="*/ 805 h 1256"/>
                <a:gd name="T14" fmla="*/ 36 w 1318"/>
                <a:gd name="T15" fmla="*/ 572 h 1256"/>
                <a:gd name="T16" fmla="*/ 11 w 1318"/>
                <a:gd name="T17" fmla="*/ 470 h 1256"/>
                <a:gd name="T18" fmla="*/ 92 w 1318"/>
                <a:gd name="T19" fmla="*/ 402 h 1256"/>
                <a:gd name="T20" fmla="*/ 422 w 1318"/>
                <a:gd name="T21" fmla="*/ 354 h 1256"/>
                <a:gd name="T22" fmla="*/ 569 w 1318"/>
                <a:gd name="T23" fmla="*/ 55 h 1256"/>
                <a:gd name="T24" fmla="*/ 659 w 1318"/>
                <a:gd name="T25" fmla="*/ 0 h 1256"/>
                <a:gd name="T26" fmla="*/ 659 w 1318"/>
                <a:gd name="T27" fmla="*/ 0 h 1256"/>
                <a:gd name="T28" fmla="*/ 748 w 1318"/>
                <a:gd name="T29" fmla="*/ 55 h 1256"/>
                <a:gd name="T30" fmla="*/ 895 w 1318"/>
                <a:gd name="T31" fmla="*/ 354 h 1256"/>
                <a:gd name="T32" fmla="*/ 1225 w 1318"/>
                <a:gd name="T33" fmla="*/ 402 h 1256"/>
                <a:gd name="T34" fmla="*/ 1306 w 1318"/>
                <a:gd name="T35" fmla="*/ 470 h 1256"/>
                <a:gd name="T36" fmla="*/ 1281 w 1318"/>
                <a:gd name="T37" fmla="*/ 572 h 1256"/>
                <a:gd name="T38" fmla="*/ 1042 w 1318"/>
                <a:gd name="T39" fmla="*/ 805 h 1256"/>
                <a:gd name="T40" fmla="*/ 1098 w 1318"/>
                <a:gd name="T41" fmla="*/ 1134 h 1256"/>
                <a:gd name="T42" fmla="*/ 1059 w 1318"/>
                <a:gd name="T43" fmla="*/ 1231 h 1256"/>
                <a:gd name="T44" fmla="*/ 1000 w 1318"/>
                <a:gd name="T45" fmla="*/ 1250 h 1256"/>
                <a:gd name="T46" fmla="*/ 320 w 1318"/>
                <a:gd name="T47" fmla="*/ 570 h 1256"/>
                <a:gd name="T48" fmla="*/ 452 w 1318"/>
                <a:gd name="T49" fmla="*/ 699 h 1256"/>
                <a:gd name="T50" fmla="*/ 480 w 1318"/>
                <a:gd name="T51" fmla="*/ 787 h 1256"/>
                <a:gd name="T52" fmla="*/ 449 w 1318"/>
                <a:gd name="T53" fmla="*/ 968 h 1256"/>
                <a:gd name="T54" fmla="*/ 612 w 1318"/>
                <a:gd name="T55" fmla="*/ 883 h 1256"/>
                <a:gd name="T56" fmla="*/ 705 w 1318"/>
                <a:gd name="T57" fmla="*/ 883 h 1256"/>
                <a:gd name="T58" fmla="*/ 868 w 1318"/>
                <a:gd name="T59" fmla="*/ 968 h 1256"/>
                <a:gd name="T60" fmla="*/ 837 w 1318"/>
                <a:gd name="T61" fmla="*/ 787 h 1256"/>
                <a:gd name="T62" fmla="*/ 865 w 1318"/>
                <a:gd name="T63" fmla="*/ 699 h 1256"/>
                <a:gd name="T64" fmla="*/ 997 w 1318"/>
                <a:gd name="T65" fmla="*/ 570 h 1256"/>
                <a:gd name="T66" fmla="*/ 815 w 1318"/>
                <a:gd name="T67" fmla="*/ 544 h 1256"/>
                <a:gd name="T68" fmla="*/ 740 w 1318"/>
                <a:gd name="T69" fmla="*/ 489 h 1256"/>
                <a:gd name="T70" fmla="*/ 659 w 1318"/>
                <a:gd name="T71" fmla="*/ 324 h 1256"/>
                <a:gd name="T72" fmla="*/ 577 w 1318"/>
                <a:gd name="T73" fmla="*/ 489 h 1256"/>
                <a:gd name="T74" fmla="*/ 502 w 1318"/>
                <a:gd name="T75" fmla="*/ 544 h 1256"/>
                <a:gd name="T76" fmla="*/ 320 w 1318"/>
                <a:gd name="T77" fmla="*/ 57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8" h="1256">
                  <a:moveTo>
                    <a:pt x="1000" y="1250"/>
                  </a:moveTo>
                  <a:cubicBezTo>
                    <a:pt x="984" y="1250"/>
                    <a:pt x="968" y="1246"/>
                    <a:pt x="954" y="1239"/>
                  </a:cubicBezTo>
                  <a:cubicBezTo>
                    <a:pt x="659" y="1083"/>
                    <a:pt x="659" y="1083"/>
                    <a:pt x="659" y="1083"/>
                  </a:cubicBezTo>
                  <a:cubicBezTo>
                    <a:pt x="363" y="1239"/>
                    <a:pt x="363" y="1239"/>
                    <a:pt x="363" y="1239"/>
                  </a:cubicBezTo>
                  <a:cubicBezTo>
                    <a:pt x="330" y="1256"/>
                    <a:pt x="289" y="1253"/>
                    <a:pt x="258" y="1231"/>
                  </a:cubicBezTo>
                  <a:cubicBezTo>
                    <a:pt x="228" y="1209"/>
                    <a:pt x="212" y="1171"/>
                    <a:pt x="219" y="1134"/>
                  </a:cubicBezTo>
                  <a:cubicBezTo>
                    <a:pt x="275" y="805"/>
                    <a:pt x="275" y="805"/>
                    <a:pt x="275" y="805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9" y="546"/>
                    <a:pt x="0" y="506"/>
                    <a:pt x="11" y="470"/>
                  </a:cubicBezTo>
                  <a:cubicBezTo>
                    <a:pt x="23" y="434"/>
                    <a:pt x="54" y="408"/>
                    <a:pt x="92" y="402"/>
                  </a:cubicBezTo>
                  <a:cubicBezTo>
                    <a:pt x="422" y="354"/>
                    <a:pt x="422" y="354"/>
                    <a:pt x="422" y="354"/>
                  </a:cubicBezTo>
                  <a:cubicBezTo>
                    <a:pt x="569" y="55"/>
                    <a:pt x="569" y="55"/>
                    <a:pt x="569" y="55"/>
                  </a:cubicBezTo>
                  <a:cubicBezTo>
                    <a:pt x="586" y="21"/>
                    <a:pt x="621" y="0"/>
                    <a:pt x="659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97" y="0"/>
                    <a:pt x="731" y="21"/>
                    <a:pt x="748" y="55"/>
                  </a:cubicBezTo>
                  <a:cubicBezTo>
                    <a:pt x="895" y="354"/>
                    <a:pt x="895" y="354"/>
                    <a:pt x="895" y="354"/>
                  </a:cubicBezTo>
                  <a:cubicBezTo>
                    <a:pt x="1225" y="402"/>
                    <a:pt x="1225" y="402"/>
                    <a:pt x="1225" y="402"/>
                  </a:cubicBezTo>
                  <a:cubicBezTo>
                    <a:pt x="1263" y="408"/>
                    <a:pt x="1294" y="434"/>
                    <a:pt x="1306" y="470"/>
                  </a:cubicBezTo>
                  <a:cubicBezTo>
                    <a:pt x="1318" y="506"/>
                    <a:pt x="1308" y="546"/>
                    <a:pt x="1281" y="572"/>
                  </a:cubicBezTo>
                  <a:cubicBezTo>
                    <a:pt x="1042" y="805"/>
                    <a:pt x="1042" y="805"/>
                    <a:pt x="1042" y="805"/>
                  </a:cubicBezTo>
                  <a:cubicBezTo>
                    <a:pt x="1098" y="1134"/>
                    <a:pt x="1098" y="1134"/>
                    <a:pt x="1098" y="1134"/>
                  </a:cubicBezTo>
                  <a:cubicBezTo>
                    <a:pt x="1105" y="1171"/>
                    <a:pt x="1089" y="1209"/>
                    <a:pt x="1059" y="1231"/>
                  </a:cubicBezTo>
                  <a:cubicBezTo>
                    <a:pt x="1041" y="1244"/>
                    <a:pt x="1021" y="1250"/>
                    <a:pt x="1000" y="1250"/>
                  </a:cubicBezTo>
                  <a:close/>
                  <a:moveTo>
                    <a:pt x="320" y="570"/>
                  </a:moveTo>
                  <a:cubicBezTo>
                    <a:pt x="452" y="699"/>
                    <a:pt x="452" y="699"/>
                    <a:pt x="452" y="699"/>
                  </a:cubicBezTo>
                  <a:cubicBezTo>
                    <a:pt x="475" y="722"/>
                    <a:pt x="486" y="755"/>
                    <a:pt x="480" y="787"/>
                  </a:cubicBezTo>
                  <a:cubicBezTo>
                    <a:pt x="449" y="968"/>
                    <a:pt x="449" y="968"/>
                    <a:pt x="449" y="968"/>
                  </a:cubicBezTo>
                  <a:cubicBezTo>
                    <a:pt x="612" y="883"/>
                    <a:pt x="612" y="883"/>
                    <a:pt x="612" y="883"/>
                  </a:cubicBezTo>
                  <a:cubicBezTo>
                    <a:pt x="641" y="867"/>
                    <a:pt x="676" y="867"/>
                    <a:pt x="705" y="883"/>
                  </a:cubicBezTo>
                  <a:cubicBezTo>
                    <a:pt x="868" y="968"/>
                    <a:pt x="868" y="968"/>
                    <a:pt x="868" y="968"/>
                  </a:cubicBezTo>
                  <a:cubicBezTo>
                    <a:pt x="837" y="787"/>
                    <a:pt x="837" y="787"/>
                    <a:pt x="837" y="787"/>
                  </a:cubicBezTo>
                  <a:cubicBezTo>
                    <a:pt x="831" y="755"/>
                    <a:pt x="842" y="722"/>
                    <a:pt x="865" y="699"/>
                  </a:cubicBezTo>
                  <a:cubicBezTo>
                    <a:pt x="997" y="570"/>
                    <a:pt x="997" y="570"/>
                    <a:pt x="997" y="570"/>
                  </a:cubicBezTo>
                  <a:cubicBezTo>
                    <a:pt x="815" y="544"/>
                    <a:pt x="815" y="544"/>
                    <a:pt x="815" y="544"/>
                  </a:cubicBezTo>
                  <a:cubicBezTo>
                    <a:pt x="782" y="539"/>
                    <a:pt x="754" y="519"/>
                    <a:pt x="740" y="489"/>
                  </a:cubicBezTo>
                  <a:cubicBezTo>
                    <a:pt x="659" y="324"/>
                    <a:pt x="659" y="324"/>
                    <a:pt x="659" y="324"/>
                  </a:cubicBezTo>
                  <a:cubicBezTo>
                    <a:pt x="577" y="489"/>
                    <a:pt x="577" y="489"/>
                    <a:pt x="577" y="489"/>
                  </a:cubicBezTo>
                  <a:cubicBezTo>
                    <a:pt x="563" y="519"/>
                    <a:pt x="535" y="539"/>
                    <a:pt x="502" y="544"/>
                  </a:cubicBezTo>
                  <a:lnTo>
                    <a:pt x="320" y="570"/>
                  </a:ln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5D2BC03B-A0E1-4D94-AEFC-08BF524B2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896" y="4140609"/>
              <a:ext cx="263525" cy="250826"/>
            </a:xfrm>
            <a:custGeom>
              <a:avLst/>
              <a:gdLst>
                <a:gd name="T0" fmla="*/ 1000 w 1318"/>
                <a:gd name="T1" fmla="*/ 1250 h 1256"/>
                <a:gd name="T2" fmla="*/ 954 w 1318"/>
                <a:gd name="T3" fmla="*/ 1239 h 1256"/>
                <a:gd name="T4" fmla="*/ 659 w 1318"/>
                <a:gd name="T5" fmla="*/ 1083 h 1256"/>
                <a:gd name="T6" fmla="*/ 363 w 1318"/>
                <a:gd name="T7" fmla="*/ 1239 h 1256"/>
                <a:gd name="T8" fmla="*/ 258 w 1318"/>
                <a:gd name="T9" fmla="*/ 1231 h 1256"/>
                <a:gd name="T10" fmla="*/ 219 w 1318"/>
                <a:gd name="T11" fmla="*/ 1134 h 1256"/>
                <a:gd name="T12" fmla="*/ 275 w 1318"/>
                <a:gd name="T13" fmla="*/ 805 h 1256"/>
                <a:gd name="T14" fmla="*/ 36 w 1318"/>
                <a:gd name="T15" fmla="*/ 572 h 1256"/>
                <a:gd name="T16" fmla="*/ 11 w 1318"/>
                <a:gd name="T17" fmla="*/ 470 h 1256"/>
                <a:gd name="T18" fmla="*/ 92 w 1318"/>
                <a:gd name="T19" fmla="*/ 402 h 1256"/>
                <a:gd name="T20" fmla="*/ 422 w 1318"/>
                <a:gd name="T21" fmla="*/ 354 h 1256"/>
                <a:gd name="T22" fmla="*/ 569 w 1318"/>
                <a:gd name="T23" fmla="*/ 55 h 1256"/>
                <a:gd name="T24" fmla="*/ 659 w 1318"/>
                <a:gd name="T25" fmla="*/ 0 h 1256"/>
                <a:gd name="T26" fmla="*/ 659 w 1318"/>
                <a:gd name="T27" fmla="*/ 0 h 1256"/>
                <a:gd name="T28" fmla="*/ 748 w 1318"/>
                <a:gd name="T29" fmla="*/ 55 h 1256"/>
                <a:gd name="T30" fmla="*/ 895 w 1318"/>
                <a:gd name="T31" fmla="*/ 354 h 1256"/>
                <a:gd name="T32" fmla="*/ 1225 w 1318"/>
                <a:gd name="T33" fmla="*/ 402 h 1256"/>
                <a:gd name="T34" fmla="*/ 1306 w 1318"/>
                <a:gd name="T35" fmla="*/ 470 h 1256"/>
                <a:gd name="T36" fmla="*/ 1281 w 1318"/>
                <a:gd name="T37" fmla="*/ 572 h 1256"/>
                <a:gd name="T38" fmla="*/ 1042 w 1318"/>
                <a:gd name="T39" fmla="*/ 805 h 1256"/>
                <a:gd name="T40" fmla="*/ 1098 w 1318"/>
                <a:gd name="T41" fmla="*/ 1134 h 1256"/>
                <a:gd name="T42" fmla="*/ 1059 w 1318"/>
                <a:gd name="T43" fmla="*/ 1231 h 1256"/>
                <a:gd name="T44" fmla="*/ 1000 w 1318"/>
                <a:gd name="T45" fmla="*/ 1250 h 1256"/>
                <a:gd name="T46" fmla="*/ 320 w 1318"/>
                <a:gd name="T47" fmla="*/ 570 h 1256"/>
                <a:gd name="T48" fmla="*/ 452 w 1318"/>
                <a:gd name="T49" fmla="*/ 699 h 1256"/>
                <a:gd name="T50" fmla="*/ 480 w 1318"/>
                <a:gd name="T51" fmla="*/ 787 h 1256"/>
                <a:gd name="T52" fmla="*/ 449 w 1318"/>
                <a:gd name="T53" fmla="*/ 968 h 1256"/>
                <a:gd name="T54" fmla="*/ 612 w 1318"/>
                <a:gd name="T55" fmla="*/ 883 h 1256"/>
                <a:gd name="T56" fmla="*/ 705 w 1318"/>
                <a:gd name="T57" fmla="*/ 883 h 1256"/>
                <a:gd name="T58" fmla="*/ 868 w 1318"/>
                <a:gd name="T59" fmla="*/ 968 h 1256"/>
                <a:gd name="T60" fmla="*/ 837 w 1318"/>
                <a:gd name="T61" fmla="*/ 787 h 1256"/>
                <a:gd name="T62" fmla="*/ 865 w 1318"/>
                <a:gd name="T63" fmla="*/ 699 h 1256"/>
                <a:gd name="T64" fmla="*/ 997 w 1318"/>
                <a:gd name="T65" fmla="*/ 570 h 1256"/>
                <a:gd name="T66" fmla="*/ 815 w 1318"/>
                <a:gd name="T67" fmla="*/ 544 h 1256"/>
                <a:gd name="T68" fmla="*/ 740 w 1318"/>
                <a:gd name="T69" fmla="*/ 489 h 1256"/>
                <a:gd name="T70" fmla="*/ 659 w 1318"/>
                <a:gd name="T71" fmla="*/ 324 h 1256"/>
                <a:gd name="T72" fmla="*/ 577 w 1318"/>
                <a:gd name="T73" fmla="*/ 489 h 1256"/>
                <a:gd name="T74" fmla="*/ 502 w 1318"/>
                <a:gd name="T75" fmla="*/ 544 h 1256"/>
                <a:gd name="T76" fmla="*/ 320 w 1318"/>
                <a:gd name="T77" fmla="*/ 57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8" h="1256">
                  <a:moveTo>
                    <a:pt x="1000" y="1250"/>
                  </a:moveTo>
                  <a:cubicBezTo>
                    <a:pt x="984" y="1250"/>
                    <a:pt x="968" y="1246"/>
                    <a:pt x="954" y="1239"/>
                  </a:cubicBezTo>
                  <a:cubicBezTo>
                    <a:pt x="659" y="1083"/>
                    <a:pt x="659" y="1083"/>
                    <a:pt x="659" y="1083"/>
                  </a:cubicBezTo>
                  <a:cubicBezTo>
                    <a:pt x="363" y="1239"/>
                    <a:pt x="363" y="1239"/>
                    <a:pt x="363" y="1239"/>
                  </a:cubicBezTo>
                  <a:cubicBezTo>
                    <a:pt x="330" y="1256"/>
                    <a:pt x="289" y="1253"/>
                    <a:pt x="258" y="1231"/>
                  </a:cubicBezTo>
                  <a:cubicBezTo>
                    <a:pt x="228" y="1209"/>
                    <a:pt x="212" y="1171"/>
                    <a:pt x="219" y="1134"/>
                  </a:cubicBezTo>
                  <a:cubicBezTo>
                    <a:pt x="275" y="805"/>
                    <a:pt x="275" y="805"/>
                    <a:pt x="275" y="805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9" y="546"/>
                    <a:pt x="0" y="506"/>
                    <a:pt x="11" y="470"/>
                  </a:cubicBezTo>
                  <a:cubicBezTo>
                    <a:pt x="23" y="434"/>
                    <a:pt x="54" y="408"/>
                    <a:pt x="92" y="402"/>
                  </a:cubicBezTo>
                  <a:cubicBezTo>
                    <a:pt x="422" y="354"/>
                    <a:pt x="422" y="354"/>
                    <a:pt x="422" y="354"/>
                  </a:cubicBezTo>
                  <a:cubicBezTo>
                    <a:pt x="569" y="55"/>
                    <a:pt x="569" y="55"/>
                    <a:pt x="569" y="55"/>
                  </a:cubicBezTo>
                  <a:cubicBezTo>
                    <a:pt x="586" y="21"/>
                    <a:pt x="621" y="0"/>
                    <a:pt x="659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97" y="0"/>
                    <a:pt x="731" y="21"/>
                    <a:pt x="748" y="55"/>
                  </a:cubicBezTo>
                  <a:cubicBezTo>
                    <a:pt x="895" y="354"/>
                    <a:pt x="895" y="354"/>
                    <a:pt x="895" y="354"/>
                  </a:cubicBezTo>
                  <a:cubicBezTo>
                    <a:pt x="1225" y="402"/>
                    <a:pt x="1225" y="402"/>
                    <a:pt x="1225" y="402"/>
                  </a:cubicBezTo>
                  <a:cubicBezTo>
                    <a:pt x="1263" y="408"/>
                    <a:pt x="1294" y="434"/>
                    <a:pt x="1306" y="470"/>
                  </a:cubicBezTo>
                  <a:cubicBezTo>
                    <a:pt x="1318" y="506"/>
                    <a:pt x="1308" y="546"/>
                    <a:pt x="1281" y="572"/>
                  </a:cubicBezTo>
                  <a:cubicBezTo>
                    <a:pt x="1042" y="805"/>
                    <a:pt x="1042" y="805"/>
                    <a:pt x="1042" y="805"/>
                  </a:cubicBezTo>
                  <a:cubicBezTo>
                    <a:pt x="1098" y="1134"/>
                    <a:pt x="1098" y="1134"/>
                    <a:pt x="1098" y="1134"/>
                  </a:cubicBezTo>
                  <a:cubicBezTo>
                    <a:pt x="1105" y="1171"/>
                    <a:pt x="1089" y="1209"/>
                    <a:pt x="1059" y="1231"/>
                  </a:cubicBezTo>
                  <a:cubicBezTo>
                    <a:pt x="1041" y="1244"/>
                    <a:pt x="1021" y="1250"/>
                    <a:pt x="1000" y="1250"/>
                  </a:cubicBezTo>
                  <a:close/>
                  <a:moveTo>
                    <a:pt x="320" y="570"/>
                  </a:moveTo>
                  <a:cubicBezTo>
                    <a:pt x="452" y="699"/>
                    <a:pt x="452" y="699"/>
                    <a:pt x="452" y="699"/>
                  </a:cubicBezTo>
                  <a:cubicBezTo>
                    <a:pt x="475" y="722"/>
                    <a:pt x="486" y="755"/>
                    <a:pt x="480" y="787"/>
                  </a:cubicBezTo>
                  <a:cubicBezTo>
                    <a:pt x="449" y="968"/>
                    <a:pt x="449" y="968"/>
                    <a:pt x="449" y="968"/>
                  </a:cubicBezTo>
                  <a:cubicBezTo>
                    <a:pt x="612" y="883"/>
                    <a:pt x="612" y="883"/>
                    <a:pt x="612" y="883"/>
                  </a:cubicBezTo>
                  <a:cubicBezTo>
                    <a:pt x="641" y="867"/>
                    <a:pt x="676" y="867"/>
                    <a:pt x="705" y="883"/>
                  </a:cubicBezTo>
                  <a:cubicBezTo>
                    <a:pt x="868" y="968"/>
                    <a:pt x="868" y="968"/>
                    <a:pt x="868" y="968"/>
                  </a:cubicBezTo>
                  <a:cubicBezTo>
                    <a:pt x="837" y="787"/>
                    <a:pt x="837" y="787"/>
                    <a:pt x="837" y="787"/>
                  </a:cubicBezTo>
                  <a:cubicBezTo>
                    <a:pt x="831" y="755"/>
                    <a:pt x="842" y="722"/>
                    <a:pt x="865" y="699"/>
                  </a:cubicBezTo>
                  <a:cubicBezTo>
                    <a:pt x="997" y="570"/>
                    <a:pt x="997" y="570"/>
                    <a:pt x="997" y="570"/>
                  </a:cubicBezTo>
                  <a:cubicBezTo>
                    <a:pt x="815" y="544"/>
                    <a:pt x="815" y="544"/>
                    <a:pt x="815" y="544"/>
                  </a:cubicBezTo>
                  <a:cubicBezTo>
                    <a:pt x="782" y="539"/>
                    <a:pt x="754" y="519"/>
                    <a:pt x="740" y="489"/>
                  </a:cubicBezTo>
                  <a:cubicBezTo>
                    <a:pt x="659" y="324"/>
                    <a:pt x="659" y="324"/>
                    <a:pt x="659" y="324"/>
                  </a:cubicBezTo>
                  <a:cubicBezTo>
                    <a:pt x="577" y="489"/>
                    <a:pt x="577" y="489"/>
                    <a:pt x="577" y="489"/>
                  </a:cubicBezTo>
                  <a:cubicBezTo>
                    <a:pt x="563" y="519"/>
                    <a:pt x="535" y="539"/>
                    <a:pt x="502" y="544"/>
                  </a:cubicBezTo>
                  <a:lnTo>
                    <a:pt x="320" y="570"/>
                  </a:ln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xmlns="" id="{61B3B90B-A578-4B5E-A745-9DF1EE481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896" y="4708150"/>
              <a:ext cx="263525" cy="250826"/>
            </a:xfrm>
            <a:custGeom>
              <a:avLst/>
              <a:gdLst>
                <a:gd name="T0" fmla="*/ 1000 w 1318"/>
                <a:gd name="T1" fmla="*/ 1250 h 1256"/>
                <a:gd name="T2" fmla="*/ 954 w 1318"/>
                <a:gd name="T3" fmla="*/ 1239 h 1256"/>
                <a:gd name="T4" fmla="*/ 659 w 1318"/>
                <a:gd name="T5" fmla="*/ 1083 h 1256"/>
                <a:gd name="T6" fmla="*/ 363 w 1318"/>
                <a:gd name="T7" fmla="*/ 1239 h 1256"/>
                <a:gd name="T8" fmla="*/ 258 w 1318"/>
                <a:gd name="T9" fmla="*/ 1231 h 1256"/>
                <a:gd name="T10" fmla="*/ 219 w 1318"/>
                <a:gd name="T11" fmla="*/ 1134 h 1256"/>
                <a:gd name="T12" fmla="*/ 275 w 1318"/>
                <a:gd name="T13" fmla="*/ 805 h 1256"/>
                <a:gd name="T14" fmla="*/ 36 w 1318"/>
                <a:gd name="T15" fmla="*/ 572 h 1256"/>
                <a:gd name="T16" fmla="*/ 11 w 1318"/>
                <a:gd name="T17" fmla="*/ 470 h 1256"/>
                <a:gd name="T18" fmla="*/ 92 w 1318"/>
                <a:gd name="T19" fmla="*/ 402 h 1256"/>
                <a:gd name="T20" fmla="*/ 422 w 1318"/>
                <a:gd name="T21" fmla="*/ 354 h 1256"/>
                <a:gd name="T22" fmla="*/ 569 w 1318"/>
                <a:gd name="T23" fmla="*/ 55 h 1256"/>
                <a:gd name="T24" fmla="*/ 659 w 1318"/>
                <a:gd name="T25" fmla="*/ 0 h 1256"/>
                <a:gd name="T26" fmla="*/ 659 w 1318"/>
                <a:gd name="T27" fmla="*/ 0 h 1256"/>
                <a:gd name="T28" fmla="*/ 748 w 1318"/>
                <a:gd name="T29" fmla="*/ 55 h 1256"/>
                <a:gd name="T30" fmla="*/ 895 w 1318"/>
                <a:gd name="T31" fmla="*/ 354 h 1256"/>
                <a:gd name="T32" fmla="*/ 1225 w 1318"/>
                <a:gd name="T33" fmla="*/ 402 h 1256"/>
                <a:gd name="T34" fmla="*/ 1306 w 1318"/>
                <a:gd name="T35" fmla="*/ 470 h 1256"/>
                <a:gd name="T36" fmla="*/ 1281 w 1318"/>
                <a:gd name="T37" fmla="*/ 572 h 1256"/>
                <a:gd name="T38" fmla="*/ 1042 w 1318"/>
                <a:gd name="T39" fmla="*/ 805 h 1256"/>
                <a:gd name="T40" fmla="*/ 1098 w 1318"/>
                <a:gd name="T41" fmla="*/ 1134 h 1256"/>
                <a:gd name="T42" fmla="*/ 1059 w 1318"/>
                <a:gd name="T43" fmla="*/ 1231 h 1256"/>
                <a:gd name="T44" fmla="*/ 1000 w 1318"/>
                <a:gd name="T45" fmla="*/ 1250 h 1256"/>
                <a:gd name="T46" fmla="*/ 320 w 1318"/>
                <a:gd name="T47" fmla="*/ 570 h 1256"/>
                <a:gd name="T48" fmla="*/ 452 w 1318"/>
                <a:gd name="T49" fmla="*/ 699 h 1256"/>
                <a:gd name="T50" fmla="*/ 480 w 1318"/>
                <a:gd name="T51" fmla="*/ 787 h 1256"/>
                <a:gd name="T52" fmla="*/ 449 w 1318"/>
                <a:gd name="T53" fmla="*/ 968 h 1256"/>
                <a:gd name="T54" fmla="*/ 612 w 1318"/>
                <a:gd name="T55" fmla="*/ 883 h 1256"/>
                <a:gd name="T56" fmla="*/ 705 w 1318"/>
                <a:gd name="T57" fmla="*/ 883 h 1256"/>
                <a:gd name="T58" fmla="*/ 868 w 1318"/>
                <a:gd name="T59" fmla="*/ 968 h 1256"/>
                <a:gd name="T60" fmla="*/ 837 w 1318"/>
                <a:gd name="T61" fmla="*/ 787 h 1256"/>
                <a:gd name="T62" fmla="*/ 865 w 1318"/>
                <a:gd name="T63" fmla="*/ 699 h 1256"/>
                <a:gd name="T64" fmla="*/ 997 w 1318"/>
                <a:gd name="T65" fmla="*/ 570 h 1256"/>
                <a:gd name="T66" fmla="*/ 815 w 1318"/>
                <a:gd name="T67" fmla="*/ 544 h 1256"/>
                <a:gd name="T68" fmla="*/ 740 w 1318"/>
                <a:gd name="T69" fmla="*/ 489 h 1256"/>
                <a:gd name="T70" fmla="*/ 659 w 1318"/>
                <a:gd name="T71" fmla="*/ 324 h 1256"/>
                <a:gd name="T72" fmla="*/ 577 w 1318"/>
                <a:gd name="T73" fmla="*/ 489 h 1256"/>
                <a:gd name="T74" fmla="*/ 502 w 1318"/>
                <a:gd name="T75" fmla="*/ 544 h 1256"/>
                <a:gd name="T76" fmla="*/ 320 w 1318"/>
                <a:gd name="T77" fmla="*/ 57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8" h="1256">
                  <a:moveTo>
                    <a:pt x="1000" y="1250"/>
                  </a:moveTo>
                  <a:cubicBezTo>
                    <a:pt x="984" y="1250"/>
                    <a:pt x="968" y="1246"/>
                    <a:pt x="954" y="1239"/>
                  </a:cubicBezTo>
                  <a:cubicBezTo>
                    <a:pt x="659" y="1083"/>
                    <a:pt x="659" y="1083"/>
                    <a:pt x="659" y="1083"/>
                  </a:cubicBezTo>
                  <a:cubicBezTo>
                    <a:pt x="363" y="1239"/>
                    <a:pt x="363" y="1239"/>
                    <a:pt x="363" y="1239"/>
                  </a:cubicBezTo>
                  <a:cubicBezTo>
                    <a:pt x="330" y="1256"/>
                    <a:pt x="289" y="1253"/>
                    <a:pt x="258" y="1231"/>
                  </a:cubicBezTo>
                  <a:cubicBezTo>
                    <a:pt x="228" y="1209"/>
                    <a:pt x="212" y="1171"/>
                    <a:pt x="219" y="1134"/>
                  </a:cubicBezTo>
                  <a:cubicBezTo>
                    <a:pt x="275" y="805"/>
                    <a:pt x="275" y="805"/>
                    <a:pt x="275" y="805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9" y="546"/>
                    <a:pt x="0" y="506"/>
                    <a:pt x="11" y="470"/>
                  </a:cubicBezTo>
                  <a:cubicBezTo>
                    <a:pt x="23" y="434"/>
                    <a:pt x="54" y="408"/>
                    <a:pt x="92" y="402"/>
                  </a:cubicBezTo>
                  <a:cubicBezTo>
                    <a:pt x="422" y="354"/>
                    <a:pt x="422" y="354"/>
                    <a:pt x="422" y="354"/>
                  </a:cubicBezTo>
                  <a:cubicBezTo>
                    <a:pt x="569" y="55"/>
                    <a:pt x="569" y="55"/>
                    <a:pt x="569" y="55"/>
                  </a:cubicBezTo>
                  <a:cubicBezTo>
                    <a:pt x="586" y="21"/>
                    <a:pt x="621" y="0"/>
                    <a:pt x="659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97" y="0"/>
                    <a:pt x="731" y="21"/>
                    <a:pt x="748" y="55"/>
                  </a:cubicBezTo>
                  <a:cubicBezTo>
                    <a:pt x="895" y="354"/>
                    <a:pt x="895" y="354"/>
                    <a:pt x="895" y="354"/>
                  </a:cubicBezTo>
                  <a:cubicBezTo>
                    <a:pt x="1225" y="402"/>
                    <a:pt x="1225" y="402"/>
                    <a:pt x="1225" y="402"/>
                  </a:cubicBezTo>
                  <a:cubicBezTo>
                    <a:pt x="1263" y="408"/>
                    <a:pt x="1294" y="434"/>
                    <a:pt x="1306" y="470"/>
                  </a:cubicBezTo>
                  <a:cubicBezTo>
                    <a:pt x="1318" y="506"/>
                    <a:pt x="1308" y="546"/>
                    <a:pt x="1281" y="572"/>
                  </a:cubicBezTo>
                  <a:cubicBezTo>
                    <a:pt x="1042" y="805"/>
                    <a:pt x="1042" y="805"/>
                    <a:pt x="1042" y="805"/>
                  </a:cubicBezTo>
                  <a:cubicBezTo>
                    <a:pt x="1098" y="1134"/>
                    <a:pt x="1098" y="1134"/>
                    <a:pt x="1098" y="1134"/>
                  </a:cubicBezTo>
                  <a:cubicBezTo>
                    <a:pt x="1105" y="1171"/>
                    <a:pt x="1089" y="1209"/>
                    <a:pt x="1059" y="1231"/>
                  </a:cubicBezTo>
                  <a:cubicBezTo>
                    <a:pt x="1041" y="1244"/>
                    <a:pt x="1021" y="1250"/>
                    <a:pt x="1000" y="1250"/>
                  </a:cubicBezTo>
                  <a:close/>
                  <a:moveTo>
                    <a:pt x="320" y="570"/>
                  </a:moveTo>
                  <a:cubicBezTo>
                    <a:pt x="452" y="699"/>
                    <a:pt x="452" y="699"/>
                    <a:pt x="452" y="699"/>
                  </a:cubicBezTo>
                  <a:cubicBezTo>
                    <a:pt x="475" y="722"/>
                    <a:pt x="486" y="755"/>
                    <a:pt x="480" y="787"/>
                  </a:cubicBezTo>
                  <a:cubicBezTo>
                    <a:pt x="449" y="968"/>
                    <a:pt x="449" y="968"/>
                    <a:pt x="449" y="968"/>
                  </a:cubicBezTo>
                  <a:cubicBezTo>
                    <a:pt x="612" y="883"/>
                    <a:pt x="612" y="883"/>
                    <a:pt x="612" y="883"/>
                  </a:cubicBezTo>
                  <a:cubicBezTo>
                    <a:pt x="641" y="867"/>
                    <a:pt x="676" y="867"/>
                    <a:pt x="705" y="883"/>
                  </a:cubicBezTo>
                  <a:cubicBezTo>
                    <a:pt x="868" y="968"/>
                    <a:pt x="868" y="968"/>
                    <a:pt x="868" y="968"/>
                  </a:cubicBezTo>
                  <a:cubicBezTo>
                    <a:pt x="837" y="787"/>
                    <a:pt x="837" y="787"/>
                    <a:pt x="837" y="787"/>
                  </a:cubicBezTo>
                  <a:cubicBezTo>
                    <a:pt x="831" y="755"/>
                    <a:pt x="842" y="722"/>
                    <a:pt x="865" y="699"/>
                  </a:cubicBezTo>
                  <a:cubicBezTo>
                    <a:pt x="997" y="570"/>
                    <a:pt x="997" y="570"/>
                    <a:pt x="997" y="570"/>
                  </a:cubicBezTo>
                  <a:cubicBezTo>
                    <a:pt x="815" y="544"/>
                    <a:pt x="815" y="544"/>
                    <a:pt x="815" y="544"/>
                  </a:cubicBezTo>
                  <a:cubicBezTo>
                    <a:pt x="782" y="539"/>
                    <a:pt x="754" y="519"/>
                    <a:pt x="740" y="489"/>
                  </a:cubicBezTo>
                  <a:cubicBezTo>
                    <a:pt x="659" y="324"/>
                    <a:pt x="659" y="324"/>
                    <a:pt x="659" y="324"/>
                  </a:cubicBezTo>
                  <a:cubicBezTo>
                    <a:pt x="577" y="489"/>
                    <a:pt x="577" y="489"/>
                    <a:pt x="577" y="489"/>
                  </a:cubicBezTo>
                  <a:cubicBezTo>
                    <a:pt x="563" y="519"/>
                    <a:pt x="535" y="539"/>
                    <a:pt x="502" y="544"/>
                  </a:cubicBezTo>
                  <a:lnTo>
                    <a:pt x="320" y="570"/>
                  </a:ln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8502E946-94B6-47DC-AC20-4E968840A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896" y="5299469"/>
              <a:ext cx="263525" cy="250826"/>
            </a:xfrm>
            <a:custGeom>
              <a:avLst/>
              <a:gdLst>
                <a:gd name="T0" fmla="*/ 1000 w 1318"/>
                <a:gd name="T1" fmla="*/ 1250 h 1256"/>
                <a:gd name="T2" fmla="*/ 954 w 1318"/>
                <a:gd name="T3" fmla="*/ 1239 h 1256"/>
                <a:gd name="T4" fmla="*/ 659 w 1318"/>
                <a:gd name="T5" fmla="*/ 1083 h 1256"/>
                <a:gd name="T6" fmla="*/ 363 w 1318"/>
                <a:gd name="T7" fmla="*/ 1239 h 1256"/>
                <a:gd name="T8" fmla="*/ 258 w 1318"/>
                <a:gd name="T9" fmla="*/ 1231 h 1256"/>
                <a:gd name="T10" fmla="*/ 219 w 1318"/>
                <a:gd name="T11" fmla="*/ 1134 h 1256"/>
                <a:gd name="T12" fmla="*/ 275 w 1318"/>
                <a:gd name="T13" fmla="*/ 805 h 1256"/>
                <a:gd name="T14" fmla="*/ 36 w 1318"/>
                <a:gd name="T15" fmla="*/ 572 h 1256"/>
                <a:gd name="T16" fmla="*/ 11 w 1318"/>
                <a:gd name="T17" fmla="*/ 470 h 1256"/>
                <a:gd name="T18" fmla="*/ 92 w 1318"/>
                <a:gd name="T19" fmla="*/ 402 h 1256"/>
                <a:gd name="T20" fmla="*/ 422 w 1318"/>
                <a:gd name="T21" fmla="*/ 354 h 1256"/>
                <a:gd name="T22" fmla="*/ 569 w 1318"/>
                <a:gd name="T23" fmla="*/ 55 h 1256"/>
                <a:gd name="T24" fmla="*/ 659 w 1318"/>
                <a:gd name="T25" fmla="*/ 0 h 1256"/>
                <a:gd name="T26" fmla="*/ 659 w 1318"/>
                <a:gd name="T27" fmla="*/ 0 h 1256"/>
                <a:gd name="T28" fmla="*/ 748 w 1318"/>
                <a:gd name="T29" fmla="*/ 55 h 1256"/>
                <a:gd name="T30" fmla="*/ 895 w 1318"/>
                <a:gd name="T31" fmla="*/ 354 h 1256"/>
                <a:gd name="T32" fmla="*/ 1225 w 1318"/>
                <a:gd name="T33" fmla="*/ 402 h 1256"/>
                <a:gd name="T34" fmla="*/ 1306 w 1318"/>
                <a:gd name="T35" fmla="*/ 470 h 1256"/>
                <a:gd name="T36" fmla="*/ 1281 w 1318"/>
                <a:gd name="T37" fmla="*/ 572 h 1256"/>
                <a:gd name="T38" fmla="*/ 1042 w 1318"/>
                <a:gd name="T39" fmla="*/ 805 h 1256"/>
                <a:gd name="T40" fmla="*/ 1098 w 1318"/>
                <a:gd name="T41" fmla="*/ 1134 h 1256"/>
                <a:gd name="T42" fmla="*/ 1059 w 1318"/>
                <a:gd name="T43" fmla="*/ 1231 h 1256"/>
                <a:gd name="T44" fmla="*/ 1000 w 1318"/>
                <a:gd name="T45" fmla="*/ 1250 h 1256"/>
                <a:gd name="T46" fmla="*/ 320 w 1318"/>
                <a:gd name="T47" fmla="*/ 570 h 1256"/>
                <a:gd name="T48" fmla="*/ 452 w 1318"/>
                <a:gd name="T49" fmla="*/ 699 h 1256"/>
                <a:gd name="T50" fmla="*/ 480 w 1318"/>
                <a:gd name="T51" fmla="*/ 787 h 1256"/>
                <a:gd name="T52" fmla="*/ 449 w 1318"/>
                <a:gd name="T53" fmla="*/ 968 h 1256"/>
                <a:gd name="T54" fmla="*/ 612 w 1318"/>
                <a:gd name="T55" fmla="*/ 883 h 1256"/>
                <a:gd name="T56" fmla="*/ 705 w 1318"/>
                <a:gd name="T57" fmla="*/ 883 h 1256"/>
                <a:gd name="T58" fmla="*/ 868 w 1318"/>
                <a:gd name="T59" fmla="*/ 968 h 1256"/>
                <a:gd name="T60" fmla="*/ 837 w 1318"/>
                <a:gd name="T61" fmla="*/ 787 h 1256"/>
                <a:gd name="T62" fmla="*/ 865 w 1318"/>
                <a:gd name="T63" fmla="*/ 699 h 1256"/>
                <a:gd name="T64" fmla="*/ 997 w 1318"/>
                <a:gd name="T65" fmla="*/ 570 h 1256"/>
                <a:gd name="T66" fmla="*/ 815 w 1318"/>
                <a:gd name="T67" fmla="*/ 544 h 1256"/>
                <a:gd name="T68" fmla="*/ 740 w 1318"/>
                <a:gd name="T69" fmla="*/ 489 h 1256"/>
                <a:gd name="T70" fmla="*/ 659 w 1318"/>
                <a:gd name="T71" fmla="*/ 324 h 1256"/>
                <a:gd name="T72" fmla="*/ 577 w 1318"/>
                <a:gd name="T73" fmla="*/ 489 h 1256"/>
                <a:gd name="T74" fmla="*/ 502 w 1318"/>
                <a:gd name="T75" fmla="*/ 544 h 1256"/>
                <a:gd name="T76" fmla="*/ 320 w 1318"/>
                <a:gd name="T77" fmla="*/ 57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8" h="1256">
                  <a:moveTo>
                    <a:pt x="1000" y="1250"/>
                  </a:moveTo>
                  <a:cubicBezTo>
                    <a:pt x="984" y="1250"/>
                    <a:pt x="968" y="1246"/>
                    <a:pt x="954" y="1239"/>
                  </a:cubicBezTo>
                  <a:cubicBezTo>
                    <a:pt x="659" y="1083"/>
                    <a:pt x="659" y="1083"/>
                    <a:pt x="659" y="1083"/>
                  </a:cubicBezTo>
                  <a:cubicBezTo>
                    <a:pt x="363" y="1239"/>
                    <a:pt x="363" y="1239"/>
                    <a:pt x="363" y="1239"/>
                  </a:cubicBezTo>
                  <a:cubicBezTo>
                    <a:pt x="330" y="1256"/>
                    <a:pt x="289" y="1253"/>
                    <a:pt x="258" y="1231"/>
                  </a:cubicBezTo>
                  <a:cubicBezTo>
                    <a:pt x="228" y="1209"/>
                    <a:pt x="212" y="1171"/>
                    <a:pt x="219" y="1134"/>
                  </a:cubicBezTo>
                  <a:cubicBezTo>
                    <a:pt x="275" y="805"/>
                    <a:pt x="275" y="805"/>
                    <a:pt x="275" y="805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9" y="546"/>
                    <a:pt x="0" y="506"/>
                    <a:pt x="11" y="470"/>
                  </a:cubicBezTo>
                  <a:cubicBezTo>
                    <a:pt x="23" y="434"/>
                    <a:pt x="54" y="408"/>
                    <a:pt x="92" y="402"/>
                  </a:cubicBezTo>
                  <a:cubicBezTo>
                    <a:pt x="422" y="354"/>
                    <a:pt x="422" y="354"/>
                    <a:pt x="422" y="354"/>
                  </a:cubicBezTo>
                  <a:cubicBezTo>
                    <a:pt x="569" y="55"/>
                    <a:pt x="569" y="55"/>
                    <a:pt x="569" y="55"/>
                  </a:cubicBezTo>
                  <a:cubicBezTo>
                    <a:pt x="586" y="21"/>
                    <a:pt x="621" y="0"/>
                    <a:pt x="659" y="0"/>
                  </a:cubicBezTo>
                  <a:cubicBezTo>
                    <a:pt x="659" y="0"/>
                    <a:pt x="659" y="0"/>
                    <a:pt x="659" y="0"/>
                  </a:cubicBezTo>
                  <a:cubicBezTo>
                    <a:pt x="697" y="0"/>
                    <a:pt x="731" y="21"/>
                    <a:pt x="748" y="55"/>
                  </a:cubicBezTo>
                  <a:cubicBezTo>
                    <a:pt x="895" y="354"/>
                    <a:pt x="895" y="354"/>
                    <a:pt x="895" y="354"/>
                  </a:cubicBezTo>
                  <a:cubicBezTo>
                    <a:pt x="1225" y="402"/>
                    <a:pt x="1225" y="402"/>
                    <a:pt x="1225" y="402"/>
                  </a:cubicBezTo>
                  <a:cubicBezTo>
                    <a:pt x="1263" y="408"/>
                    <a:pt x="1294" y="434"/>
                    <a:pt x="1306" y="470"/>
                  </a:cubicBezTo>
                  <a:cubicBezTo>
                    <a:pt x="1318" y="506"/>
                    <a:pt x="1308" y="546"/>
                    <a:pt x="1281" y="572"/>
                  </a:cubicBezTo>
                  <a:cubicBezTo>
                    <a:pt x="1042" y="805"/>
                    <a:pt x="1042" y="805"/>
                    <a:pt x="1042" y="805"/>
                  </a:cubicBezTo>
                  <a:cubicBezTo>
                    <a:pt x="1098" y="1134"/>
                    <a:pt x="1098" y="1134"/>
                    <a:pt x="1098" y="1134"/>
                  </a:cubicBezTo>
                  <a:cubicBezTo>
                    <a:pt x="1105" y="1171"/>
                    <a:pt x="1089" y="1209"/>
                    <a:pt x="1059" y="1231"/>
                  </a:cubicBezTo>
                  <a:cubicBezTo>
                    <a:pt x="1041" y="1244"/>
                    <a:pt x="1021" y="1250"/>
                    <a:pt x="1000" y="1250"/>
                  </a:cubicBezTo>
                  <a:close/>
                  <a:moveTo>
                    <a:pt x="320" y="570"/>
                  </a:moveTo>
                  <a:cubicBezTo>
                    <a:pt x="452" y="699"/>
                    <a:pt x="452" y="699"/>
                    <a:pt x="452" y="699"/>
                  </a:cubicBezTo>
                  <a:cubicBezTo>
                    <a:pt x="475" y="722"/>
                    <a:pt x="486" y="755"/>
                    <a:pt x="480" y="787"/>
                  </a:cubicBezTo>
                  <a:cubicBezTo>
                    <a:pt x="449" y="968"/>
                    <a:pt x="449" y="968"/>
                    <a:pt x="449" y="968"/>
                  </a:cubicBezTo>
                  <a:cubicBezTo>
                    <a:pt x="612" y="883"/>
                    <a:pt x="612" y="883"/>
                    <a:pt x="612" y="883"/>
                  </a:cubicBezTo>
                  <a:cubicBezTo>
                    <a:pt x="641" y="867"/>
                    <a:pt x="676" y="867"/>
                    <a:pt x="705" y="883"/>
                  </a:cubicBezTo>
                  <a:cubicBezTo>
                    <a:pt x="868" y="968"/>
                    <a:pt x="868" y="968"/>
                    <a:pt x="868" y="968"/>
                  </a:cubicBezTo>
                  <a:cubicBezTo>
                    <a:pt x="837" y="787"/>
                    <a:pt x="837" y="787"/>
                    <a:pt x="837" y="787"/>
                  </a:cubicBezTo>
                  <a:cubicBezTo>
                    <a:pt x="831" y="755"/>
                    <a:pt x="842" y="722"/>
                    <a:pt x="865" y="699"/>
                  </a:cubicBezTo>
                  <a:cubicBezTo>
                    <a:pt x="997" y="570"/>
                    <a:pt x="997" y="570"/>
                    <a:pt x="997" y="570"/>
                  </a:cubicBezTo>
                  <a:cubicBezTo>
                    <a:pt x="815" y="544"/>
                    <a:pt x="815" y="544"/>
                    <a:pt x="815" y="544"/>
                  </a:cubicBezTo>
                  <a:cubicBezTo>
                    <a:pt x="782" y="539"/>
                    <a:pt x="754" y="519"/>
                    <a:pt x="740" y="489"/>
                  </a:cubicBezTo>
                  <a:cubicBezTo>
                    <a:pt x="659" y="324"/>
                    <a:pt x="659" y="324"/>
                    <a:pt x="659" y="324"/>
                  </a:cubicBezTo>
                  <a:cubicBezTo>
                    <a:pt x="577" y="489"/>
                    <a:pt x="577" y="489"/>
                    <a:pt x="577" y="489"/>
                  </a:cubicBezTo>
                  <a:cubicBezTo>
                    <a:pt x="563" y="519"/>
                    <a:pt x="535" y="539"/>
                    <a:pt x="502" y="544"/>
                  </a:cubicBezTo>
                  <a:lnTo>
                    <a:pt x="320" y="570"/>
                  </a:lnTo>
                  <a:close/>
                </a:path>
              </a:pathLst>
            </a:custGeom>
            <a:solidFill>
              <a:srgbClr val="3362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xmlns="" id="{8B6258BF-0293-4596-B9FC-748AD208F065}"/>
                </a:ext>
              </a:extLst>
            </p:cNvPr>
            <p:cNvGrpSpPr/>
            <p:nvPr/>
          </p:nvGrpSpPr>
          <p:grpSpPr>
            <a:xfrm>
              <a:off x="1475473" y="3968276"/>
              <a:ext cx="2881826" cy="1193689"/>
              <a:chOff x="1127448" y="4011912"/>
              <a:chExt cx="3229851" cy="1193689"/>
            </a:xfrm>
          </p:grpSpPr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xmlns="" id="{05757D5F-D645-4796-A1A9-00FB34A0C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8" y="4011912"/>
                <a:ext cx="3229851" cy="0"/>
              </a:xfrm>
              <a:prstGeom prst="line">
                <a:avLst/>
              </a:prstGeom>
              <a:ln w="12700">
                <a:solidFill>
                  <a:srgbClr val="A3B6C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xmlns="" id="{54A0F885-3D2B-4C50-82F4-E08678D0F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8" y="4601448"/>
                <a:ext cx="3229851" cy="0"/>
              </a:xfrm>
              <a:prstGeom prst="line">
                <a:avLst/>
              </a:prstGeom>
              <a:ln w="12700">
                <a:solidFill>
                  <a:srgbClr val="A3B6C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xmlns="" id="{01B7EDB1-6FCC-4042-8606-8F63E50600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8" y="5205601"/>
                <a:ext cx="3229851" cy="0"/>
              </a:xfrm>
              <a:prstGeom prst="line">
                <a:avLst/>
              </a:prstGeom>
              <a:ln w="12700">
                <a:solidFill>
                  <a:srgbClr val="A3B6C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0B5C93-89DB-4B70-A305-15C53497D98D}"/>
              </a:ext>
            </a:extLst>
          </p:cNvPr>
          <p:cNvSpPr txBox="1"/>
          <p:nvPr/>
        </p:nvSpPr>
        <p:spPr>
          <a:xfrm>
            <a:off x="5693029" y="2448621"/>
            <a:ext cx="5762043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작성된 재해 시나리오를 바탕으로 조치계획 수립</a:t>
            </a:r>
            <a:endParaRPr lang="en-US" altLang="ko-KR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A7D7347F-CA3A-4D66-853E-25F5F6824C34}"/>
              </a:ext>
            </a:extLst>
          </p:cNvPr>
          <p:cNvGrpSpPr/>
          <p:nvPr/>
        </p:nvGrpSpPr>
        <p:grpSpPr>
          <a:xfrm>
            <a:off x="5443894" y="2538322"/>
            <a:ext cx="237402" cy="226207"/>
            <a:chOff x="4811367" y="1575848"/>
            <a:chExt cx="633490" cy="603617"/>
          </a:xfrm>
        </p:grpSpPr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xmlns="" id="{2EC7EEA0-ECC8-4CB5-B97F-D1E7F84D5A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xmlns="" id="{A6211A00-1843-48F1-BC0B-CDE5EDB78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C36707D-A373-41B0-B63D-737ED6D93E3C}"/>
              </a:ext>
            </a:extLst>
          </p:cNvPr>
          <p:cNvSpPr txBox="1"/>
          <p:nvPr/>
        </p:nvSpPr>
        <p:spPr>
          <a:xfrm>
            <a:off x="5807968" y="29085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상황보고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전파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외부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임시적인 위험요인 제거방안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 대피방안</a:t>
            </a:r>
            <a:r>
              <a:rPr lang="en-US" altLang="ko-KR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추가피해 방지방안 등을 포함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A6E5E287-20CE-40F1-BE20-CF543A7BB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82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36441E6-CCDE-44EF-8F46-069144B22A6C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5_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비상조치계획 수립</a:t>
            </a:r>
          </a:p>
        </p:txBody>
      </p:sp>
    </p:spTree>
    <p:extLst>
      <p:ext uri="{BB962C8B-B14F-4D97-AF65-F5344CB8AC3E}">
        <p14:creationId xmlns:p14="http://schemas.microsoft.com/office/powerpoint/2010/main" val="4104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xmlns="" id="{5273C003-0451-413F-966A-C3ABEBE9C5F1}"/>
              </a:ext>
            </a:extLst>
          </p:cNvPr>
          <p:cNvSpPr/>
          <p:nvPr/>
        </p:nvSpPr>
        <p:spPr>
          <a:xfrm>
            <a:off x="469624" y="2017700"/>
            <a:ext cx="4402240" cy="4214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40B0EF-B7C9-45B4-8991-545C02CBDD27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FBE86E06-7266-46DC-827C-84DE324F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비상조치계획에 따라 주기적으로 훈련합니다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978D6321-8FA5-4F4D-B37A-77FDE8CEF87C}"/>
              </a:ext>
            </a:extLst>
          </p:cNvPr>
          <p:cNvCxnSpPr>
            <a:cxnSpLocks/>
          </p:cNvCxnSpPr>
          <p:nvPr/>
        </p:nvCxnSpPr>
        <p:spPr>
          <a:xfrm>
            <a:off x="5243334" y="228443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9E645FBA-5D48-4249-BFDA-1932B003C801}"/>
              </a:ext>
            </a:extLst>
          </p:cNvPr>
          <p:cNvCxnSpPr>
            <a:cxnSpLocks/>
          </p:cNvCxnSpPr>
          <p:nvPr/>
        </p:nvCxnSpPr>
        <p:spPr>
          <a:xfrm>
            <a:off x="5243334" y="418124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C3EC3914-4D1B-4F3C-AEAA-F21352426A2B}"/>
              </a:ext>
            </a:extLst>
          </p:cNvPr>
          <p:cNvCxnSpPr>
            <a:cxnSpLocks/>
          </p:cNvCxnSpPr>
          <p:nvPr/>
        </p:nvCxnSpPr>
        <p:spPr>
          <a:xfrm>
            <a:off x="5243334" y="5129651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xmlns="" id="{0885DC6F-E824-4E1B-AF19-9D1DD6639C42}"/>
              </a:ext>
            </a:extLst>
          </p:cNvPr>
          <p:cNvCxnSpPr>
            <a:cxnSpLocks/>
          </p:cNvCxnSpPr>
          <p:nvPr/>
        </p:nvCxnSpPr>
        <p:spPr>
          <a:xfrm>
            <a:off x="5243334" y="6078056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D233DD0A-B1FA-4D3E-B506-C4F95634C7B0}"/>
              </a:ext>
            </a:extLst>
          </p:cNvPr>
          <p:cNvGrpSpPr/>
          <p:nvPr/>
        </p:nvGrpSpPr>
        <p:grpSpPr>
          <a:xfrm>
            <a:off x="5443894" y="3490545"/>
            <a:ext cx="6628770" cy="431593"/>
            <a:chOff x="5443894" y="4005519"/>
            <a:chExt cx="6628770" cy="43159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B23B045-7B50-4C58-A441-0F6DF2ABBF75}"/>
                </a:ext>
              </a:extLst>
            </p:cNvPr>
            <p:cNvSpPr txBox="1"/>
            <p:nvPr/>
          </p:nvSpPr>
          <p:spPr>
            <a:xfrm>
              <a:off x="5693029" y="4005519"/>
              <a:ext cx="6379635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비상조치계획 이행을 위한 장비 확보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주기적 훈련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xmlns="" id="{8794D7BC-85FE-44C3-AC34-09353E98EB6F}"/>
                </a:ext>
              </a:extLst>
            </p:cNvPr>
            <p:cNvGrpSpPr/>
            <p:nvPr/>
          </p:nvGrpSpPr>
          <p:grpSpPr>
            <a:xfrm>
              <a:off x="5443894" y="4112214"/>
              <a:ext cx="237402" cy="226207"/>
              <a:chOff x="4811367" y="1575848"/>
              <a:chExt cx="633490" cy="603617"/>
            </a:xfrm>
          </p:grpSpPr>
          <p:sp>
            <p:nvSpPr>
              <p:cNvPr id="45" name="Freeform 74">
                <a:extLst>
                  <a:ext uri="{FF2B5EF4-FFF2-40B4-BE49-F238E27FC236}">
                    <a16:creationId xmlns:a16="http://schemas.microsoft.com/office/drawing/2014/main" xmlns="" id="{7E1A1354-F744-4DD2-969B-95A0EEC683B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46" name="Freeform 33">
                <a:extLst>
                  <a:ext uri="{FF2B5EF4-FFF2-40B4-BE49-F238E27FC236}">
                    <a16:creationId xmlns:a16="http://schemas.microsoft.com/office/drawing/2014/main" xmlns="" id="{0051B069-2CE2-465F-A022-A427FBA53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A4EF3A24-B45F-4FF1-AC54-3A7382716DB4}"/>
              </a:ext>
            </a:extLst>
          </p:cNvPr>
          <p:cNvGrpSpPr/>
          <p:nvPr/>
        </p:nvGrpSpPr>
        <p:grpSpPr>
          <a:xfrm>
            <a:off x="5443894" y="4436512"/>
            <a:ext cx="5795154" cy="431593"/>
            <a:chOff x="5443894" y="4935663"/>
            <a:chExt cx="5795154" cy="43159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43CE7A8-F861-4935-8245-908C2355EB6B}"/>
                </a:ext>
              </a:extLst>
            </p:cNvPr>
            <p:cNvSpPr txBox="1"/>
            <p:nvPr/>
          </p:nvSpPr>
          <p:spPr>
            <a:xfrm>
              <a:off x="5693029" y="4935663"/>
              <a:ext cx="5546019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사업장별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조치계획 훈련을 통해 실효성 검증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xmlns="" id="{25B20F65-1BAD-4A40-977E-A4F8721F3D2A}"/>
                </a:ext>
              </a:extLst>
            </p:cNvPr>
            <p:cNvGrpSpPr/>
            <p:nvPr/>
          </p:nvGrpSpPr>
          <p:grpSpPr>
            <a:xfrm>
              <a:off x="5443894" y="5038693"/>
              <a:ext cx="237402" cy="226207"/>
              <a:chOff x="4811367" y="1575848"/>
              <a:chExt cx="633490" cy="603617"/>
            </a:xfrm>
          </p:grpSpPr>
          <p:sp>
            <p:nvSpPr>
              <p:cNvPr id="50" name="Freeform 74">
                <a:extLst>
                  <a:ext uri="{FF2B5EF4-FFF2-40B4-BE49-F238E27FC236}">
                    <a16:creationId xmlns:a16="http://schemas.microsoft.com/office/drawing/2014/main" xmlns="" id="{EE37759C-BB8D-41C0-9348-459576B4F9E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xmlns="" id="{5ADBC7DB-60CC-4F97-AAE4-6797C1E1F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xmlns="" id="{2305C93B-2A64-4F2B-832E-F4B24C3D9D70}"/>
              </a:ext>
            </a:extLst>
          </p:cNvPr>
          <p:cNvGrpSpPr/>
          <p:nvPr/>
        </p:nvGrpSpPr>
        <p:grpSpPr>
          <a:xfrm>
            <a:off x="5443894" y="2544578"/>
            <a:ext cx="6011178" cy="417550"/>
            <a:chOff x="5443894" y="2780928"/>
            <a:chExt cx="6011178" cy="41755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0A55BF1-305E-4F5D-A5AC-A958B1671BE4}"/>
                </a:ext>
              </a:extLst>
            </p:cNvPr>
            <p:cNvSpPr txBox="1"/>
            <p:nvPr/>
          </p:nvSpPr>
          <p:spPr>
            <a:xfrm>
              <a:off x="5693029" y="2780928"/>
              <a:ext cx="5762043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비상조치계획에 따른 </a:t>
              </a:r>
              <a:r>
                <a:rPr lang="ko-KR" altLang="en-US" sz="2000" b="1" spc="-150" dirty="0" err="1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구성원별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역할과 대피방법 교육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xmlns="" id="{95A23094-1092-48EF-8A17-EB36DB9F1642}"/>
                </a:ext>
              </a:extLst>
            </p:cNvPr>
            <p:cNvGrpSpPr/>
            <p:nvPr/>
          </p:nvGrpSpPr>
          <p:grpSpPr>
            <a:xfrm>
              <a:off x="5443894" y="2870629"/>
              <a:ext cx="237402" cy="226207"/>
              <a:chOff x="4811367" y="1575848"/>
              <a:chExt cx="633490" cy="603617"/>
            </a:xfrm>
          </p:grpSpPr>
          <p:sp>
            <p:nvSpPr>
              <p:cNvPr id="56" name="Freeform 74">
                <a:extLst>
                  <a:ext uri="{FF2B5EF4-FFF2-40B4-BE49-F238E27FC236}">
                    <a16:creationId xmlns:a16="http://schemas.microsoft.com/office/drawing/2014/main" xmlns="" id="{761EE7BD-3AE4-4B87-BEEE-BC99F5FC519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57" name="Freeform 33">
                <a:extLst>
                  <a:ext uri="{FF2B5EF4-FFF2-40B4-BE49-F238E27FC236}">
                    <a16:creationId xmlns:a16="http://schemas.microsoft.com/office/drawing/2014/main" xmlns="" id="{EB1D4B5C-765C-4199-90BE-CFBB05EF1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90E52E30-939A-4945-8EC3-87CD5B5CB131}"/>
              </a:ext>
            </a:extLst>
          </p:cNvPr>
          <p:cNvGrpSpPr/>
          <p:nvPr/>
        </p:nvGrpSpPr>
        <p:grpSpPr>
          <a:xfrm>
            <a:off x="5443894" y="5382478"/>
            <a:ext cx="5795154" cy="417550"/>
            <a:chOff x="5443894" y="4935663"/>
            <a:chExt cx="5795154" cy="41755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C932B46-A795-4254-9B8A-DE0F857B5558}"/>
                </a:ext>
              </a:extLst>
            </p:cNvPr>
            <p:cNvSpPr txBox="1"/>
            <p:nvPr/>
          </p:nvSpPr>
          <p:spPr>
            <a:xfrm>
              <a:off x="5693029" y="4935663"/>
              <a:ext cx="5546019" cy="417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훈련과정 중 발견된 문제점을 검토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조치계획 개선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xmlns="" id="{3185F43D-0D5E-429A-885D-0D0877452494}"/>
                </a:ext>
              </a:extLst>
            </p:cNvPr>
            <p:cNvGrpSpPr/>
            <p:nvPr/>
          </p:nvGrpSpPr>
          <p:grpSpPr>
            <a:xfrm>
              <a:off x="5443894" y="5038693"/>
              <a:ext cx="237402" cy="226207"/>
              <a:chOff x="4811367" y="1575848"/>
              <a:chExt cx="633490" cy="603617"/>
            </a:xfrm>
          </p:grpSpPr>
          <p:sp>
            <p:nvSpPr>
              <p:cNvPr id="61" name="Freeform 74">
                <a:extLst>
                  <a:ext uri="{FF2B5EF4-FFF2-40B4-BE49-F238E27FC236}">
                    <a16:creationId xmlns:a16="http://schemas.microsoft.com/office/drawing/2014/main" xmlns="" id="{32034B58-4E2A-4310-9670-1A17A17FA62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xmlns="" id="{AF266C23-D4E6-4F77-89C3-117EA22BB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xmlns="" id="{DB311CAA-B1AC-42C9-B831-EE8272ADBCAB}"/>
              </a:ext>
            </a:extLst>
          </p:cNvPr>
          <p:cNvCxnSpPr>
            <a:cxnSpLocks/>
          </p:cNvCxnSpPr>
          <p:nvPr/>
        </p:nvCxnSpPr>
        <p:spPr>
          <a:xfrm>
            <a:off x="5243334" y="3232841"/>
            <a:ext cx="64277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그룹 135">
            <a:extLst>
              <a:ext uri="{FF2B5EF4-FFF2-40B4-BE49-F238E27FC236}">
                <a16:creationId xmlns:a16="http://schemas.microsoft.com/office/drawing/2014/main" xmlns="" id="{9B561384-B1B0-4EF2-9D7A-F402A08F6D3C}"/>
              </a:ext>
            </a:extLst>
          </p:cNvPr>
          <p:cNvGrpSpPr/>
          <p:nvPr/>
        </p:nvGrpSpPr>
        <p:grpSpPr>
          <a:xfrm>
            <a:off x="997953" y="2321863"/>
            <a:ext cx="3873911" cy="3627417"/>
            <a:chOff x="695400" y="2378356"/>
            <a:chExt cx="3873911" cy="3627417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xmlns="" id="{54FDD617-209F-4ABF-B509-EDC3CE912B71}"/>
                </a:ext>
              </a:extLst>
            </p:cNvPr>
            <p:cNvSpPr/>
            <p:nvPr/>
          </p:nvSpPr>
          <p:spPr>
            <a:xfrm>
              <a:off x="741250" y="2378356"/>
              <a:ext cx="2768899" cy="618596"/>
            </a:xfrm>
            <a:prstGeom prst="roundRect">
              <a:avLst>
                <a:gd name="adj" fmla="val 0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xmlns="" id="{BE89FBFB-64E7-4EC0-8CDC-CA3167541272}"/>
                </a:ext>
              </a:extLst>
            </p:cNvPr>
            <p:cNvSpPr/>
            <p:nvPr/>
          </p:nvSpPr>
          <p:spPr>
            <a:xfrm>
              <a:off x="741250" y="3381296"/>
              <a:ext cx="2768899" cy="618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69" name="사각형: 둥근 모서리 68">
              <a:extLst>
                <a:ext uri="{FF2B5EF4-FFF2-40B4-BE49-F238E27FC236}">
                  <a16:creationId xmlns:a16="http://schemas.microsoft.com/office/drawing/2014/main" xmlns="" id="{64111062-FC5A-41EF-8B89-1E31CF0F6D6E}"/>
                </a:ext>
              </a:extLst>
            </p:cNvPr>
            <p:cNvSpPr/>
            <p:nvPr/>
          </p:nvSpPr>
          <p:spPr>
            <a:xfrm>
              <a:off x="741250" y="4384236"/>
              <a:ext cx="2768899" cy="618596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xmlns="" id="{E520B927-E6BA-4E0F-9926-D068773B6676}"/>
                </a:ext>
              </a:extLst>
            </p:cNvPr>
            <p:cNvSpPr/>
            <p:nvPr/>
          </p:nvSpPr>
          <p:spPr>
            <a:xfrm>
              <a:off x="741250" y="5387177"/>
              <a:ext cx="2768899" cy="618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90D5278-7684-4FF7-9CF2-444147D9653C}"/>
                </a:ext>
              </a:extLst>
            </p:cNvPr>
            <p:cNvSpPr txBox="1"/>
            <p:nvPr/>
          </p:nvSpPr>
          <p:spPr>
            <a:xfrm>
              <a:off x="797902" y="3502156"/>
              <a:ext cx="2655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장비 확보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0CC0CEB-C5F4-46C8-A12E-C429DA7D7CCF}"/>
                </a:ext>
              </a:extLst>
            </p:cNvPr>
            <p:cNvSpPr txBox="1"/>
            <p:nvPr/>
          </p:nvSpPr>
          <p:spPr>
            <a:xfrm>
              <a:off x="3648021" y="3789040"/>
              <a:ext cx="9212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rPr>
                <a:t>조치</a:t>
              </a:r>
              <a:r>
                <a:rPr lang="en-US" altLang="ko-KR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rPr>
                <a:t>계획</a:t>
              </a:r>
              <a:endParaRPr lang="en-US" altLang="ko-KR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r>
                <a:rPr lang="ko-KR" altLang="en-US" b="1" spc="-150" dirty="0">
                  <a:solidFill>
                    <a:srgbClr val="3362BF"/>
                  </a:solidFill>
                  <a:latin typeface="맑은 고딕" pitchFamily="50" charset="-127"/>
                  <a:ea typeface="맑은 고딕" pitchFamily="50" charset="-127"/>
                </a:rPr>
                <a:t>개선</a:t>
              </a:r>
              <a:endParaRPr lang="en-US" altLang="ko-KR" b="1" spc="-15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EBBB841-3619-44C1-9843-5F69F83F2C18}"/>
                </a:ext>
              </a:extLst>
            </p:cNvPr>
            <p:cNvSpPr txBox="1"/>
            <p:nvPr/>
          </p:nvSpPr>
          <p:spPr>
            <a:xfrm>
              <a:off x="695400" y="5491848"/>
              <a:ext cx="28605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실효성 검증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문제점 검토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3603004-B7BC-41D8-A3C8-1906E8F628DC}"/>
                </a:ext>
              </a:extLst>
            </p:cNvPr>
            <p:cNvSpPr txBox="1"/>
            <p:nvPr/>
          </p:nvSpPr>
          <p:spPr>
            <a:xfrm>
              <a:off x="888949" y="2487450"/>
              <a:ext cx="2473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비상 조치계획 수립</a:t>
              </a:r>
              <a:endParaRPr lang="ko-KR" altLang="en-US" sz="20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17F5905-547B-431B-BF28-02D2AFF175F4}"/>
                </a:ext>
              </a:extLst>
            </p:cNvPr>
            <p:cNvSpPr txBox="1"/>
            <p:nvPr/>
          </p:nvSpPr>
          <p:spPr>
            <a:xfrm>
              <a:off x="797902" y="4493880"/>
              <a:ext cx="2655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주기적 교육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훈련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74" name="연결선: 꺾임 73">
              <a:extLst>
                <a:ext uri="{FF2B5EF4-FFF2-40B4-BE49-F238E27FC236}">
                  <a16:creationId xmlns:a16="http://schemas.microsoft.com/office/drawing/2014/main" xmlns="" id="{64850679-7E63-453D-88F1-26A17EA2A9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1608" y="2682505"/>
              <a:ext cx="45849" cy="2997481"/>
            </a:xfrm>
            <a:prstGeom prst="bentConnector3">
              <a:avLst>
                <a:gd name="adj1" fmla="val -4985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rgbClr val="3362BF"/>
              </a:solidFill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xmlns="" id="{C8213EB1-52D7-4089-8E44-57973C185838}"/>
                </a:ext>
              </a:extLst>
            </p:cNvPr>
            <p:cNvGrpSpPr/>
            <p:nvPr/>
          </p:nvGrpSpPr>
          <p:grpSpPr>
            <a:xfrm rot="5400000">
              <a:off x="2016068" y="3001011"/>
              <a:ext cx="219262" cy="323623"/>
              <a:chOff x="-1622342" y="3136872"/>
              <a:chExt cx="183526" cy="292429"/>
            </a:xfrm>
            <a:solidFill>
              <a:srgbClr val="80C0F4"/>
            </a:solidFill>
          </p:grpSpPr>
          <p:sp>
            <p:nvSpPr>
              <p:cNvPr id="76" name="Oval 77">
                <a:extLst>
                  <a:ext uri="{FF2B5EF4-FFF2-40B4-BE49-F238E27FC236}">
                    <a16:creationId xmlns:a16="http://schemas.microsoft.com/office/drawing/2014/main" xmlns="" id="{4E08F894-77C7-4A8D-B1FB-7102B292FF22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7" name="Oval 78">
                <a:extLst>
                  <a:ext uri="{FF2B5EF4-FFF2-40B4-BE49-F238E27FC236}">
                    <a16:creationId xmlns:a16="http://schemas.microsoft.com/office/drawing/2014/main" xmlns="" id="{F85E8B35-50FE-4C85-9987-30029CB99308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256868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8" name="Oval 79">
                <a:extLst>
                  <a:ext uri="{FF2B5EF4-FFF2-40B4-BE49-F238E27FC236}">
                    <a16:creationId xmlns:a16="http://schemas.microsoft.com/office/drawing/2014/main" xmlns="" id="{AA9548A7-D8EB-4E14-BF92-3002CE872436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15859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79" name="Oval 80">
                <a:extLst>
                  <a:ext uri="{FF2B5EF4-FFF2-40B4-BE49-F238E27FC236}">
                    <a16:creationId xmlns:a16="http://schemas.microsoft.com/office/drawing/2014/main" xmlns="" id="{E5CA3439-56E6-4794-A42C-95AE3088A89E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973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0" name="Oval 87">
                <a:extLst>
                  <a:ext uri="{FF2B5EF4-FFF2-40B4-BE49-F238E27FC236}">
                    <a16:creationId xmlns:a16="http://schemas.microsoft.com/office/drawing/2014/main" xmlns="" id="{1FB4E293-432E-4F99-98CB-74B23D75B360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778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1" name="Oval 88">
                <a:extLst>
                  <a:ext uri="{FF2B5EF4-FFF2-40B4-BE49-F238E27FC236}">
                    <a16:creationId xmlns:a16="http://schemas.microsoft.com/office/drawing/2014/main" xmlns="" id="{C33D2C08-19C5-4797-BC32-0297C3ABBAE4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36872"/>
                <a:ext cx="51427" cy="5092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2" name="Oval 89">
                <a:extLst>
                  <a:ext uri="{FF2B5EF4-FFF2-40B4-BE49-F238E27FC236}">
                    <a16:creationId xmlns:a16="http://schemas.microsoft.com/office/drawing/2014/main" xmlns="" id="{90BFADE3-4241-443F-AD5F-8381E8A50C36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490243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3" name="Oval 90">
                <a:extLst>
                  <a:ext uri="{FF2B5EF4-FFF2-40B4-BE49-F238E27FC236}">
                    <a16:creationId xmlns:a16="http://schemas.microsoft.com/office/drawing/2014/main" xmlns="" id="{C552CE5C-05E6-44E6-98A0-EA133C638F30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315859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84" name="Oval 91">
                <a:extLst>
                  <a:ext uri="{FF2B5EF4-FFF2-40B4-BE49-F238E27FC236}">
                    <a16:creationId xmlns:a16="http://schemas.microsoft.com/office/drawing/2014/main" xmlns="" id="{10EBAFAA-5021-46EE-A74C-93EFF7961B02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197374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xmlns="" id="{609D7E6D-CBCB-4AFC-B89F-5C24B036E50B}"/>
                </a:ext>
              </a:extLst>
            </p:cNvPr>
            <p:cNvGrpSpPr/>
            <p:nvPr/>
          </p:nvGrpSpPr>
          <p:grpSpPr>
            <a:xfrm rot="5400000">
              <a:off x="2016068" y="4019435"/>
              <a:ext cx="219262" cy="323623"/>
              <a:chOff x="-1622342" y="3136872"/>
              <a:chExt cx="183526" cy="292429"/>
            </a:xfrm>
            <a:solidFill>
              <a:srgbClr val="80C0F4"/>
            </a:solidFill>
          </p:grpSpPr>
          <p:sp>
            <p:nvSpPr>
              <p:cNvPr id="116" name="Oval 77">
                <a:extLst>
                  <a:ext uri="{FF2B5EF4-FFF2-40B4-BE49-F238E27FC236}">
                    <a16:creationId xmlns:a16="http://schemas.microsoft.com/office/drawing/2014/main" xmlns="" id="{74C3D06C-F73C-42C7-A610-5805CBE74BF6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7" name="Oval 78">
                <a:extLst>
                  <a:ext uri="{FF2B5EF4-FFF2-40B4-BE49-F238E27FC236}">
                    <a16:creationId xmlns:a16="http://schemas.microsoft.com/office/drawing/2014/main" xmlns="" id="{F0EB37FE-9353-49C8-BED7-545C962D85D7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256868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8" name="Oval 79">
                <a:extLst>
                  <a:ext uri="{FF2B5EF4-FFF2-40B4-BE49-F238E27FC236}">
                    <a16:creationId xmlns:a16="http://schemas.microsoft.com/office/drawing/2014/main" xmlns="" id="{D7F8B643-5806-4594-89C2-907CA47F03A8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15859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19" name="Oval 80">
                <a:extLst>
                  <a:ext uri="{FF2B5EF4-FFF2-40B4-BE49-F238E27FC236}">
                    <a16:creationId xmlns:a16="http://schemas.microsoft.com/office/drawing/2014/main" xmlns="" id="{74BE1215-7FC0-4474-90F1-FC4947FC87F8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973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0" name="Oval 87">
                <a:extLst>
                  <a:ext uri="{FF2B5EF4-FFF2-40B4-BE49-F238E27FC236}">
                    <a16:creationId xmlns:a16="http://schemas.microsoft.com/office/drawing/2014/main" xmlns="" id="{67EE3DF2-0EF1-46EF-8FFE-A8543D4541F2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778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1" name="Oval 88">
                <a:extLst>
                  <a:ext uri="{FF2B5EF4-FFF2-40B4-BE49-F238E27FC236}">
                    <a16:creationId xmlns:a16="http://schemas.microsoft.com/office/drawing/2014/main" xmlns="" id="{873126CE-280F-40DB-9B26-D7AAB6634AA8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36872"/>
                <a:ext cx="51427" cy="5092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2" name="Oval 89">
                <a:extLst>
                  <a:ext uri="{FF2B5EF4-FFF2-40B4-BE49-F238E27FC236}">
                    <a16:creationId xmlns:a16="http://schemas.microsoft.com/office/drawing/2014/main" xmlns="" id="{B46960FB-84EB-4C5A-89F9-E88EEEC9E2C3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490243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3" name="Oval 90">
                <a:extLst>
                  <a:ext uri="{FF2B5EF4-FFF2-40B4-BE49-F238E27FC236}">
                    <a16:creationId xmlns:a16="http://schemas.microsoft.com/office/drawing/2014/main" xmlns="" id="{E2393CCE-BED7-448F-A2E2-EE1AE0CD1598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315859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4" name="Oval 91">
                <a:extLst>
                  <a:ext uri="{FF2B5EF4-FFF2-40B4-BE49-F238E27FC236}">
                    <a16:creationId xmlns:a16="http://schemas.microsoft.com/office/drawing/2014/main" xmlns="" id="{2276C551-B4B1-4A7A-B10C-1031B38D71EC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197374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xmlns="" id="{637CFC60-3739-4E08-9745-214F51FD1637}"/>
                </a:ext>
              </a:extLst>
            </p:cNvPr>
            <p:cNvGrpSpPr/>
            <p:nvPr/>
          </p:nvGrpSpPr>
          <p:grpSpPr>
            <a:xfrm rot="5400000">
              <a:off x="2016068" y="5066784"/>
              <a:ext cx="219262" cy="323623"/>
              <a:chOff x="-1622342" y="3136872"/>
              <a:chExt cx="183526" cy="292429"/>
            </a:xfrm>
            <a:solidFill>
              <a:srgbClr val="80C0F4"/>
            </a:solidFill>
          </p:grpSpPr>
          <p:sp>
            <p:nvSpPr>
              <p:cNvPr id="126" name="Oval 77">
                <a:extLst>
                  <a:ext uri="{FF2B5EF4-FFF2-40B4-BE49-F238E27FC236}">
                    <a16:creationId xmlns:a16="http://schemas.microsoft.com/office/drawing/2014/main" xmlns="" id="{FF5C16B9-61D1-4D56-ACA4-69088595F565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7" name="Oval 78">
                <a:extLst>
                  <a:ext uri="{FF2B5EF4-FFF2-40B4-BE49-F238E27FC236}">
                    <a16:creationId xmlns:a16="http://schemas.microsoft.com/office/drawing/2014/main" xmlns="" id="{1168A502-3B22-4B9D-B7F4-04FE1F81FAD2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256868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8" name="Oval 79">
                <a:extLst>
                  <a:ext uri="{FF2B5EF4-FFF2-40B4-BE49-F238E27FC236}">
                    <a16:creationId xmlns:a16="http://schemas.microsoft.com/office/drawing/2014/main" xmlns="" id="{1C356A55-652B-48F1-9627-1B7B4D9ED7AE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15859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29" name="Oval 80">
                <a:extLst>
                  <a:ext uri="{FF2B5EF4-FFF2-40B4-BE49-F238E27FC236}">
                    <a16:creationId xmlns:a16="http://schemas.microsoft.com/office/drawing/2014/main" xmlns="" id="{F7B6605B-F5D7-494F-BDB6-B6A8C27F5706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973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0" name="Oval 87">
                <a:extLst>
                  <a:ext uri="{FF2B5EF4-FFF2-40B4-BE49-F238E27FC236}">
                    <a16:creationId xmlns:a16="http://schemas.microsoft.com/office/drawing/2014/main" xmlns="" id="{F9781DE9-4D19-4C16-B57F-3A29E6400E34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377874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1" name="Oval 88">
                <a:extLst>
                  <a:ext uri="{FF2B5EF4-FFF2-40B4-BE49-F238E27FC236}">
                    <a16:creationId xmlns:a16="http://schemas.microsoft.com/office/drawing/2014/main" xmlns="" id="{D7ECFE95-84A4-4C88-992D-21838B896E19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622342" y="3136872"/>
                <a:ext cx="51427" cy="5092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2" name="Oval 89">
                <a:extLst>
                  <a:ext uri="{FF2B5EF4-FFF2-40B4-BE49-F238E27FC236}">
                    <a16:creationId xmlns:a16="http://schemas.microsoft.com/office/drawing/2014/main" xmlns="" id="{32B4022C-3162-4875-99EC-C986EEE4D280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490243" y="3256868"/>
                <a:ext cx="51427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3" name="Oval 90">
                <a:extLst>
                  <a:ext uri="{FF2B5EF4-FFF2-40B4-BE49-F238E27FC236}">
                    <a16:creationId xmlns:a16="http://schemas.microsoft.com/office/drawing/2014/main" xmlns="" id="{CB285F1E-FDDA-47E1-BE76-DADC7DB09A34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315859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134" name="Oval 91">
                <a:extLst>
                  <a:ext uri="{FF2B5EF4-FFF2-40B4-BE49-F238E27FC236}">
                    <a16:creationId xmlns:a16="http://schemas.microsoft.com/office/drawing/2014/main" xmlns="" id="{AD9D2ECB-92B4-433E-9A5D-90AA80BCF119}"/>
                  </a:ext>
                </a:extLst>
              </p:cNvPr>
              <p:cNvSpPr>
                <a:spLocks noChangeArrowheads="1"/>
              </p:cNvSpPr>
              <p:nvPr/>
            </p:nvSpPr>
            <p:spPr>
              <a:xfrm rot="10800000">
                <a:off x="-1555284" y="3197374"/>
                <a:ext cx="50924" cy="514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898B91B2-999A-4195-8B95-1688646A4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83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30D281C-C243-4752-BD14-A805F10E2FEB}"/>
              </a:ext>
            </a:extLst>
          </p:cNvPr>
          <p:cNvSpPr txBox="1"/>
          <p:nvPr/>
        </p:nvSpPr>
        <p:spPr>
          <a:xfrm>
            <a:off x="1215414" y="594683"/>
            <a:ext cx="3769448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5_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비상조치계획 수립</a:t>
            </a:r>
          </a:p>
        </p:txBody>
      </p:sp>
    </p:spTree>
    <p:extLst>
      <p:ext uri="{BB962C8B-B14F-4D97-AF65-F5344CB8AC3E}">
        <p14:creationId xmlns:p14="http://schemas.microsoft.com/office/powerpoint/2010/main" val="13256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6096000" y="797223"/>
            <a:ext cx="2736304" cy="6155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FBE86E06-7266-46DC-827C-84DE324F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비상조치 계획 수립 중대법 시행령 규정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287688" y="2212148"/>
            <a:ext cx="8208912" cy="3614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8.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 또는 사업장에 중대산업재해가 발생하거나 발생할 급박한 위험이 있을 경우를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대비하여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다음 각 목의 조치에 관한 매뉴얼을 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해당 매뉴얼에 따라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조치하는지를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 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점검할 것</a:t>
            </a:r>
          </a:p>
          <a:p>
            <a:pPr fontAlgn="base">
              <a:lnSpc>
                <a:spcPct val="130000"/>
              </a:lnSpc>
              <a:spcBef>
                <a:spcPts val="1000"/>
              </a:spcBef>
            </a:pP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 중지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 대피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제거 등 대응조치</a:t>
            </a:r>
          </a:p>
          <a:p>
            <a:pPr fontAlgn="base">
              <a:lnSpc>
                <a:spcPct val="130000"/>
              </a:lnSpc>
              <a:spcBef>
                <a:spcPts val="1000"/>
              </a:spcBef>
            </a:pP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나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중대산업재해를 입은 사람에 대한 구호조치</a:t>
            </a:r>
          </a:p>
          <a:p>
            <a:pPr fontAlgn="base">
              <a:lnSpc>
                <a:spcPct val="130000"/>
              </a:lnSpc>
              <a:spcBef>
                <a:spcPts val="1000"/>
              </a:spcBef>
            </a:pP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다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추가 피해방지를 위한 조치</a:t>
            </a:r>
          </a:p>
        </p:txBody>
      </p:sp>
      <p:sp>
        <p:nvSpPr>
          <p:cNvPr id="8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비상조치 계획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수립 관련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094599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xmlns="" id="{A6E5E287-20CE-40F1-BE20-CF543A7BB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83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395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DE7FC-1623-445E-866A-C876E2C2538C}"/>
              </a:ext>
            </a:extLst>
          </p:cNvPr>
          <p:cNvSpPr txBox="1"/>
          <p:nvPr/>
        </p:nvSpPr>
        <p:spPr>
          <a:xfrm>
            <a:off x="361474" y="692696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rPr>
              <a:t>질식</a:t>
            </a:r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E1D13D-0DF6-4E5A-8479-B19917E8DA87}"/>
              </a:ext>
            </a:extLst>
          </p:cNvPr>
          <p:cNvSpPr txBox="1"/>
          <p:nvPr/>
        </p:nvSpPr>
        <p:spPr>
          <a:xfrm>
            <a:off x="649506" y="1523693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’20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14</a:t>
            </a:r>
            <a:r>
              <a:rPr lang="ko-KR" altLang="en-US" sz="2400" b="1" spc="-15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rgbClr val="3D7DB6"/>
                </a:solidFill>
                <a:latin typeface="맑은 고딕" pitchFamily="50" charset="-127"/>
                <a:ea typeface="맑은 고딕" pitchFamily="50" charset="-127"/>
              </a:rPr>
              <a:t>질식사고로 사망</a:t>
            </a:r>
            <a:endParaRPr lang="ko-KR" altLang="en-US" sz="2400" b="1" spc="-150" dirty="0">
              <a:solidFill>
                <a:srgbClr val="3D7DB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F315CEF9-B3F6-4133-9A88-B418CC410D4B}"/>
              </a:ext>
            </a:extLst>
          </p:cNvPr>
          <p:cNvSpPr/>
          <p:nvPr/>
        </p:nvSpPr>
        <p:spPr>
          <a:xfrm rot="16200000">
            <a:off x="4917110" y="1510545"/>
            <a:ext cx="358978" cy="4879123"/>
          </a:xfrm>
          <a:prstGeom prst="roundRect">
            <a:avLst>
              <a:gd name="adj" fmla="val 5000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A6120DAE-6A7D-4E9C-A6F1-4F9EBAD00A20}"/>
              </a:ext>
            </a:extLst>
          </p:cNvPr>
          <p:cNvSpPr/>
          <p:nvPr/>
        </p:nvSpPr>
        <p:spPr>
          <a:xfrm rot="16200000">
            <a:off x="1699260" y="2829199"/>
            <a:ext cx="358978" cy="2241815"/>
          </a:xfrm>
          <a:prstGeom prst="roundRect">
            <a:avLst>
              <a:gd name="adj" fmla="val 50000"/>
            </a:avLst>
          </a:prstGeom>
          <a:solidFill>
            <a:srgbClr val="0D3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xmlns="" id="{80B74CC9-DBBA-4F78-A577-5638195C1753}"/>
              </a:ext>
            </a:extLst>
          </p:cNvPr>
          <p:cNvSpPr/>
          <p:nvPr/>
        </p:nvSpPr>
        <p:spPr>
          <a:xfrm>
            <a:off x="816706" y="3830307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C91CA1-4046-4F00-A1E3-ECCE32B06E15}"/>
              </a:ext>
            </a:extLst>
          </p:cNvPr>
          <p:cNvSpPr txBox="1"/>
          <p:nvPr/>
        </p:nvSpPr>
        <p:spPr>
          <a:xfrm>
            <a:off x="1206384" y="3750940"/>
            <a:ext cx="1433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150" dirty="0"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 진단 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xmlns="" id="{B9E98ABB-1D2C-4807-B0DD-A8E0B1A5AE85}"/>
              </a:ext>
            </a:extLst>
          </p:cNvPr>
          <p:cNvSpPr/>
          <p:nvPr/>
        </p:nvSpPr>
        <p:spPr>
          <a:xfrm rot="16200000">
            <a:off x="9212385" y="1485340"/>
            <a:ext cx="358978" cy="49295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7C780D8-FBCC-43A3-8CD0-73374F66312E}"/>
              </a:ext>
            </a:extLst>
          </p:cNvPr>
          <p:cNvSpPr txBox="1"/>
          <p:nvPr/>
        </p:nvSpPr>
        <p:spPr>
          <a:xfrm>
            <a:off x="4274459" y="3764245"/>
            <a:ext cx="137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사고 원인 </a:t>
            </a: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xmlns="" id="{A49DA30A-21E6-4D30-9267-81E39D5212BE}"/>
              </a:ext>
            </a:extLst>
          </p:cNvPr>
          <p:cNvSpPr/>
          <p:nvPr/>
        </p:nvSpPr>
        <p:spPr>
          <a:xfrm>
            <a:off x="6993296" y="3830307"/>
            <a:ext cx="239264" cy="239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rgbClr val="0D3C77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ED6BD9-133F-455C-BA2E-9ACE37F5C46B}"/>
              </a:ext>
            </a:extLst>
          </p:cNvPr>
          <p:cNvSpPr txBox="1"/>
          <p:nvPr/>
        </p:nvSpPr>
        <p:spPr>
          <a:xfrm>
            <a:off x="8079235" y="3764245"/>
            <a:ext cx="252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재해예방 대책 </a:t>
            </a: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xmlns="" id="{28603D4C-1508-4D7C-AEB5-8EBAE79C8141}"/>
              </a:ext>
            </a:extLst>
          </p:cNvPr>
          <p:cNvSpPr/>
          <p:nvPr/>
        </p:nvSpPr>
        <p:spPr>
          <a:xfrm rot="5400000">
            <a:off x="7059906" y="3888845"/>
            <a:ext cx="139354" cy="12013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맑은 고딕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xmlns="" id="{08934C03-DCE1-45AA-A734-AFBE6F765A4A}"/>
              </a:ext>
            </a:extLst>
          </p:cNvPr>
          <p:cNvSpPr/>
          <p:nvPr/>
        </p:nvSpPr>
        <p:spPr>
          <a:xfrm>
            <a:off x="3431704" y="945035"/>
            <a:ext cx="7689241" cy="2426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AF2EC0-37D4-4728-90F8-718F05233A5C}"/>
              </a:ext>
            </a:extLst>
          </p:cNvPr>
          <p:cNvSpPr txBox="1"/>
          <p:nvPr/>
        </p:nvSpPr>
        <p:spPr>
          <a:xfrm>
            <a:off x="3668369" y="1642175"/>
            <a:ext cx="7452576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2019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한 수산식료품제조 사업장에서 외국인 근로자 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 오징어 세척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폐수를 모아둔</a:t>
            </a:r>
            <a:r>
              <a:rPr lang="ko-KR" altLang="en-US" b="1" spc="-15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지하 </a:t>
            </a:r>
            <a:r>
              <a:rPr lang="ko-KR" altLang="en-US" b="1" spc="-150" dirty="0" err="1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집수조의</a:t>
            </a:r>
            <a:r>
              <a:rPr lang="ko-KR" altLang="en-US" b="1" spc="-150" dirty="0">
                <a:solidFill>
                  <a:schemeClr val="accent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수중모터를 점검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하기 위해 내부에 들어갔다가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황화수소에 질식</a:t>
            </a:r>
            <a:endParaRPr lang="en-US" altLang="ko-KR" sz="18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G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를 구하러 들어간 동료 외국인근로자 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명도 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2~3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분 만에 쓰러져</a:t>
            </a: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8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 모두 병원으로 옮겨졌지만 의식을 되찾지 못하고 사망에 이름</a:t>
            </a:r>
            <a:endParaRPr lang="en-US" altLang="ko-KR" sz="18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5E02B757-1901-4847-88A2-3E354C46DCFA}"/>
              </a:ext>
            </a:extLst>
          </p:cNvPr>
          <p:cNvCxnSpPr>
            <a:cxnSpLocks/>
          </p:cNvCxnSpPr>
          <p:nvPr/>
        </p:nvCxnSpPr>
        <p:spPr>
          <a:xfrm>
            <a:off x="3431704" y="946091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7C377B7F-F639-464B-A7F3-B43D73131BE7}"/>
              </a:ext>
            </a:extLst>
          </p:cNvPr>
          <p:cNvCxnSpPr>
            <a:cxnSpLocks/>
          </p:cNvCxnSpPr>
          <p:nvPr/>
        </p:nvCxnSpPr>
        <p:spPr>
          <a:xfrm>
            <a:off x="3431704" y="3377881"/>
            <a:ext cx="7689241" cy="0"/>
          </a:xfrm>
          <a:prstGeom prst="line">
            <a:avLst/>
          </a:prstGeom>
          <a:ln w="254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육각형 71">
            <a:extLst>
              <a:ext uri="{FF2B5EF4-FFF2-40B4-BE49-F238E27FC236}">
                <a16:creationId xmlns:a16="http://schemas.microsoft.com/office/drawing/2014/main" xmlns="" id="{9B9D9F68-37D9-4554-9AF5-A5B1E63FCA19}"/>
              </a:ext>
            </a:extLst>
          </p:cNvPr>
          <p:cNvSpPr/>
          <p:nvPr/>
        </p:nvSpPr>
        <p:spPr>
          <a:xfrm>
            <a:off x="6177635" y="772869"/>
            <a:ext cx="2078605" cy="351999"/>
          </a:xfrm>
          <a:prstGeom prst="hexagon">
            <a:avLst>
              <a:gd name="adj" fmla="val 45830"/>
              <a:gd name="vf" fmla="val 11547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174D0DC-C238-4208-A4B9-A99BA2DF58EE}"/>
              </a:ext>
            </a:extLst>
          </p:cNvPr>
          <p:cNvSpPr txBox="1"/>
          <p:nvPr/>
        </p:nvSpPr>
        <p:spPr>
          <a:xfrm>
            <a:off x="6561453" y="748813"/>
            <a:ext cx="1310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marR="0" indent="-27940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30" dirty="0" smtClean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사고 개요</a:t>
            </a:r>
            <a:endParaRPr lang="ko-KR" altLang="en-US" sz="20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A63C120-C5FE-443F-ACB1-72A7196CD906}"/>
              </a:ext>
            </a:extLst>
          </p:cNvPr>
          <p:cNvSpPr txBox="1"/>
          <p:nvPr/>
        </p:nvSpPr>
        <p:spPr>
          <a:xfrm>
            <a:off x="4200932" y="1222822"/>
            <a:ext cx="6299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사망 부른 치명적 질식사고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i="0" u="none" strike="noStrike" spc="-150" baseline="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송기마스크만</a:t>
            </a:r>
            <a:r>
              <a:rPr lang="ko-KR" altLang="en-US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착용했더라면</a:t>
            </a:r>
            <a:r>
              <a:rPr lang="en-US" altLang="ko-KR" sz="1800" b="1" i="0" u="none" strike="noStrike" spc="-150" baseline="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...”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CB3D52-BD2B-435B-B359-5A140B3A2F8E}"/>
              </a:ext>
            </a:extLst>
          </p:cNvPr>
          <p:cNvSpPr txBox="1"/>
          <p:nvPr/>
        </p:nvSpPr>
        <p:spPr>
          <a:xfrm>
            <a:off x="3274545" y="4261728"/>
            <a:ext cx="3829567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i="0" u="none" strike="noStrike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 파악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제거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대체방안 검토 부재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산소 및 유해가스 농도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미측정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송기마스크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등 개인보호구 미착용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비정형작업에 대한 작업절차 및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관리감독자 부재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기본 안전수칙 준수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2</a:t>
            </a:r>
            <a:r>
              <a:rPr lang="ko-KR" altLang="en-US" sz="1600" b="1" i="0" u="none" strike="noStrike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차사고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예방을 위한    </a:t>
            </a: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1600" b="1" i="0" u="none" strike="noStrike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 안전보건교육 미흡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0B526E-1C7C-4256-8CD1-7B32A49F218C}"/>
              </a:ext>
            </a:extLst>
          </p:cNvPr>
          <p:cNvSpPr txBox="1"/>
          <p:nvPr/>
        </p:nvSpPr>
        <p:spPr>
          <a:xfrm>
            <a:off x="7255855" y="4277074"/>
            <a:ext cx="4600785" cy="1876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➊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지하 </a:t>
            </a:r>
            <a:r>
              <a:rPr lang="ko-KR" altLang="en-US" sz="16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집수조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수중모터를 외부모터로 대체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(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구조변경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 altLang="ko-KR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기본 안전수칙에 대한 정기 교육 실시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「작업허가제」 도입 및 관리감독자 배치 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ko-KR" altLang="en-US" sz="1600" b="1" spc="-150" dirty="0">
                <a:solidFill>
                  <a:srgbClr val="4472C4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사고 시나리오에 대한 비상조치계획 수립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훈련 </a:t>
            </a: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xmlns="" id="{739FA583-3CDE-4D40-80F8-F91ACB2A1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85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27735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4D9ED1DE-D62D-407A-AB66-8A643D3ADD16}"/>
              </a:ext>
            </a:extLst>
          </p:cNvPr>
          <p:cNvGrpSpPr/>
          <p:nvPr/>
        </p:nvGrpSpPr>
        <p:grpSpPr>
          <a:xfrm>
            <a:off x="1343472" y="3049025"/>
            <a:ext cx="9505056" cy="910736"/>
            <a:chOff x="3191814" y="3049025"/>
            <a:chExt cx="9505056" cy="91073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xmlns="" id="{AF787348-BC83-41AE-94A2-66DAFE5EDFC0}"/>
                </a:ext>
              </a:extLst>
            </p:cNvPr>
            <p:cNvSpPr/>
            <p:nvPr/>
          </p:nvSpPr>
          <p:spPr>
            <a:xfrm>
              <a:off x="3359695" y="3068960"/>
              <a:ext cx="9337175" cy="890801"/>
            </a:xfrm>
            <a:prstGeom prst="roundRect">
              <a:avLst>
                <a:gd name="adj" fmla="val 13741"/>
              </a:avLst>
            </a:prstGeom>
            <a:solidFill>
              <a:srgbClr val="0D3C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086559-96BC-4453-ADB6-72CDEE4D9228}"/>
                </a:ext>
              </a:extLst>
            </p:cNvPr>
            <p:cNvSpPr txBox="1"/>
            <p:nvPr/>
          </p:nvSpPr>
          <p:spPr>
            <a:xfrm>
              <a:off x="4130410" y="3049025"/>
              <a:ext cx="85198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48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도급</a:t>
              </a:r>
              <a:r>
                <a:rPr lang="en-US" altLang="ko-KR" sz="48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48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용역</a:t>
              </a:r>
              <a:r>
                <a:rPr lang="en-US" altLang="ko-KR" sz="48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4800" b="1" i="0" u="none" strike="noStrike" spc="-30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위탁 시 안전보건 확보</a:t>
              </a:r>
              <a:endParaRPr lang="ko-KR" altLang="en-US" sz="4800" b="1" spc="-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xmlns="" id="{95E538EF-4AE7-4A67-86B9-14EDC9F62534}"/>
                </a:ext>
              </a:extLst>
            </p:cNvPr>
            <p:cNvSpPr/>
            <p:nvPr/>
          </p:nvSpPr>
          <p:spPr>
            <a:xfrm>
              <a:off x="3191814" y="3068960"/>
              <a:ext cx="792848" cy="890801"/>
            </a:xfrm>
            <a:prstGeom prst="roundRect">
              <a:avLst>
                <a:gd name="adj" fmla="val 13741"/>
              </a:avLst>
            </a:prstGeom>
            <a:solidFill>
              <a:srgbClr val="336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내용 개체 틀 2">
              <a:extLst>
                <a:ext uri="{FF2B5EF4-FFF2-40B4-BE49-F238E27FC236}">
                  <a16:creationId xmlns:a16="http://schemas.microsoft.com/office/drawing/2014/main" xmlns="" id="{BB86B3E5-7B40-4DB5-B775-D98D65EB3DA7}"/>
                </a:ext>
              </a:extLst>
            </p:cNvPr>
            <p:cNvSpPr txBox="1">
              <a:spLocks/>
            </p:cNvSpPr>
            <p:nvPr/>
          </p:nvSpPr>
          <p:spPr>
            <a:xfrm>
              <a:off x="3366869" y="3207898"/>
              <a:ext cx="514885" cy="60529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4000"/>
                </a:lnSpc>
                <a:spcAft>
                  <a:spcPts val="2000"/>
                </a:spcAft>
                <a:buFont typeface="Arial" panose="020B0604020202020204" pitchFamily="34" charset="0"/>
                <a:buNone/>
              </a:pPr>
              <a:r>
                <a:rPr lang="en-US" altLang="ko-KR" sz="3600" dirty="0">
                  <a:solidFill>
                    <a:schemeClr val="bg1"/>
                  </a:solidFill>
                  <a:latin typeface="휴먼둥근헤드라인" pitchFamily="18" charset="-127"/>
                  <a:ea typeface="휴먼둥근헤드라인" pitchFamily="18" charset="-127"/>
                  <a:cs typeface="+mj-cs"/>
                </a:rPr>
                <a:t>6</a:t>
              </a:r>
              <a:endParaRPr lang="ko-KR" altLang="en-US" sz="360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  <a:cs typeface="+mj-cs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791CABF8-E2A0-4988-86F7-C7D2503A0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86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6E074C-A018-48B3-85E8-E00C38387B7F}"/>
              </a:ext>
            </a:extLst>
          </p:cNvPr>
          <p:cNvSpPr txBox="1"/>
          <p:nvPr/>
        </p:nvSpPr>
        <p:spPr>
          <a:xfrm>
            <a:off x="2831976" y="4044905"/>
            <a:ext cx="6096000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안전보건관리체계는 소속 근로자뿐만 아니라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b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rgbClr val="0099CA"/>
                </a:solidFill>
                <a:latin typeface="맑은 고딕" pitchFamily="50" charset="-127"/>
                <a:ea typeface="맑은 고딕" pitchFamily="50" charset="-127"/>
              </a:rPr>
              <a:t>사업장 내 모든 구성원</a:t>
            </a:r>
            <a:r>
              <a:rPr lang="ko-KR" altLang="en-US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을 대상으로 구축하고 이행해야 합니다</a:t>
            </a:r>
            <a:r>
              <a:rPr lang="en-US" altLang="ko-KR" sz="1600" b="1" i="0" u="none" strike="noStrike" spc="-150" baseline="0" dirty="0">
                <a:solidFill>
                  <a:srgbClr val="6B615F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600" b="1" spc="-15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39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72848DFE-AF7A-4700-80E3-D8F354C79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" y="2487664"/>
            <a:ext cx="5442693" cy="3606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39ADFA-42BF-4CDC-96C4-F790419C6FB7}"/>
              </a:ext>
            </a:extLst>
          </p:cNvPr>
          <p:cNvSpPr txBox="1"/>
          <p:nvPr/>
        </p:nvSpPr>
        <p:spPr>
          <a:xfrm>
            <a:off x="1215414" y="594683"/>
            <a:ext cx="408849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2060E877-9504-4DED-9365-29AFD2BE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산업재해 예방 능력을 갖춘 사업주를 선정합니다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321D8DE9-301E-4C65-8764-895BD978EE5E}"/>
              </a:ext>
            </a:extLst>
          </p:cNvPr>
          <p:cNvGrpSpPr/>
          <p:nvPr/>
        </p:nvGrpSpPr>
        <p:grpSpPr>
          <a:xfrm>
            <a:off x="4799856" y="1988840"/>
            <a:ext cx="6660634" cy="4392488"/>
            <a:chOff x="5243334" y="1988840"/>
            <a:chExt cx="6660634" cy="43924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33D9E3A-21C9-4F34-BE24-E6B07026BB71}"/>
                </a:ext>
              </a:extLst>
            </p:cNvPr>
            <p:cNvSpPr txBox="1"/>
            <p:nvPr/>
          </p:nvSpPr>
          <p:spPr>
            <a:xfrm>
              <a:off x="5693029" y="2117616"/>
              <a:ext cx="5762043" cy="776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수준을 평가하여 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/>
              </a:r>
              <a:b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</a:b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안전보건 확보가 어려워 보이는 경우 계약하지 않음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xmlns="" id="{3D6F4F53-BFC7-49DF-8E20-FF266FF31EC6}"/>
                </a:ext>
              </a:extLst>
            </p:cNvPr>
            <p:cNvGrpSpPr/>
            <p:nvPr/>
          </p:nvGrpSpPr>
          <p:grpSpPr>
            <a:xfrm>
              <a:off x="5443894" y="2217477"/>
              <a:ext cx="237402" cy="226207"/>
              <a:chOff x="4811367" y="1575848"/>
              <a:chExt cx="633490" cy="603617"/>
            </a:xfrm>
          </p:grpSpPr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xmlns="" id="{5B66D4E9-B051-4AAF-8581-E34C9115E2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2" name="Freeform 33">
                <a:extLst>
                  <a:ext uri="{FF2B5EF4-FFF2-40B4-BE49-F238E27FC236}">
                    <a16:creationId xmlns:a16="http://schemas.microsoft.com/office/drawing/2014/main" xmlns="" id="{9F79AB4E-F180-42BF-BF98-D209E8C11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xmlns="" id="{14C570FA-AFD9-410B-A0BE-F798B888612A}"/>
                </a:ext>
              </a:extLst>
            </p:cNvPr>
            <p:cNvGrpSpPr/>
            <p:nvPr/>
          </p:nvGrpSpPr>
          <p:grpSpPr>
            <a:xfrm>
              <a:off x="5243334" y="1988840"/>
              <a:ext cx="6427762" cy="4392488"/>
              <a:chOff x="5243334" y="1988840"/>
              <a:chExt cx="6427762" cy="4392488"/>
            </a:xfrm>
          </p:grpSpPr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xmlns="" id="{0089F52B-272D-48FD-942F-CF8714E84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1988840"/>
                <a:ext cx="6427762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xmlns="" id="{76E07195-C4A2-487F-A049-8B87645BD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3053720"/>
                <a:ext cx="6427762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xmlns="" id="{A4B9A304-3445-4F78-80F2-B33FB2666E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4991079"/>
                <a:ext cx="6427762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xmlns="" id="{49FBEA42-B445-4143-8C28-FB8A0EC70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3334" y="6381328"/>
                <a:ext cx="6427762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xmlns="" id="{46128357-6E3E-44B5-B27F-AAA1F6DFF93C}"/>
                </a:ext>
              </a:extLst>
            </p:cNvPr>
            <p:cNvGrpSpPr/>
            <p:nvPr/>
          </p:nvGrpSpPr>
          <p:grpSpPr>
            <a:xfrm>
              <a:off x="5443894" y="3177919"/>
              <a:ext cx="6460074" cy="1691241"/>
              <a:chOff x="5443894" y="2997407"/>
              <a:chExt cx="6460074" cy="16912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550B2EF1-E647-4D09-9FB2-01710BA3A840}"/>
                  </a:ext>
                </a:extLst>
              </p:cNvPr>
              <p:cNvSpPr txBox="1"/>
              <p:nvPr/>
            </p:nvSpPr>
            <p:spPr>
              <a:xfrm>
                <a:off x="5693029" y="2997407"/>
                <a:ext cx="5659555" cy="417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ko-KR" altLang="en-US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계약서에 사업장 </a:t>
                </a:r>
                <a:r>
                  <a:rPr lang="en-US" altLang="ko-KR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‘</a:t>
                </a:r>
                <a:r>
                  <a:rPr lang="ko-KR" altLang="en-US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안전보건 확보에 필요한 조건</a:t>
                </a:r>
                <a:r>
                  <a:rPr lang="en-US" altLang="ko-KR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’</a:t>
                </a:r>
                <a:r>
                  <a:rPr lang="ko-KR" altLang="en-US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명시</a:t>
                </a:r>
                <a:endPara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8CAE28A-365C-4178-929E-3E62CFF0F66B}"/>
                  </a:ext>
                </a:extLst>
              </p:cNvPr>
              <p:cNvSpPr txBox="1"/>
              <p:nvPr/>
            </p:nvSpPr>
            <p:spPr>
              <a:xfrm>
                <a:off x="5742177" y="4257055"/>
                <a:ext cx="5546019" cy="43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altLang="ko-KR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- </a:t>
                </a:r>
                <a:r>
                  <a:rPr lang="ko-KR" altLang="en-US" sz="20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불이행의 경우에 대한 조치방안도 미리 마련</a:t>
                </a:r>
                <a:endPara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xmlns="" id="{68E86D0A-D901-4A9A-9CB8-ED1D706C24CF}"/>
                  </a:ext>
                </a:extLst>
              </p:cNvPr>
              <p:cNvGrpSpPr/>
              <p:nvPr/>
            </p:nvGrpSpPr>
            <p:grpSpPr>
              <a:xfrm>
                <a:off x="5443894" y="3104102"/>
                <a:ext cx="237402" cy="226207"/>
                <a:chOff x="4811367" y="1575848"/>
                <a:chExt cx="633490" cy="603617"/>
              </a:xfrm>
            </p:grpSpPr>
            <p:sp>
              <p:nvSpPr>
                <p:cNvPr id="29" name="Freeform 74">
                  <a:extLst>
                    <a:ext uri="{FF2B5EF4-FFF2-40B4-BE49-F238E27FC236}">
                      <a16:creationId xmlns:a16="http://schemas.microsoft.com/office/drawing/2014/main" xmlns="" id="{E2289B3A-0E97-4BE9-BEC1-192A7FB48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811367" y="1642890"/>
                  <a:ext cx="536575" cy="536575"/>
                </a:xfrm>
                <a:custGeom>
                  <a:avLst/>
                  <a:gdLst>
                    <a:gd name="T0" fmla="*/ 167 w 676"/>
                    <a:gd name="T1" fmla="*/ 0 h 676"/>
                    <a:gd name="T2" fmla="*/ 158 w 676"/>
                    <a:gd name="T3" fmla="*/ 0 h 676"/>
                    <a:gd name="T4" fmla="*/ 508 w 676"/>
                    <a:gd name="T5" fmla="*/ 73 h 676"/>
                    <a:gd name="T6" fmla="*/ 527 w 676"/>
                    <a:gd name="T7" fmla="*/ 74 h 676"/>
                    <a:gd name="T8" fmla="*/ 562 w 676"/>
                    <a:gd name="T9" fmla="*/ 89 h 676"/>
                    <a:gd name="T10" fmla="*/ 586 w 676"/>
                    <a:gd name="T11" fmla="*/ 114 h 676"/>
                    <a:gd name="T12" fmla="*/ 601 w 676"/>
                    <a:gd name="T13" fmla="*/ 149 h 676"/>
                    <a:gd name="T14" fmla="*/ 603 w 676"/>
                    <a:gd name="T15" fmla="*/ 508 h 676"/>
                    <a:gd name="T16" fmla="*/ 601 w 676"/>
                    <a:gd name="T17" fmla="*/ 527 h 676"/>
                    <a:gd name="T18" fmla="*/ 586 w 676"/>
                    <a:gd name="T19" fmla="*/ 560 h 676"/>
                    <a:gd name="T20" fmla="*/ 562 w 676"/>
                    <a:gd name="T21" fmla="*/ 587 h 676"/>
                    <a:gd name="T22" fmla="*/ 527 w 676"/>
                    <a:gd name="T23" fmla="*/ 601 h 676"/>
                    <a:gd name="T24" fmla="*/ 167 w 676"/>
                    <a:gd name="T25" fmla="*/ 603 h 676"/>
                    <a:gd name="T26" fmla="*/ 149 w 676"/>
                    <a:gd name="T27" fmla="*/ 601 h 676"/>
                    <a:gd name="T28" fmla="*/ 115 w 676"/>
                    <a:gd name="T29" fmla="*/ 587 h 676"/>
                    <a:gd name="T30" fmla="*/ 89 w 676"/>
                    <a:gd name="T31" fmla="*/ 560 h 676"/>
                    <a:gd name="T32" fmla="*/ 76 w 676"/>
                    <a:gd name="T33" fmla="*/ 527 h 676"/>
                    <a:gd name="T34" fmla="*/ 74 w 676"/>
                    <a:gd name="T35" fmla="*/ 408 h 676"/>
                    <a:gd name="T36" fmla="*/ 0 w 676"/>
                    <a:gd name="T37" fmla="*/ 508 h 676"/>
                    <a:gd name="T38" fmla="*/ 2 w 676"/>
                    <a:gd name="T39" fmla="*/ 525 h 676"/>
                    <a:gd name="T40" fmla="*/ 7 w 676"/>
                    <a:gd name="T41" fmla="*/ 557 h 676"/>
                    <a:gd name="T42" fmla="*/ 20 w 676"/>
                    <a:gd name="T43" fmla="*/ 588 h 676"/>
                    <a:gd name="T44" fmla="*/ 39 w 676"/>
                    <a:gd name="T45" fmla="*/ 614 h 676"/>
                    <a:gd name="T46" fmla="*/ 61 w 676"/>
                    <a:gd name="T47" fmla="*/ 637 h 676"/>
                    <a:gd name="T48" fmla="*/ 89 w 676"/>
                    <a:gd name="T49" fmla="*/ 655 h 676"/>
                    <a:gd name="T50" fmla="*/ 119 w 676"/>
                    <a:gd name="T51" fmla="*/ 668 h 676"/>
                    <a:gd name="T52" fmla="*/ 151 w 676"/>
                    <a:gd name="T53" fmla="*/ 674 h 676"/>
                    <a:gd name="T54" fmla="*/ 508 w 676"/>
                    <a:gd name="T55" fmla="*/ 676 h 676"/>
                    <a:gd name="T56" fmla="*/ 525 w 676"/>
                    <a:gd name="T57" fmla="*/ 674 h 676"/>
                    <a:gd name="T58" fmla="*/ 558 w 676"/>
                    <a:gd name="T59" fmla="*/ 668 h 676"/>
                    <a:gd name="T60" fmla="*/ 588 w 676"/>
                    <a:gd name="T61" fmla="*/ 655 h 676"/>
                    <a:gd name="T62" fmla="*/ 616 w 676"/>
                    <a:gd name="T63" fmla="*/ 637 h 676"/>
                    <a:gd name="T64" fmla="*/ 638 w 676"/>
                    <a:gd name="T65" fmla="*/ 614 h 676"/>
                    <a:gd name="T66" fmla="*/ 655 w 676"/>
                    <a:gd name="T67" fmla="*/ 588 h 676"/>
                    <a:gd name="T68" fmla="*/ 668 w 676"/>
                    <a:gd name="T69" fmla="*/ 557 h 676"/>
                    <a:gd name="T70" fmla="*/ 676 w 676"/>
                    <a:gd name="T71" fmla="*/ 525 h 676"/>
                    <a:gd name="T72" fmla="*/ 676 w 676"/>
                    <a:gd name="T73" fmla="*/ 168 h 676"/>
                    <a:gd name="T74" fmla="*/ 676 w 676"/>
                    <a:gd name="T75" fmla="*/ 151 h 676"/>
                    <a:gd name="T76" fmla="*/ 668 w 676"/>
                    <a:gd name="T77" fmla="*/ 117 h 676"/>
                    <a:gd name="T78" fmla="*/ 655 w 676"/>
                    <a:gd name="T79" fmla="*/ 87 h 676"/>
                    <a:gd name="T80" fmla="*/ 638 w 676"/>
                    <a:gd name="T81" fmla="*/ 61 h 676"/>
                    <a:gd name="T82" fmla="*/ 616 w 676"/>
                    <a:gd name="T83" fmla="*/ 37 h 676"/>
                    <a:gd name="T84" fmla="*/ 588 w 676"/>
                    <a:gd name="T85" fmla="*/ 20 h 676"/>
                    <a:gd name="T86" fmla="*/ 558 w 676"/>
                    <a:gd name="T87" fmla="*/ 7 h 676"/>
                    <a:gd name="T88" fmla="*/ 525 w 676"/>
                    <a:gd name="T89" fmla="*/ 0 h 676"/>
                    <a:gd name="T90" fmla="*/ 508 w 676"/>
                    <a:gd name="T91" fmla="*/ 0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76" h="676">
                      <a:moveTo>
                        <a:pt x="508" y="0"/>
                      </a:move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58" y="0"/>
                      </a:lnTo>
                      <a:lnTo>
                        <a:pt x="197" y="73"/>
                      </a:lnTo>
                      <a:lnTo>
                        <a:pt x="508" y="73"/>
                      </a:lnTo>
                      <a:lnTo>
                        <a:pt x="508" y="73"/>
                      </a:lnTo>
                      <a:lnTo>
                        <a:pt x="527" y="74"/>
                      </a:lnTo>
                      <a:lnTo>
                        <a:pt x="545" y="80"/>
                      </a:lnTo>
                      <a:lnTo>
                        <a:pt x="562" y="89"/>
                      </a:lnTo>
                      <a:lnTo>
                        <a:pt x="575" y="101"/>
                      </a:lnTo>
                      <a:lnTo>
                        <a:pt x="586" y="114"/>
                      </a:lnTo>
                      <a:lnTo>
                        <a:pt x="596" y="130"/>
                      </a:lnTo>
                      <a:lnTo>
                        <a:pt x="601" y="149"/>
                      </a:lnTo>
                      <a:lnTo>
                        <a:pt x="603" y="168"/>
                      </a:lnTo>
                      <a:lnTo>
                        <a:pt x="603" y="508"/>
                      </a:lnTo>
                      <a:lnTo>
                        <a:pt x="603" y="508"/>
                      </a:lnTo>
                      <a:lnTo>
                        <a:pt x="601" y="527"/>
                      </a:lnTo>
                      <a:lnTo>
                        <a:pt x="596" y="544"/>
                      </a:lnTo>
                      <a:lnTo>
                        <a:pt x="586" y="560"/>
                      </a:lnTo>
                      <a:lnTo>
                        <a:pt x="575" y="575"/>
                      </a:lnTo>
                      <a:lnTo>
                        <a:pt x="562" y="587"/>
                      </a:lnTo>
                      <a:lnTo>
                        <a:pt x="545" y="596"/>
                      </a:lnTo>
                      <a:lnTo>
                        <a:pt x="527" y="601"/>
                      </a:lnTo>
                      <a:lnTo>
                        <a:pt x="508" y="603"/>
                      </a:lnTo>
                      <a:lnTo>
                        <a:pt x="167" y="603"/>
                      </a:lnTo>
                      <a:lnTo>
                        <a:pt x="167" y="603"/>
                      </a:lnTo>
                      <a:lnTo>
                        <a:pt x="149" y="601"/>
                      </a:lnTo>
                      <a:lnTo>
                        <a:pt x="132" y="596"/>
                      </a:lnTo>
                      <a:lnTo>
                        <a:pt x="115" y="587"/>
                      </a:lnTo>
                      <a:lnTo>
                        <a:pt x="100" y="575"/>
                      </a:lnTo>
                      <a:lnTo>
                        <a:pt x="89" y="560"/>
                      </a:lnTo>
                      <a:lnTo>
                        <a:pt x="82" y="544"/>
                      </a:lnTo>
                      <a:lnTo>
                        <a:pt x="76" y="527"/>
                      </a:lnTo>
                      <a:lnTo>
                        <a:pt x="74" y="508"/>
                      </a:lnTo>
                      <a:lnTo>
                        <a:pt x="74" y="408"/>
                      </a:lnTo>
                      <a:lnTo>
                        <a:pt x="0" y="330"/>
                      </a:lnTo>
                      <a:lnTo>
                        <a:pt x="0" y="508"/>
                      </a:lnTo>
                      <a:lnTo>
                        <a:pt x="0" y="508"/>
                      </a:lnTo>
                      <a:lnTo>
                        <a:pt x="2" y="525"/>
                      </a:lnTo>
                      <a:lnTo>
                        <a:pt x="3" y="542"/>
                      </a:lnTo>
                      <a:lnTo>
                        <a:pt x="7" y="557"/>
                      </a:lnTo>
                      <a:lnTo>
                        <a:pt x="13" y="573"/>
                      </a:lnTo>
                      <a:lnTo>
                        <a:pt x="20" y="588"/>
                      </a:lnTo>
                      <a:lnTo>
                        <a:pt x="30" y="601"/>
                      </a:lnTo>
                      <a:lnTo>
                        <a:pt x="39" y="614"/>
                      </a:lnTo>
                      <a:lnTo>
                        <a:pt x="50" y="626"/>
                      </a:lnTo>
                      <a:lnTo>
                        <a:pt x="61" y="637"/>
                      </a:lnTo>
                      <a:lnTo>
                        <a:pt x="74" y="646"/>
                      </a:lnTo>
                      <a:lnTo>
                        <a:pt x="89" y="655"/>
                      </a:lnTo>
                      <a:lnTo>
                        <a:pt x="102" y="663"/>
                      </a:lnTo>
                      <a:lnTo>
                        <a:pt x="119" y="668"/>
                      </a:lnTo>
                      <a:lnTo>
                        <a:pt x="134" y="672"/>
                      </a:lnTo>
                      <a:lnTo>
                        <a:pt x="151" y="674"/>
                      </a:lnTo>
                      <a:lnTo>
                        <a:pt x="167" y="676"/>
                      </a:lnTo>
                      <a:lnTo>
                        <a:pt x="508" y="676"/>
                      </a:lnTo>
                      <a:lnTo>
                        <a:pt x="508" y="676"/>
                      </a:lnTo>
                      <a:lnTo>
                        <a:pt x="525" y="674"/>
                      </a:lnTo>
                      <a:lnTo>
                        <a:pt x="542" y="672"/>
                      </a:lnTo>
                      <a:lnTo>
                        <a:pt x="558" y="668"/>
                      </a:lnTo>
                      <a:lnTo>
                        <a:pt x="573" y="663"/>
                      </a:lnTo>
                      <a:lnTo>
                        <a:pt x="588" y="655"/>
                      </a:lnTo>
                      <a:lnTo>
                        <a:pt x="603" y="646"/>
                      </a:lnTo>
                      <a:lnTo>
                        <a:pt x="616" y="637"/>
                      </a:lnTo>
                      <a:lnTo>
                        <a:pt x="627" y="626"/>
                      </a:lnTo>
                      <a:lnTo>
                        <a:pt x="638" y="614"/>
                      </a:lnTo>
                      <a:lnTo>
                        <a:pt x="648" y="601"/>
                      </a:lnTo>
                      <a:lnTo>
                        <a:pt x="655" y="588"/>
                      </a:lnTo>
                      <a:lnTo>
                        <a:pt x="663" y="573"/>
                      </a:lnTo>
                      <a:lnTo>
                        <a:pt x="668" y="557"/>
                      </a:lnTo>
                      <a:lnTo>
                        <a:pt x="674" y="542"/>
                      </a:lnTo>
                      <a:lnTo>
                        <a:pt x="676" y="525"/>
                      </a:lnTo>
                      <a:lnTo>
                        <a:pt x="676" y="508"/>
                      </a:lnTo>
                      <a:lnTo>
                        <a:pt x="676" y="168"/>
                      </a:lnTo>
                      <a:lnTo>
                        <a:pt x="676" y="168"/>
                      </a:lnTo>
                      <a:lnTo>
                        <a:pt x="676" y="151"/>
                      </a:lnTo>
                      <a:lnTo>
                        <a:pt x="674" y="134"/>
                      </a:lnTo>
                      <a:lnTo>
                        <a:pt x="668" y="117"/>
                      </a:lnTo>
                      <a:lnTo>
                        <a:pt x="663" y="102"/>
                      </a:lnTo>
                      <a:lnTo>
                        <a:pt x="655" y="87"/>
                      </a:lnTo>
                      <a:lnTo>
                        <a:pt x="648" y="74"/>
                      </a:lnTo>
                      <a:lnTo>
                        <a:pt x="638" y="61"/>
                      </a:lnTo>
                      <a:lnTo>
                        <a:pt x="627" y="48"/>
                      </a:lnTo>
                      <a:lnTo>
                        <a:pt x="616" y="37"/>
                      </a:lnTo>
                      <a:lnTo>
                        <a:pt x="603" y="28"/>
                      </a:lnTo>
                      <a:lnTo>
                        <a:pt x="588" y="20"/>
                      </a:lnTo>
                      <a:lnTo>
                        <a:pt x="573" y="13"/>
                      </a:lnTo>
                      <a:lnTo>
                        <a:pt x="558" y="7"/>
                      </a:lnTo>
                      <a:lnTo>
                        <a:pt x="542" y="4"/>
                      </a:lnTo>
                      <a:lnTo>
                        <a:pt x="525" y="0"/>
                      </a:lnTo>
                      <a:lnTo>
                        <a:pt x="508" y="0"/>
                      </a:lnTo>
                      <a:lnTo>
                        <a:pt x="508" y="0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 w="9525">
                  <a:solidFill>
                    <a:srgbClr val="2F559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xmlns="" id="{4CC69925-664C-4BA5-BF07-0EDFC431C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4632" y="1575848"/>
                  <a:ext cx="530225" cy="447675"/>
                </a:xfrm>
                <a:custGeom>
                  <a:avLst/>
                  <a:gdLst>
                    <a:gd name="T0" fmla="*/ 666 w 668"/>
                    <a:gd name="T1" fmla="*/ 13 h 564"/>
                    <a:gd name="T2" fmla="*/ 657 w 668"/>
                    <a:gd name="T3" fmla="*/ 4 h 564"/>
                    <a:gd name="T4" fmla="*/ 640 w 668"/>
                    <a:gd name="T5" fmla="*/ 0 h 564"/>
                    <a:gd name="T6" fmla="*/ 631 w 668"/>
                    <a:gd name="T7" fmla="*/ 0 h 564"/>
                    <a:gd name="T8" fmla="*/ 597 w 668"/>
                    <a:gd name="T9" fmla="*/ 9 h 564"/>
                    <a:gd name="T10" fmla="*/ 577 w 668"/>
                    <a:gd name="T11" fmla="*/ 22 h 564"/>
                    <a:gd name="T12" fmla="*/ 556 w 668"/>
                    <a:gd name="T13" fmla="*/ 39 h 564"/>
                    <a:gd name="T14" fmla="*/ 493 w 668"/>
                    <a:gd name="T15" fmla="*/ 114 h 564"/>
                    <a:gd name="T16" fmla="*/ 445 w 668"/>
                    <a:gd name="T17" fmla="*/ 179 h 564"/>
                    <a:gd name="T18" fmla="*/ 305 w 668"/>
                    <a:gd name="T19" fmla="*/ 386 h 564"/>
                    <a:gd name="T20" fmla="*/ 286 w 668"/>
                    <a:gd name="T21" fmla="*/ 413 h 564"/>
                    <a:gd name="T22" fmla="*/ 251 w 668"/>
                    <a:gd name="T23" fmla="*/ 363 h 564"/>
                    <a:gd name="T24" fmla="*/ 208 w 668"/>
                    <a:gd name="T25" fmla="*/ 315 h 564"/>
                    <a:gd name="T26" fmla="*/ 171 w 668"/>
                    <a:gd name="T27" fmla="*/ 287 h 564"/>
                    <a:gd name="T28" fmla="*/ 143 w 668"/>
                    <a:gd name="T29" fmla="*/ 272 h 564"/>
                    <a:gd name="T30" fmla="*/ 113 w 668"/>
                    <a:gd name="T31" fmla="*/ 265 h 564"/>
                    <a:gd name="T32" fmla="*/ 98 w 668"/>
                    <a:gd name="T33" fmla="*/ 261 h 564"/>
                    <a:gd name="T34" fmla="*/ 65 w 668"/>
                    <a:gd name="T35" fmla="*/ 266 h 564"/>
                    <a:gd name="T36" fmla="*/ 33 w 668"/>
                    <a:gd name="T37" fmla="*/ 281 h 564"/>
                    <a:gd name="T38" fmla="*/ 9 w 668"/>
                    <a:gd name="T39" fmla="*/ 304 h 564"/>
                    <a:gd name="T40" fmla="*/ 0 w 668"/>
                    <a:gd name="T41" fmla="*/ 324 h 564"/>
                    <a:gd name="T42" fmla="*/ 0 w 668"/>
                    <a:gd name="T43" fmla="*/ 332 h 564"/>
                    <a:gd name="T44" fmla="*/ 11 w 668"/>
                    <a:gd name="T45" fmla="*/ 343 h 564"/>
                    <a:gd name="T46" fmla="*/ 20 w 668"/>
                    <a:gd name="T47" fmla="*/ 345 h 564"/>
                    <a:gd name="T48" fmla="*/ 54 w 668"/>
                    <a:gd name="T49" fmla="*/ 354 h 564"/>
                    <a:gd name="T50" fmla="*/ 85 w 668"/>
                    <a:gd name="T51" fmla="*/ 374 h 564"/>
                    <a:gd name="T52" fmla="*/ 115 w 668"/>
                    <a:gd name="T53" fmla="*/ 402 h 564"/>
                    <a:gd name="T54" fmla="*/ 165 w 668"/>
                    <a:gd name="T55" fmla="*/ 467 h 564"/>
                    <a:gd name="T56" fmla="*/ 218 w 668"/>
                    <a:gd name="T57" fmla="*/ 553 h 564"/>
                    <a:gd name="T58" fmla="*/ 219 w 668"/>
                    <a:gd name="T59" fmla="*/ 557 h 564"/>
                    <a:gd name="T60" fmla="*/ 232 w 668"/>
                    <a:gd name="T61" fmla="*/ 564 h 564"/>
                    <a:gd name="T62" fmla="*/ 242 w 668"/>
                    <a:gd name="T63" fmla="*/ 564 h 564"/>
                    <a:gd name="T64" fmla="*/ 266 w 668"/>
                    <a:gd name="T65" fmla="*/ 561 h 564"/>
                    <a:gd name="T66" fmla="*/ 294 w 668"/>
                    <a:gd name="T67" fmla="*/ 549 h 564"/>
                    <a:gd name="T68" fmla="*/ 318 w 668"/>
                    <a:gd name="T69" fmla="*/ 533 h 564"/>
                    <a:gd name="T70" fmla="*/ 333 w 668"/>
                    <a:gd name="T71" fmla="*/ 516 h 564"/>
                    <a:gd name="T72" fmla="*/ 350 w 668"/>
                    <a:gd name="T73" fmla="*/ 482 h 564"/>
                    <a:gd name="T74" fmla="*/ 415 w 668"/>
                    <a:gd name="T75" fmla="*/ 378 h 564"/>
                    <a:gd name="T76" fmla="*/ 506 w 668"/>
                    <a:gd name="T77" fmla="*/ 240 h 564"/>
                    <a:gd name="T78" fmla="*/ 607 w 668"/>
                    <a:gd name="T79" fmla="*/ 104 h 564"/>
                    <a:gd name="T80" fmla="*/ 657 w 668"/>
                    <a:gd name="T81" fmla="*/ 45 h 564"/>
                    <a:gd name="T82" fmla="*/ 666 w 668"/>
                    <a:gd name="T83" fmla="*/ 28 h 564"/>
                    <a:gd name="T84" fmla="*/ 666 w 668"/>
                    <a:gd name="T85" fmla="*/ 13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68" h="564">
                      <a:moveTo>
                        <a:pt x="666" y="13"/>
                      </a:moveTo>
                      <a:lnTo>
                        <a:pt x="666" y="13"/>
                      </a:lnTo>
                      <a:lnTo>
                        <a:pt x="663" y="9"/>
                      </a:lnTo>
                      <a:lnTo>
                        <a:pt x="657" y="4"/>
                      </a:lnTo>
                      <a:lnTo>
                        <a:pt x="650" y="2"/>
                      </a:lnTo>
                      <a:lnTo>
                        <a:pt x="640" y="0"/>
                      </a:lnTo>
                      <a:lnTo>
                        <a:pt x="640" y="0"/>
                      </a:lnTo>
                      <a:lnTo>
                        <a:pt x="631" y="0"/>
                      </a:lnTo>
                      <a:lnTo>
                        <a:pt x="620" y="2"/>
                      </a:lnTo>
                      <a:lnTo>
                        <a:pt x="597" y="9"/>
                      </a:lnTo>
                      <a:lnTo>
                        <a:pt x="586" y="15"/>
                      </a:lnTo>
                      <a:lnTo>
                        <a:pt x="577" y="22"/>
                      </a:lnTo>
                      <a:lnTo>
                        <a:pt x="566" y="30"/>
                      </a:lnTo>
                      <a:lnTo>
                        <a:pt x="556" y="39"/>
                      </a:lnTo>
                      <a:lnTo>
                        <a:pt x="556" y="39"/>
                      </a:lnTo>
                      <a:lnTo>
                        <a:pt x="493" y="114"/>
                      </a:lnTo>
                      <a:lnTo>
                        <a:pt x="469" y="145"/>
                      </a:lnTo>
                      <a:lnTo>
                        <a:pt x="445" y="179"/>
                      </a:lnTo>
                      <a:lnTo>
                        <a:pt x="387" y="259"/>
                      </a:lnTo>
                      <a:lnTo>
                        <a:pt x="305" y="386"/>
                      </a:lnTo>
                      <a:lnTo>
                        <a:pt x="286" y="413"/>
                      </a:lnTo>
                      <a:lnTo>
                        <a:pt x="286" y="413"/>
                      </a:lnTo>
                      <a:lnTo>
                        <a:pt x="270" y="387"/>
                      </a:lnTo>
                      <a:lnTo>
                        <a:pt x="251" y="363"/>
                      </a:lnTo>
                      <a:lnTo>
                        <a:pt x="231" y="339"/>
                      </a:lnTo>
                      <a:lnTo>
                        <a:pt x="208" y="315"/>
                      </a:lnTo>
                      <a:lnTo>
                        <a:pt x="184" y="296"/>
                      </a:lnTo>
                      <a:lnTo>
                        <a:pt x="171" y="287"/>
                      </a:lnTo>
                      <a:lnTo>
                        <a:pt x="156" y="279"/>
                      </a:lnTo>
                      <a:lnTo>
                        <a:pt x="143" y="272"/>
                      </a:lnTo>
                      <a:lnTo>
                        <a:pt x="128" y="268"/>
                      </a:lnTo>
                      <a:lnTo>
                        <a:pt x="113" y="265"/>
                      </a:lnTo>
                      <a:lnTo>
                        <a:pt x="98" y="261"/>
                      </a:lnTo>
                      <a:lnTo>
                        <a:pt x="98" y="261"/>
                      </a:lnTo>
                      <a:lnTo>
                        <a:pt x="82" y="263"/>
                      </a:lnTo>
                      <a:lnTo>
                        <a:pt x="65" y="266"/>
                      </a:lnTo>
                      <a:lnTo>
                        <a:pt x="48" y="274"/>
                      </a:lnTo>
                      <a:lnTo>
                        <a:pt x="33" y="281"/>
                      </a:lnTo>
                      <a:lnTo>
                        <a:pt x="20" y="292"/>
                      </a:lnTo>
                      <a:lnTo>
                        <a:pt x="9" y="304"/>
                      </a:lnTo>
                      <a:lnTo>
                        <a:pt x="2" y="315"/>
                      </a:lnTo>
                      <a:lnTo>
                        <a:pt x="0" y="324"/>
                      </a:lnTo>
                      <a:lnTo>
                        <a:pt x="0" y="324"/>
                      </a:lnTo>
                      <a:lnTo>
                        <a:pt x="0" y="332"/>
                      </a:lnTo>
                      <a:lnTo>
                        <a:pt x="3" y="337"/>
                      </a:lnTo>
                      <a:lnTo>
                        <a:pt x="11" y="343"/>
                      </a:lnTo>
                      <a:lnTo>
                        <a:pt x="20" y="345"/>
                      </a:lnTo>
                      <a:lnTo>
                        <a:pt x="20" y="345"/>
                      </a:lnTo>
                      <a:lnTo>
                        <a:pt x="37" y="348"/>
                      </a:lnTo>
                      <a:lnTo>
                        <a:pt x="54" y="354"/>
                      </a:lnTo>
                      <a:lnTo>
                        <a:pt x="69" y="363"/>
                      </a:lnTo>
                      <a:lnTo>
                        <a:pt x="85" y="374"/>
                      </a:lnTo>
                      <a:lnTo>
                        <a:pt x="100" y="387"/>
                      </a:lnTo>
                      <a:lnTo>
                        <a:pt x="115" y="402"/>
                      </a:lnTo>
                      <a:lnTo>
                        <a:pt x="141" y="434"/>
                      </a:lnTo>
                      <a:lnTo>
                        <a:pt x="165" y="467"/>
                      </a:lnTo>
                      <a:lnTo>
                        <a:pt x="188" y="501"/>
                      </a:lnTo>
                      <a:lnTo>
                        <a:pt x="218" y="553"/>
                      </a:lnTo>
                      <a:lnTo>
                        <a:pt x="218" y="553"/>
                      </a:lnTo>
                      <a:lnTo>
                        <a:pt x="219" y="557"/>
                      </a:lnTo>
                      <a:lnTo>
                        <a:pt x="225" y="561"/>
                      </a:lnTo>
                      <a:lnTo>
                        <a:pt x="232" y="564"/>
                      </a:lnTo>
                      <a:lnTo>
                        <a:pt x="242" y="564"/>
                      </a:lnTo>
                      <a:lnTo>
                        <a:pt x="242" y="564"/>
                      </a:lnTo>
                      <a:lnTo>
                        <a:pt x="253" y="564"/>
                      </a:lnTo>
                      <a:lnTo>
                        <a:pt x="266" y="561"/>
                      </a:lnTo>
                      <a:lnTo>
                        <a:pt x="279" y="555"/>
                      </a:lnTo>
                      <a:lnTo>
                        <a:pt x="294" y="549"/>
                      </a:lnTo>
                      <a:lnTo>
                        <a:pt x="305" y="542"/>
                      </a:lnTo>
                      <a:lnTo>
                        <a:pt x="318" y="533"/>
                      </a:lnTo>
                      <a:lnTo>
                        <a:pt x="326" y="523"/>
                      </a:lnTo>
                      <a:lnTo>
                        <a:pt x="333" y="516"/>
                      </a:lnTo>
                      <a:lnTo>
                        <a:pt x="333" y="516"/>
                      </a:lnTo>
                      <a:lnTo>
                        <a:pt x="350" y="482"/>
                      </a:lnTo>
                      <a:lnTo>
                        <a:pt x="378" y="436"/>
                      </a:lnTo>
                      <a:lnTo>
                        <a:pt x="415" y="378"/>
                      </a:lnTo>
                      <a:lnTo>
                        <a:pt x="458" y="311"/>
                      </a:lnTo>
                      <a:lnTo>
                        <a:pt x="506" y="240"/>
                      </a:lnTo>
                      <a:lnTo>
                        <a:pt x="556" y="171"/>
                      </a:lnTo>
                      <a:lnTo>
                        <a:pt x="607" y="104"/>
                      </a:lnTo>
                      <a:lnTo>
                        <a:pt x="657" y="45"/>
                      </a:lnTo>
                      <a:lnTo>
                        <a:pt x="657" y="45"/>
                      </a:lnTo>
                      <a:lnTo>
                        <a:pt x="663" y="35"/>
                      </a:lnTo>
                      <a:lnTo>
                        <a:pt x="666" y="28"/>
                      </a:lnTo>
                      <a:lnTo>
                        <a:pt x="668" y="21"/>
                      </a:lnTo>
                      <a:lnTo>
                        <a:pt x="666" y="13"/>
                      </a:lnTo>
                      <a:lnTo>
                        <a:pt x="666" y="1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dirty="0">
                    <a:latin typeface="맑은 고딕" pitchFamily="50" charset="-127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5085038-D4D3-4271-A611-17668C240A9D}"/>
                  </a:ext>
                </a:extLst>
              </p:cNvPr>
              <p:cNvSpPr txBox="1"/>
              <p:nvPr/>
            </p:nvSpPr>
            <p:spPr>
              <a:xfrm>
                <a:off x="5807968" y="3439867"/>
                <a:ext cx="60960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* 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(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예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) 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안전보건관리규정 제출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표준작업계획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·</a:t>
                </a:r>
                <a:r>
                  <a:rPr lang="ko-KR" altLang="en-US" sz="16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작업허가제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등 사내 작업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/>
                </a:r>
                <a:b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</a:br>
                <a:r>
                  <a:rPr lang="en-US" altLang="ko-KR" sz="1600" b="1" spc="-150" dirty="0" smtClean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 </a:t>
                </a:r>
                <a:r>
                  <a:rPr lang="ko-KR" altLang="en-US" sz="1600" b="1" spc="-150" dirty="0" smtClean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절차 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준수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정기 </a:t>
                </a:r>
                <a:r>
                  <a:rPr lang="ko-KR" altLang="en-US" sz="16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순회점검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및 ‘작업 전 </a:t>
                </a:r>
                <a:r>
                  <a:rPr lang="ko-KR" altLang="en-US" sz="16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안전미팅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실시’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sz="1600" b="1" spc="-150" dirty="0" err="1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비상훈련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참여</a:t>
                </a:r>
                <a: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,</a:t>
                </a:r>
                <a:br>
                  <a:rPr lang="en-US" altLang="ko-KR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</a:br>
                <a:r>
                  <a:rPr lang="en-US" altLang="ko-KR" sz="1600" b="1" spc="-150" dirty="0" smtClean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  </a:t>
                </a:r>
                <a:r>
                  <a:rPr lang="ko-KR" altLang="en-US" sz="1600" b="1" spc="-150" dirty="0" smtClean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정기 </a:t>
                </a:r>
                <a:r>
                  <a:rPr lang="ko-KR" altLang="en-US" sz="1600" b="1" spc="-150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안전보건교육 실시 등 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7476D78-E472-45AE-A110-F91D0917A50B}"/>
                </a:ext>
              </a:extLst>
            </p:cNvPr>
            <p:cNvSpPr txBox="1"/>
            <p:nvPr/>
          </p:nvSpPr>
          <p:spPr>
            <a:xfrm>
              <a:off x="5693029" y="5138311"/>
              <a:ext cx="5762043" cy="776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업종의 특성 등을 고려하여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사업장 내 안전보건 확보를 위한 충분한 비용과 작업기간 등을 보장</a:t>
              </a:r>
              <a:endPara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A2D3AE7B-EF77-4AA8-BFE5-2E3CEA50BBC7}"/>
                </a:ext>
              </a:extLst>
            </p:cNvPr>
            <p:cNvGrpSpPr/>
            <p:nvPr/>
          </p:nvGrpSpPr>
          <p:grpSpPr>
            <a:xfrm>
              <a:off x="5443894" y="5245006"/>
              <a:ext cx="237402" cy="226207"/>
              <a:chOff x="4811367" y="1575848"/>
              <a:chExt cx="633490" cy="603617"/>
            </a:xfrm>
          </p:grpSpPr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xmlns="" id="{9770977E-68ED-4301-86EF-9E3793E29A1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xmlns="" id="{F289FF2C-A999-4EEF-8F6D-6BDFB1EA9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6048D45-2A0B-4470-BEC6-F0461C46C02A}"/>
                </a:ext>
              </a:extLst>
            </p:cNvPr>
            <p:cNvSpPr txBox="1"/>
            <p:nvPr/>
          </p:nvSpPr>
          <p:spPr>
            <a:xfrm>
              <a:off x="5807968" y="5923572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* 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예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)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건설업</a:t>
              </a:r>
              <a:r>
                <a:rPr lang="en-US" altLang="ko-KR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: </a:t>
              </a:r>
              <a:r>
                <a:rPr lang="ko-KR" altLang="en-US" sz="16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건설공사기간에 관한 기준 포함 </a:t>
              </a:r>
            </a:p>
          </p:txBody>
        </p:sp>
      </p:grp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xmlns="" id="{EA6DD964-8DCE-4AB3-89A7-A6DBCD2D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87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9E436C-F895-4563-A8C8-4E69484FDC05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6C99F5D3-B922-4A3A-B1BA-0E6950E047A2}"/>
              </a:ext>
            </a:extLst>
          </p:cNvPr>
          <p:cNvCxnSpPr>
            <a:cxnSpLocks/>
          </p:cNvCxnSpPr>
          <p:nvPr/>
        </p:nvCxnSpPr>
        <p:spPr>
          <a:xfrm flipV="1">
            <a:off x="2567608" y="3573016"/>
            <a:ext cx="2929468" cy="792088"/>
          </a:xfrm>
          <a:prstGeom prst="line">
            <a:avLst/>
          </a:prstGeom>
          <a:solidFill>
            <a:schemeClr val="bg1"/>
          </a:solidFill>
          <a:ln w="38100">
            <a:solidFill>
              <a:srgbClr val="A3B6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xmlns="" id="{290629DB-7161-4A65-BA32-D044BA320C05}"/>
              </a:ext>
            </a:extLst>
          </p:cNvPr>
          <p:cNvCxnSpPr>
            <a:cxnSpLocks/>
          </p:cNvCxnSpPr>
          <p:nvPr/>
        </p:nvCxnSpPr>
        <p:spPr>
          <a:xfrm flipV="1">
            <a:off x="4486272" y="3510748"/>
            <a:ext cx="1261882" cy="1353242"/>
          </a:xfrm>
          <a:prstGeom prst="line">
            <a:avLst/>
          </a:prstGeom>
          <a:solidFill>
            <a:schemeClr val="bg1"/>
          </a:solidFill>
          <a:ln w="38100">
            <a:solidFill>
              <a:srgbClr val="A3B6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xmlns="" id="{1CBD1CF2-0CB6-479C-A6B0-0DC48B9A0465}"/>
              </a:ext>
            </a:extLst>
          </p:cNvPr>
          <p:cNvCxnSpPr>
            <a:cxnSpLocks/>
          </p:cNvCxnSpPr>
          <p:nvPr/>
        </p:nvCxnSpPr>
        <p:spPr>
          <a:xfrm flipH="1" flipV="1">
            <a:off x="7016560" y="3454925"/>
            <a:ext cx="2622390" cy="910179"/>
          </a:xfrm>
          <a:prstGeom prst="line">
            <a:avLst/>
          </a:prstGeom>
          <a:solidFill>
            <a:schemeClr val="bg1"/>
          </a:solidFill>
          <a:ln w="38100">
            <a:solidFill>
              <a:srgbClr val="A3B6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xmlns="" id="{F5A6AA8C-84A0-4303-AB0A-EE5F9F9A2FCD}"/>
              </a:ext>
            </a:extLst>
          </p:cNvPr>
          <p:cNvCxnSpPr>
            <a:cxnSpLocks/>
          </p:cNvCxnSpPr>
          <p:nvPr/>
        </p:nvCxnSpPr>
        <p:spPr>
          <a:xfrm flipH="1" flipV="1">
            <a:off x="6458404" y="3510748"/>
            <a:ext cx="1261882" cy="1353242"/>
          </a:xfrm>
          <a:prstGeom prst="line">
            <a:avLst/>
          </a:prstGeom>
          <a:solidFill>
            <a:schemeClr val="bg1"/>
          </a:solidFill>
          <a:ln w="38100">
            <a:solidFill>
              <a:srgbClr val="A3B6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xmlns="" id="{E3CCE1A2-3D61-45BE-A6EF-EA9D5955D87D}"/>
              </a:ext>
            </a:extLst>
          </p:cNvPr>
          <p:cNvSpPr/>
          <p:nvPr/>
        </p:nvSpPr>
        <p:spPr>
          <a:xfrm>
            <a:off x="3540530" y="1897257"/>
            <a:ext cx="5104253" cy="538871"/>
          </a:xfrm>
          <a:prstGeom prst="round2SameRect">
            <a:avLst>
              <a:gd name="adj1" fmla="val 35530"/>
              <a:gd name="adj2" fmla="val 0"/>
            </a:avLst>
          </a:prstGeom>
          <a:solidFill>
            <a:srgbClr val="576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xmlns="" id="{31D7D4C2-38B4-49D2-99BC-FF5968BF8763}"/>
              </a:ext>
            </a:extLst>
          </p:cNvPr>
          <p:cNvSpPr/>
          <p:nvPr/>
        </p:nvSpPr>
        <p:spPr>
          <a:xfrm>
            <a:off x="1299760" y="2336981"/>
            <a:ext cx="9584547" cy="1624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A3B6CD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xmlns="" id="{7E68F076-2E3C-4C4C-8CD4-FEC26324CAF6}"/>
              </a:ext>
            </a:extLst>
          </p:cNvPr>
          <p:cNvSpPr/>
          <p:nvPr/>
        </p:nvSpPr>
        <p:spPr>
          <a:xfrm>
            <a:off x="2776012" y="2964305"/>
            <a:ext cx="6681181" cy="457075"/>
          </a:xfrm>
          <a:prstGeom prst="roundRect">
            <a:avLst>
              <a:gd name="adj" fmla="val 50000"/>
            </a:avLst>
          </a:prstGeom>
          <a:noFill/>
          <a:ln w="41275">
            <a:solidFill>
              <a:srgbClr val="3362B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xmlns="" id="{6891A866-9749-4FA8-BCF8-C1C2A012F707}"/>
              </a:ext>
            </a:extLst>
          </p:cNvPr>
          <p:cNvGrpSpPr/>
          <p:nvPr/>
        </p:nvGrpSpPr>
        <p:grpSpPr>
          <a:xfrm>
            <a:off x="2288843" y="2491740"/>
            <a:ext cx="7602656" cy="1354852"/>
            <a:chOff x="2288843" y="2499360"/>
            <a:chExt cx="7602656" cy="1354852"/>
          </a:xfrm>
          <a:gradFill>
            <a:gsLst>
              <a:gs pos="1000">
                <a:srgbClr val="3362BF"/>
              </a:gs>
              <a:gs pos="100000">
                <a:srgbClr val="2F5597"/>
              </a:gs>
            </a:gsLst>
            <a:lin ang="0" scaled="0"/>
          </a:gradFill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xmlns="" id="{DC1689F6-69A5-4A3D-820A-32779A709E75}"/>
                </a:ext>
              </a:extLst>
            </p:cNvPr>
            <p:cNvSpPr/>
            <p:nvPr/>
          </p:nvSpPr>
          <p:spPr>
            <a:xfrm>
              <a:off x="2288843" y="2499360"/>
              <a:ext cx="1354852" cy="1354852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xmlns="" id="{7064994F-4821-4A53-AD9F-DA3EA6A5351A}"/>
                </a:ext>
              </a:extLst>
            </p:cNvPr>
            <p:cNvSpPr/>
            <p:nvPr/>
          </p:nvSpPr>
          <p:spPr>
            <a:xfrm>
              <a:off x="3850794" y="2499360"/>
              <a:ext cx="1354852" cy="1354852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xmlns="" id="{0DA59AC6-F0B5-4668-98FA-17004D549FFA}"/>
                </a:ext>
              </a:extLst>
            </p:cNvPr>
            <p:cNvSpPr/>
            <p:nvPr/>
          </p:nvSpPr>
          <p:spPr>
            <a:xfrm>
              <a:off x="5412745" y="2499360"/>
              <a:ext cx="1354852" cy="1354852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xmlns="" id="{78E37350-3E16-465A-991F-F447284ADAE0}"/>
                </a:ext>
              </a:extLst>
            </p:cNvPr>
            <p:cNvSpPr/>
            <p:nvPr/>
          </p:nvSpPr>
          <p:spPr>
            <a:xfrm>
              <a:off x="6974696" y="2499360"/>
              <a:ext cx="1354852" cy="1354852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xmlns="" id="{A7681BF5-6BD6-4717-843F-73219ED5E912}"/>
                </a:ext>
              </a:extLst>
            </p:cNvPr>
            <p:cNvSpPr/>
            <p:nvPr/>
          </p:nvSpPr>
          <p:spPr>
            <a:xfrm>
              <a:off x="8536647" y="2499360"/>
              <a:ext cx="1354852" cy="1354852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맑은 고딕" pitchFamily="50" charset="-12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8B40B3-A828-4365-9EBF-0C604779F0F8}"/>
              </a:ext>
            </a:extLst>
          </p:cNvPr>
          <p:cNvSpPr txBox="1"/>
          <p:nvPr/>
        </p:nvSpPr>
        <p:spPr>
          <a:xfrm>
            <a:off x="695244" y="994209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D3C77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D3C77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사업장 내 모든 구성원이 보호받을 수 있도록 합니다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B8C889-AEE8-4930-8809-ECB2C9536845}"/>
              </a:ext>
            </a:extLst>
          </p:cNvPr>
          <p:cNvSpPr txBox="1"/>
          <p:nvPr/>
        </p:nvSpPr>
        <p:spPr>
          <a:xfrm>
            <a:off x="2355012" y="2943210"/>
            <a:ext cx="1193016" cy="417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소속 직원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42CE82-623A-4270-B9DD-FE16305C9976}"/>
              </a:ext>
            </a:extLst>
          </p:cNvPr>
          <p:cNvSpPr txBox="1"/>
          <p:nvPr/>
        </p:nvSpPr>
        <p:spPr>
          <a:xfrm>
            <a:off x="3928140" y="2943210"/>
            <a:ext cx="1193016" cy="417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하청업체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E38AD0D-2526-4EDA-82D8-A450CD286E22}"/>
              </a:ext>
            </a:extLst>
          </p:cNvPr>
          <p:cNvSpPr txBox="1"/>
          <p:nvPr/>
        </p:nvSpPr>
        <p:spPr>
          <a:xfrm>
            <a:off x="5497076" y="2943210"/>
            <a:ext cx="1193016" cy="417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파견업체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0444FF-006A-4CEB-BA55-F944B06F056F}"/>
              </a:ext>
            </a:extLst>
          </p:cNvPr>
          <p:cNvSpPr txBox="1"/>
          <p:nvPr/>
        </p:nvSpPr>
        <p:spPr>
          <a:xfrm>
            <a:off x="7057490" y="2958951"/>
            <a:ext cx="119301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공급업체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1138663-1D9C-4293-A148-1076896863E1}"/>
              </a:ext>
            </a:extLst>
          </p:cNvPr>
          <p:cNvSpPr txBox="1"/>
          <p:nvPr/>
        </p:nvSpPr>
        <p:spPr>
          <a:xfrm>
            <a:off x="8652281" y="2943210"/>
            <a:ext cx="1193016" cy="417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판매업체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xmlns="" id="{E25BC4DA-1426-4949-BED4-9EEC82D80159}"/>
              </a:ext>
            </a:extLst>
          </p:cNvPr>
          <p:cNvSpPr/>
          <p:nvPr/>
        </p:nvSpPr>
        <p:spPr>
          <a:xfrm>
            <a:off x="1282013" y="4190745"/>
            <a:ext cx="2954058" cy="355566"/>
          </a:xfrm>
          <a:prstGeom prst="roundRect">
            <a:avLst/>
          </a:prstGeom>
          <a:solidFill>
            <a:srgbClr val="576C87"/>
          </a:solidFill>
          <a:ln w="19050">
            <a:solidFill>
              <a:srgbClr val="A3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맑은 고딕" pitchFamily="50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xmlns="" id="{5DE2A24B-5648-4AD0-8DB3-33726564E9C9}"/>
              </a:ext>
            </a:extLst>
          </p:cNvPr>
          <p:cNvSpPr/>
          <p:nvPr/>
        </p:nvSpPr>
        <p:spPr>
          <a:xfrm>
            <a:off x="8026880" y="4190745"/>
            <a:ext cx="2954058" cy="355566"/>
          </a:xfrm>
          <a:prstGeom prst="roundRect">
            <a:avLst/>
          </a:prstGeom>
          <a:solidFill>
            <a:srgbClr val="576C87"/>
          </a:solidFill>
          <a:ln w="19050">
            <a:solidFill>
              <a:srgbClr val="A3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맑은 고딕" pitchFamily="50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xmlns="" id="{0C821EE0-BBE6-4A61-B0F2-347AB5AC0C2F}"/>
              </a:ext>
            </a:extLst>
          </p:cNvPr>
          <p:cNvSpPr/>
          <p:nvPr/>
        </p:nvSpPr>
        <p:spPr>
          <a:xfrm>
            <a:off x="3041450" y="4650919"/>
            <a:ext cx="2954058" cy="355566"/>
          </a:xfrm>
          <a:prstGeom prst="roundRect">
            <a:avLst/>
          </a:prstGeom>
          <a:solidFill>
            <a:srgbClr val="576C87"/>
          </a:solidFill>
          <a:ln w="19050">
            <a:solidFill>
              <a:srgbClr val="A3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맑은 고딕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3B372058-203A-4D57-A1ED-1A66672D14C8}"/>
              </a:ext>
            </a:extLst>
          </p:cNvPr>
          <p:cNvSpPr/>
          <p:nvPr/>
        </p:nvSpPr>
        <p:spPr>
          <a:xfrm>
            <a:off x="6184829" y="4650919"/>
            <a:ext cx="2954058" cy="355566"/>
          </a:xfrm>
          <a:prstGeom prst="roundRect">
            <a:avLst/>
          </a:prstGeom>
          <a:solidFill>
            <a:srgbClr val="576C87"/>
          </a:solidFill>
          <a:ln w="19050">
            <a:solidFill>
              <a:srgbClr val="A3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맑은 고딕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5DC37F-80FD-4918-BED9-C678E2606326}"/>
              </a:ext>
            </a:extLst>
          </p:cNvPr>
          <p:cNvSpPr txBox="1"/>
          <p:nvPr/>
        </p:nvSpPr>
        <p:spPr>
          <a:xfrm>
            <a:off x="1094184" y="4197072"/>
            <a:ext cx="332971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 경영 방침 고지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AF4C52-AFB0-4128-8810-E54AFF3E1DEA}"/>
              </a:ext>
            </a:extLst>
          </p:cNvPr>
          <p:cNvSpPr txBox="1"/>
          <p:nvPr/>
        </p:nvSpPr>
        <p:spPr>
          <a:xfrm>
            <a:off x="7806844" y="4197072"/>
            <a:ext cx="3329716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안전보건 관련 정보제공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49028C-3251-450B-83DA-528F1EAE739C}"/>
              </a:ext>
            </a:extLst>
          </p:cNvPr>
          <p:cNvSpPr txBox="1"/>
          <p:nvPr/>
        </p:nvSpPr>
        <p:spPr>
          <a:xfrm>
            <a:off x="2821414" y="4657246"/>
            <a:ext cx="3329716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작업 전 안전미팅</a:t>
            </a:r>
            <a:r>
              <a:rPr lang="en-US" altLang="ko-KR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안전제안 활동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2D6853-9AEA-4AEA-8B4D-19133AD6675F}"/>
              </a:ext>
            </a:extLst>
          </p:cNvPr>
          <p:cNvSpPr txBox="1"/>
          <p:nvPr/>
        </p:nvSpPr>
        <p:spPr>
          <a:xfrm>
            <a:off x="5995273" y="4657246"/>
            <a:ext cx="3329716" cy="3385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비상조치계획에 따른 훈련 참여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F2B162-93C3-49B2-83C4-1F2E8D4F23BB}"/>
              </a:ext>
            </a:extLst>
          </p:cNvPr>
          <p:cNvSpPr txBox="1"/>
          <p:nvPr/>
        </p:nvSpPr>
        <p:spPr>
          <a:xfrm>
            <a:off x="3044656" y="1905388"/>
            <a:ext cx="6096000" cy="4315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ts val="28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사업장 내 모든 구성원에 대한 안전보건 확보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98FE9E2F-53BB-4A3E-BE51-41B1849A5FC0}"/>
              </a:ext>
            </a:extLst>
          </p:cNvPr>
          <p:cNvSpPr/>
          <p:nvPr/>
        </p:nvSpPr>
        <p:spPr>
          <a:xfrm>
            <a:off x="1044976" y="5331688"/>
            <a:ext cx="10120868" cy="1040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29121D70-FFBD-46B3-A180-F7FA3D6DCCDE}"/>
              </a:ext>
            </a:extLst>
          </p:cNvPr>
          <p:cNvGrpSpPr/>
          <p:nvPr/>
        </p:nvGrpSpPr>
        <p:grpSpPr>
          <a:xfrm>
            <a:off x="839416" y="5387750"/>
            <a:ext cx="10513168" cy="896731"/>
            <a:chOff x="839416" y="5502844"/>
            <a:chExt cx="10513168" cy="8967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0AACECD-E2A4-4DD5-A9EC-83B85DAB13AA}"/>
                </a:ext>
              </a:extLst>
            </p:cNvPr>
            <p:cNvSpPr txBox="1"/>
            <p:nvPr/>
          </p:nvSpPr>
          <p:spPr>
            <a:xfrm>
              <a:off x="839416" y="5502844"/>
              <a:ext cx="10513168" cy="451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ko-KR" altLang="en-US" sz="2000" b="1" spc="-150" dirty="0" smtClean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  사업장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내 모든 구성원의 안전 보건이 확보되고 있는지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확인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평가 개선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xmlns="" id="{12DB7289-3A62-4F08-8C35-2137D052C373}"/>
                </a:ext>
              </a:extLst>
            </p:cNvPr>
            <p:cNvGrpSpPr/>
            <p:nvPr/>
          </p:nvGrpSpPr>
          <p:grpSpPr>
            <a:xfrm>
              <a:off x="2226998" y="5620585"/>
              <a:ext cx="268604" cy="226207"/>
              <a:chOff x="4811367" y="1575848"/>
              <a:chExt cx="716750" cy="603617"/>
            </a:xfrm>
          </p:grpSpPr>
          <p:sp>
            <p:nvSpPr>
              <p:cNvPr id="27" name="Freeform 74">
                <a:extLst>
                  <a:ext uri="{FF2B5EF4-FFF2-40B4-BE49-F238E27FC236}">
                    <a16:creationId xmlns:a16="http://schemas.microsoft.com/office/drawing/2014/main" xmlns="" id="{0890B57A-0F49-4CA3-8CD5-F88E8F49510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xmlns="" id="{3DCDB1BE-2BFC-4A1F-9981-443E0A35C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892" y="1575848"/>
                <a:ext cx="530225" cy="447674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157897-6404-4E6E-8DBB-20401A566AD4}"/>
                </a:ext>
              </a:extLst>
            </p:cNvPr>
            <p:cNvSpPr txBox="1"/>
            <p:nvPr/>
          </p:nvSpPr>
          <p:spPr>
            <a:xfrm>
              <a:off x="839416" y="5967982"/>
              <a:ext cx="10513168" cy="43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하청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파견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공급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판매업체 등에 안전보건관리 정보 제공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소통</a:t>
              </a:r>
              <a:r>
                <a:rPr lang="en-US" altLang="ko-KR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2000" b="1" spc="-15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협력체계 구성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xmlns="" id="{34FC61FD-794D-4C6F-BC2D-22012639E3CC}"/>
                </a:ext>
              </a:extLst>
            </p:cNvPr>
            <p:cNvGrpSpPr/>
            <p:nvPr/>
          </p:nvGrpSpPr>
          <p:grpSpPr>
            <a:xfrm>
              <a:off x="1944843" y="6078056"/>
              <a:ext cx="237402" cy="226207"/>
              <a:chOff x="4811367" y="1575848"/>
              <a:chExt cx="633490" cy="603617"/>
            </a:xfrm>
          </p:grpSpPr>
          <p:sp>
            <p:nvSpPr>
              <p:cNvPr id="31" name="Freeform 74">
                <a:extLst>
                  <a:ext uri="{FF2B5EF4-FFF2-40B4-BE49-F238E27FC236}">
                    <a16:creationId xmlns:a16="http://schemas.microsoft.com/office/drawing/2014/main" xmlns="" id="{5841BD43-6704-4B79-9335-73C615E36CC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811367" y="1642890"/>
                <a:ext cx="536575" cy="536575"/>
              </a:xfrm>
              <a:custGeom>
                <a:avLst/>
                <a:gdLst>
                  <a:gd name="T0" fmla="*/ 167 w 676"/>
                  <a:gd name="T1" fmla="*/ 0 h 676"/>
                  <a:gd name="T2" fmla="*/ 158 w 676"/>
                  <a:gd name="T3" fmla="*/ 0 h 676"/>
                  <a:gd name="T4" fmla="*/ 508 w 676"/>
                  <a:gd name="T5" fmla="*/ 73 h 676"/>
                  <a:gd name="T6" fmla="*/ 527 w 676"/>
                  <a:gd name="T7" fmla="*/ 74 h 676"/>
                  <a:gd name="T8" fmla="*/ 562 w 676"/>
                  <a:gd name="T9" fmla="*/ 89 h 676"/>
                  <a:gd name="T10" fmla="*/ 586 w 676"/>
                  <a:gd name="T11" fmla="*/ 114 h 676"/>
                  <a:gd name="T12" fmla="*/ 601 w 676"/>
                  <a:gd name="T13" fmla="*/ 149 h 676"/>
                  <a:gd name="T14" fmla="*/ 603 w 676"/>
                  <a:gd name="T15" fmla="*/ 508 h 676"/>
                  <a:gd name="T16" fmla="*/ 601 w 676"/>
                  <a:gd name="T17" fmla="*/ 527 h 676"/>
                  <a:gd name="T18" fmla="*/ 586 w 676"/>
                  <a:gd name="T19" fmla="*/ 560 h 676"/>
                  <a:gd name="T20" fmla="*/ 562 w 676"/>
                  <a:gd name="T21" fmla="*/ 587 h 676"/>
                  <a:gd name="T22" fmla="*/ 527 w 676"/>
                  <a:gd name="T23" fmla="*/ 601 h 676"/>
                  <a:gd name="T24" fmla="*/ 167 w 676"/>
                  <a:gd name="T25" fmla="*/ 603 h 676"/>
                  <a:gd name="T26" fmla="*/ 149 w 676"/>
                  <a:gd name="T27" fmla="*/ 601 h 676"/>
                  <a:gd name="T28" fmla="*/ 115 w 676"/>
                  <a:gd name="T29" fmla="*/ 587 h 676"/>
                  <a:gd name="T30" fmla="*/ 89 w 676"/>
                  <a:gd name="T31" fmla="*/ 560 h 676"/>
                  <a:gd name="T32" fmla="*/ 76 w 676"/>
                  <a:gd name="T33" fmla="*/ 527 h 676"/>
                  <a:gd name="T34" fmla="*/ 74 w 676"/>
                  <a:gd name="T35" fmla="*/ 408 h 676"/>
                  <a:gd name="T36" fmla="*/ 0 w 676"/>
                  <a:gd name="T37" fmla="*/ 508 h 676"/>
                  <a:gd name="T38" fmla="*/ 2 w 676"/>
                  <a:gd name="T39" fmla="*/ 525 h 676"/>
                  <a:gd name="T40" fmla="*/ 7 w 676"/>
                  <a:gd name="T41" fmla="*/ 557 h 676"/>
                  <a:gd name="T42" fmla="*/ 20 w 676"/>
                  <a:gd name="T43" fmla="*/ 588 h 676"/>
                  <a:gd name="T44" fmla="*/ 39 w 676"/>
                  <a:gd name="T45" fmla="*/ 614 h 676"/>
                  <a:gd name="T46" fmla="*/ 61 w 676"/>
                  <a:gd name="T47" fmla="*/ 637 h 676"/>
                  <a:gd name="T48" fmla="*/ 89 w 676"/>
                  <a:gd name="T49" fmla="*/ 655 h 676"/>
                  <a:gd name="T50" fmla="*/ 119 w 676"/>
                  <a:gd name="T51" fmla="*/ 668 h 676"/>
                  <a:gd name="T52" fmla="*/ 151 w 676"/>
                  <a:gd name="T53" fmla="*/ 674 h 676"/>
                  <a:gd name="T54" fmla="*/ 508 w 676"/>
                  <a:gd name="T55" fmla="*/ 676 h 676"/>
                  <a:gd name="T56" fmla="*/ 525 w 676"/>
                  <a:gd name="T57" fmla="*/ 674 h 676"/>
                  <a:gd name="T58" fmla="*/ 558 w 676"/>
                  <a:gd name="T59" fmla="*/ 668 h 676"/>
                  <a:gd name="T60" fmla="*/ 588 w 676"/>
                  <a:gd name="T61" fmla="*/ 655 h 676"/>
                  <a:gd name="T62" fmla="*/ 616 w 676"/>
                  <a:gd name="T63" fmla="*/ 637 h 676"/>
                  <a:gd name="T64" fmla="*/ 638 w 676"/>
                  <a:gd name="T65" fmla="*/ 614 h 676"/>
                  <a:gd name="T66" fmla="*/ 655 w 676"/>
                  <a:gd name="T67" fmla="*/ 588 h 676"/>
                  <a:gd name="T68" fmla="*/ 668 w 676"/>
                  <a:gd name="T69" fmla="*/ 557 h 676"/>
                  <a:gd name="T70" fmla="*/ 676 w 676"/>
                  <a:gd name="T71" fmla="*/ 525 h 676"/>
                  <a:gd name="T72" fmla="*/ 676 w 676"/>
                  <a:gd name="T73" fmla="*/ 168 h 676"/>
                  <a:gd name="T74" fmla="*/ 676 w 676"/>
                  <a:gd name="T75" fmla="*/ 151 h 676"/>
                  <a:gd name="T76" fmla="*/ 668 w 676"/>
                  <a:gd name="T77" fmla="*/ 117 h 676"/>
                  <a:gd name="T78" fmla="*/ 655 w 676"/>
                  <a:gd name="T79" fmla="*/ 87 h 676"/>
                  <a:gd name="T80" fmla="*/ 638 w 676"/>
                  <a:gd name="T81" fmla="*/ 61 h 676"/>
                  <a:gd name="T82" fmla="*/ 616 w 676"/>
                  <a:gd name="T83" fmla="*/ 37 h 676"/>
                  <a:gd name="T84" fmla="*/ 588 w 676"/>
                  <a:gd name="T85" fmla="*/ 20 h 676"/>
                  <a:gd name="T86" fmla="*/ 558 w 676"/>
                  <a:gd name="T87" fmla="*/ 7 h 676"/>
                  <a:gd name="T88" fmla="*/ 525 w 676"/>
                  <a:gd name="T89" fmla="*/ 0 h 676"/>
                  <a:gd name="T90" fmla="*/ 508 w 676"/>
                  <a:gd name="T91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6" h="676">
                    <a:moveTo>
                      <a:pt x="508" y="0"/>
                    </a:moveTo>
                    <a:lnTo>
                      <a:pt x="167" y="0"/>
                    </a:lnTo>
                    <a:lnTo>
                      <a:pt x="167" y="0"/>
                    </a:lnTo>
                    <a:lnTo>
                      <a:pt x="158" y="0"/>
                    </a:lnTo>
                    <a:lnTo>
                      <a:pt x="197" y="73"/>
                    </a:lnTo>
                    <a:lnTo>
                      <a:pt x="508" y="73"/>
                    </a:lnTo>
                    <a:lnTo>
                      <a:pt x="508" y="73"/>
                    </a:lnTo>
                    <a:lnTo>
                      <a:pt x="527" y="74"/>
                    </a:lnTo>
                    <a:lnTo>
                      <a:pt x="545" y="80"/>
                    </a:lnTo>
                    <a:lnTo>
                      <a:pt x="562" y="89"/>
                    </a:lnTo>
                    <a:lnTo>
                      <a:pt x="575" y="101"/>
                    </a:lnTo>
                    <a:lnTo>
                      <a:pt x="586" y="114"/>
                    </a:lnTo>
                    <a:lnTo>
                      <a:pt x="596" y="130"/>
                    </a:lnTo>
                    <a:lnTo>
                      <a:pt x="601" y="149"/>
                    </a:lnTo>
                    <a:lnTo>
                      <a:pt x="603" y="168"/>
                    </a:lnTo>
                    <a:lnTo>
                      <a:pt x="603" y="508"/>
                    </a:lnTo>
                    <a:lnTo>
                      <a:pt x="603" y="508"/>
                    </a:lnTo>
                    <a:lnTo>
                      <a:pt x="601" y="527"/>
                    </a:lnTo>
                    <a:lnTo>
                      <a:pt x="596" y="544"/>
                    </a:lnTo>
                    <a:lnTo>
                      <a:pt x="586" y="560"/>
                    </a:lnTo>
                    <a:lnTo>
                      <a:pt x="575" y="575"/>
                    </a:lnTo>
                    <a:lnTo>
                      <a:pt x="562" y="587"/>
                    </a:lnTo>
                    <a:lnTo>
                      <a:pt x="545" y="596"/>
                    </a:lnTo>
                    <a:lnTo>
                      <a:pt x="527" y="601"/>
                    </a:lnTo>
                    <a:lnTo>
                      <a:pt x="508" y="603"/>
                    </a:lnTo>
                    <a:lnTo>
                      <a:pt x="167" y="603"/>
                    </a:lnTo>
                    <a:lnTo>
                      <a:pt x="167" y="603"/>
                    </a:lnTo>
                    <a:lnTo>
                      <a:pt x="149" y="601"/>
                    </a:lnTo>
                    <a:lnTo>
                      <a:pt x="132" y="596"/>
                    </a:lnTo>
                    <a:lnTo>
                      <a:pt x="115" y="587"/>
                    </a:lnTo>
                    <a:lnTo>
                      <a:pt x="100" y="575"/>
                    </a:lnTo>
                    <a:lnTo>
                      <a:pt x="89" y="560"/>
                    </a:lnTo>
                    <a:lnTo>
                      <a:pt x="82" y="544"/>
                    </a:lnTo>
                    <a:lnTo>
                      <a:pt x="76" y="527"/>
                    </a:lnTo>
                    <a:lnTo>
                      <a:pt x="74" y="508"/>
                    </a:lnTo>
                    <a:lnTo>
                      <a:pt x="74" y="408"/>
                    </a:lnTo>
                    <a:lnTo>
                      <a:pt x="0" y="330"/>
                    </a:lnTo>
                    <a:lnTo>
                      <a:pt x="0" y="508"/>
                    </a:lnTo>
                    <a:lnTo>
                      <a:pt x="0" y="508"/>
                    </a:lnTo>
                    <a:lnTo>
                      <a:pt x="2" y="525"/>
                    </a:lnTo>
                    <a:lnTo>
                      <a:pt x="3" y="542"/>
                    </a:lnTo>
                    <a:lnTo>
                      <a:pt x="7" y="557"/>
                    </a:lnTo>
                    <a:lnTo>
                      <a:pt x="13" y="573"/>
                    </a:lnTo>
                    <a:lnTo>
                      <a:pt x="20" y="588"/>
                    </a:lnTo>
                    <a:lnTo>
                      <a:pt x="30" y="601"/>
                    </a:lnTo>
                    <a:lnTo>
                      <a:pt x="39" y="614"/>
                    </a:lnTo>
                    <a:lnTo>
                      <a:pt x="50" y="626"/>
                    </a:lnTo>
                    <a:lnTo>
                      <a:pt x="61" y="637"/>
                    </a:lnTo>
                    <a:lnTo>
                      <a:pt x="74" y="646"/>
                    </a:lnTo>
                    <a:lnTo>
                      <a:pt x="89" y="655"/>
                    </a:lnTo>
                    <a:lnTo>
                      <a:pt x="102" y="663"/>
                    </a:lnTo>
                    <a:lnTo>
                      <a:pt x="119" y="668"/>
                    </a:lnTo>
                    <a:lnTo>
                      <a:pt x="134" y="672"/>
                    </a:lnTo>
                    <a:lnTo>
                      <a:pt x="151" y="674"/>
                    </a:lnTo>
                    <a:lnTo>
                      <a:pt x="167" y="676"/>
                    </a:lnTo>
                    <a:lnTo>
                      <a:pt x="508" y="676"/>
                    </a:lnTo>
                    <a:lnTo>
                      <a:pt x="508" y="676"/>
                    </a:lnTo>
                    <a:lnTo>
                      <a:pt x="525" y="674"/>
                    </a:lnTo>
                    <a:lnTo>
                      <a:pt x="542" y="672"/>
                    </a:lnTo>
                    <a:lnTo>
                      <a:pt x="558" y="668"/>
                    </a:lnTo>
                    <a:lnTo>
                      <a:pt x="573" y="663"/>
                    </a:lnTo>
                    <a:lnTo>
                      <a:pt x="588" y="655"/>
                    </a:lnTo>
                    <a:lnTo>
                      <a:pt x="603" y="646"/>
                    </a:lnTo>
                    <a:lnTo>
                      <a:pt x="616" y="637"/>
                    </a:lnTo>
                    <a:lnTo>
                      <a:pt x="627" y="626"/>
                    </a:lnTo>
                    <a:lnTo>
                      <a:pt x="638" y="614"/>
                    </a:lnTo>
                    <a:lnTo>
                      <a:pt x="648" y="601"/>
                    </a:lnTo>
                    <a:lnTo>
                      <a:pt x="655" y="588"/>
                    </a:lnTo>
                    <a:lnTo>
                      <a:pt x="663" y="573"/>
                    </a:lnTo>
                    <a:lnTo>
                      <a:pt x="668" y="557"/>
                    </a:lnTo>
                    <a:lnTo>
                      <a:pt x="674" y="542"/>
                    </a:lnTo>
                    <a:lnTo>
                      <a:pt x="676" y="525"/>
                    </a:lnTo>
                    <a:lnTo>
                      <a:pt x="676" y="508"/>
                    </a:lnTo>
                    <a:lnTo>
                      <a:pt x="676" y="168"/>
                    </a:lnTo>
                    <a:lnTo>
                      <a:pt x="676" y="168"/>
                    </a:lnTo>
                    <a:lnTo>
                      <a:pt x="676" y="151"/>
                    </a:lnTo>
                    <a:lnTo>
                      <a:pt x="674" y="134"/>
                    </a:lnTo>
                    <a:lnTo>
                      <a:pt x="668" y="117"/>
                    </a:lnTo>
                    <a:lnTo>
                      <a:pt x="663" y="102"/>
                    </a:lnTo>
                    <a:lnTo>
                      <a:pt x="655" y="87"/>
                    </a:lnTo>
                    <a:lnTo>
                      <a:pt x="648" y="74"/>
                    </a:lnTo>
                    <a:lnTo>
                      <a:pt x="638" y="61"/>
                    </a:lnTo>
                    <a:lnTo>
                      <a:pt x="627" y="48"/>
                    </a:lnTo>
                    <a:lnTo>
                      <a:pt x="616" y="37"/>
                    </a:lnTo>
                    <a:lnTo>
                      <a:pt x="603" y="28"/>
                    </a:lnTo>
                    <a:lnTo>
                      <a:pt x="588" y="20"/>
                    </a:lnTo>
                    <a:lnTo>
                      <a:pt x="573" y="13"/>
                    </a:lnTo>
                    <a:lnTo>
                      <a:pt x="558" y="7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508" y="0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2F5597"/>
              </a:solidFill>
              <a:ln w="9525">
                <a:solidFill>
                  <a:srgbClr val="2F559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  <p:sp>
            <p:nvSpPr>
              <p:cNvPr id="32" name="Freeform 33">
                <a:extLst>
                  <a:ext uri="{FF2B5EF4-FFF2-40B4-BE49-F238E27FC236}">
                    <a16:creationId xmlns:a16="http://schemas.microsoft.com/office/drawing/2014/main" xmlns="" id="{5E2FFCBD-2A3C-485C-B6A7-2DC5F860D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632" y="1575848"/>
                <a:ext cx="530225" cy="447675"/>
              </a:xfrm>
              <a:custGeom>
                <a:avLst/>
                <a:gdLst>
                  <a:gd name="T0" fmla="*/ 666 w 668"/>
                  <a:gd name="T1" fmla="*/ 13 h 564"/>
                  <a:gd name="T2" fmla="*/ 657 w 668"/>
                  <a:gd name="T3" fmla="*/ 4 h 564"/>
                  <a:gd name="T4" fmla="*/ 640 w 668"/>
                  <a:gd name="T5" fmla="*/ 0 h 564"/>
                  <a:gd name="T6" fmla="*/ 631 w 668"/>
                  <a:gd name="T7" fmla="*/ 0 h 564"/>
                  <a:gd name="T8" fmla="*/ 597 w 668"/>
                  <a:gd name="T9" fmla="*/ 9 h 564"/>
                  <a:gd name="T10" fmla="*/ 577 w 668"/>
                  <a:gd name="T11" fmla="*/ 22 h 564"/>
                  <a:gd name="T12" fmla="*/ 556 w 668"/>
                  <a:gd name="T13" fmla="*/ 39 h 564"/>
                  <a:gd name="T14" fmla="*/ 493 w 668"/>
                  <a:gd name="T15" fmla="*/ 114 h 564"/>
                  <a:gd name="T16" fmla="*/ 445 w 668"/>
                  <a:gd name="T17" fmla="*/ 179 h 564"/>
                  <a:gd name="T18" fmla="*/ 305 w 668"/>
                  <a:gd name="T19" fmla="*/ 386 h 564"/>
                  <a:gd name="T20" fmla="*/ 286 w 668"/>
                  <a:gd name="T21" fmla="*/ 413 h 564"/>
                  <a:gd name="T22" fmla="*/ 251 w 668"/>
                  <a:gd name="T23" fmla="*/ 363 h 564"/>
                  <a:gd name="T24" fmla="*/ 208 w 668"/>
                  <a:gd name="T25" fmla="*/ 315 h 564"/>
                  <a:gd name="T26" fmla="*/ 171 w 668"/>
                  <a:gd name="T27" fmla="*/ 287 h 564"/>
                  <a:gd name="T28" fmla="*/ 143 w 668"/>
                  <a:gd name="T29" fmla="*/ 272 h 564"/>
                  <a:gd name="T30" fmla="*/ 113 w 668"/>
                  <a:gd name="T31" fmla="*/ 265 h 564"/>
                  <a:gd name="T32" fmla="*/ 98 w 668"/>
                  <a:gd name="T33" fmla="*/ 261 h 564"/>
                  <a:gd name="T34" fmla="*/ 65 w 668"/>
                  <a:gd name="T35" fmla="*/ 266 h 564"/>
                  <a:gd name="T36" fmla="*/ 33 w 668"/>
                  <a:gd name="T37" fmla="*/ 281 h 564"/>
                  <a:gd name="T38" fmla="*/ 9 w 668"/>
                  <a:gd name="T39" fmla="*/ 304 h 564"/>
                  <a:gd name="T40" fmla="*/ 0 w 668"/>
                  <a:gd name="T41" fmla="*/ 324 h 564"/>
                  <a:gd name="T42" fmla="*/ 0 w 668"/>
                  <a:gd name="T43" fmla="*/ 332 h 564"/>
                  <a:gd name="T44" fmla="*/ 11 w 668"/>
                  <a:gd name="T45" fmla="*/ 343 h 564"/>
                  <a:gd name="T46" fmla="*/ 20 w 668"/>
                  <a:gd name="T47" fmla="*/ 345 h 564"/>
                  <a:gd name="T48" fmla="*/ 54 w 668"/>
                  <a:gd name="T49" fmla="*/ 354 h 564"/>
                  <a:gd name="T50" fmla="*/ 85 w 668"/>
                  <a:gd name="T51" fmla="*/ 374 h 564"/>
                  <a:gd name="T52" fmla="*/ 115 w 668"/>
                  <a:gd name="T53" fmla="*/ 402 h 564"/>
                  <a:gd name="T54" fmla="*/ 165 w 668"/>
                  <a:gd name="T55" fmla="*/ 467 h 564"/>
                  <a:gd name="T56" fmla="*/ 218 w 668"/>
                  <a:gd name="T57" fmla="*/ 553 h 564"/>
                  <a:gd name="T58" fmla="*/ 219 w 668"/>
                  <a:gd name="T59" fmla="*/ 557 h 564"/>
                  <a:gd name="T60" fmla="*/ 232 w 668"/>
                  <a:gd name="T61" fmla="*/ 564 h 564"/>
                  <a:gd name="T62" fmla="*/ 242 w 668"/>
                  <a:gd name="T63" fmla="*/ 564 h 564"/>
                  <a:gd name="T64" fmla="*/ 266 w 668"/>
                  <a:gd name="T65" fmla="*/ 561 h 564"/>
                  <a:gd name="T66" fmla="*/ 294 w 668"/>
                  <a:gd name="T67" fmla="*/ 549 h 564"/>
                  <a:gd name="T68" fmla="*/ 318 w 668"/>
                  <a:gd name="T69" fmla="*/ 533 h 564"/>
                  <a:gd name="T70" fmla="*/ 333 w 668"/>
                  <a:gd name="T71" fmla="*/ 516 h 564"/>
                  <a:gd name="T72" fmla="*/ 350 w 668"/>
                  <a:gd name="T73" fmla="*/ 482 h 564"/>
                  <a:gd name="T74" fmla="*/ 415 w 668"/>
                  <a:gd name="T75" fmla="*/ 378 h 564"/>
                  <a:gd name="T76" fmla="*/ 506 w 668"/>
                  <a:gd name="T77" fmla="*/ 240 h 564"/>
                  <a:gd name="T78" fmla="*/ 607 w 668"/>
                  <a:gd name="T79" fmla="*/ 104 h 564"/>
                  <a:gd name="T80" fmla="*/ 657 w 668"/>
                  <a:gd name="T81" fmla="*/ 45 h 564"/>
                  <a:gd name="T82" fmla="*/ 666 w 668"/>
                  <a:gd name="T83" fmla="*/ 28 h 564"/>
                  <a:gd name="T84" fmla="*/ 666 w 668"/>
                  <a:gd name="T85" fmla="*/ 13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8" h="564">
                    <a:moveTo>
                      <a:pt x="666" y="13"/>
                    </a:moveTo>
                    <a:lnTo>
                      <a:pt x="666" y="13"/>
                    </a:lnTo>
                    <a:lnTo>
                      <a:pt x="663" y="9"/>
                    </a:lnTo>
                    <a:lnTo>
                      <a:pt x="657" y="4"/>
                    </a:lnTo>
                    <a:lnTo>
                      <a:pt x="650" y="2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31" y="0"/>
                    </a:lnTo>
                    <a:lnTo>
                      <a:pt x="620" y="2"/>
                    </a:lnTo>
                    <a:lnTo>
                      <a:pt x="597" y="9"/>
                    </a:lnTo>
                    <a:lnTo>
                      <a:pt x="586" y="15"/>
                    </a:lnTo>
                    <a:lnTo>
                      <a:pt x="577" y="22"/>
                    </a:lnTo>
                    <a:lnTo>
                      <a:pt x="566" y="30"/>
                    </a:lnTo>
                    <a:lnTo>
                      <a:pt x="556" y="39"/>
                    </a:lnTo>
                    <a:lnTo>
                      <a:pt x="556" y="39"/>
                    </a:lnTo>
                    <a:lnTo>
                      <a:pt x="493" y="114"/>
                    </a:lnTo>
                    <a:lnTo>
                      <a:pt x="469" y="145"/>
                    </a:lnTo>
                    <a:lnTo>
                      <a:pt x="445" y="179"/>
                    </a:lnTo>
                    <a:lnTo>
                      <a:pt x="387" y="259"/>
                    </a:lnTo>
                    <a:lnTo>
                      <a:pt x="305" y="386"/>
                    </a:lnTo>
                    <a:lnTo>
                      <a:pt x="286" y="413"/>
                    </a:lnTo>
                    <a:lnTo>
                      <a:pt x="286" y="413"/>
                    </a:lnTo>
                    <a:lnTo>
                      <a:pt x="270" y="387"/>
                    </a:lnTo>
                    <a:lnTo>
                      <a:pt x="251" y="363"/>
                    </a:lnTo>
                    <a:lnTo>
                      <a:pt x="231" y="339"/>
                    </a:lnTo>
                    <a:lnTo>
                      <a:pt x="208" y="315"/>
                    </a:lnTo>
                    <a:lnTo>
                      <a:pt x="184" y="296"/>
                    </a:lnTo>
                    <a:lnTo>
                      <a:pt x="171" y="287"/>
                    </a:lnTo>
                    <a:lnTo>
                      <a:pt x="156" y="279"/>
                    </a:lnTo>
                    <a:lnTo>
                      <a:pt x="143" y="272"/>
                    </a:lnTo>
                    <a:lnTo>
                      <a:pt x="128" y="268"/>
                    </a:lnTo>
                    <a:lnTo>
                      <a:pt x="113" y="265"/>
                    </a:lnTo>
                    <a:lnTo>
                      <a:pt x="98" y="261"/>
                    </a:lnTo>
                    <a:lnTo>
                      <a:pt x="98" y="261"/>
                    </a:lnTo>
                    <a:lnTo>
                      <a:pt x="82" y="263"/>
                    </a:lnTo>
                    <a:lnTo>
                      <a:pt x="65" y="266"/>
                    </a:lnTo>
                    <a:lnTo>
                      <a:pt x="48" y="274"/>
                    </a:lnTo>
                    <a:lnTo>
                      <a:pt x="33" y="281"/>
                    </a:lnTo>
                    <a:lnTo>
                      <a:pt x="20" y="292"/>
                    </a:lnTo>
                    <a:lnTo>
                      <a:pt x="9" y="304"/>
                    </a:lnTo>
                    <a:lnTo>
                      <a:pt x="2" y="315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32"/>
                    </a:lnTo>
                    <a:lnTo>
                      <a:pt x="3" y="337"/>
                    </a:lnTo>
                    <a:lnTo>
                      <a:pt x="11" y="343"/>
                    </a:lnTo>
                    <a:lnTo>
                      <a:pt x="20" y="345"/>
                    </a:lnTo>
                    <a:lnTo>
                      <a:pt x="20" y="345"/>
                    </a:lnTo>
                    <a:lnTo>
                      <a:pt x="37" y="348"/>
                    </a:lnTo>
                    <a:lnTo>
                      <a:pt x="54" y="354"/>
                    </a:lnTo>
                    <a:lnTo>
                      <a:pt x="69" y="363"/>
                    </a:lnTo>
                    <a:lnTo>
                      <a:pt x="85" y="374"/>
                    </a:lnTo>
                    <a:lnTo>
                      <a:pt x="100" y="387"/>
                    </a:lnTo>
                    <a:lnTo>
                      <a:pt x="115" y="402"/>
                    </a:lnTo>
                    <a:lnTo>
                      <a:pt x="141" y="434"/>
                    </a:lnTo>
                    <a:lnTo>
                      <a:pt x="165" y="467"/>
                    </a:lnTo>
                    <a:lnTo>
                      <a:pt x="188" y="501"/>
                    </a:lnTo>
                    <a:lnTo>
                      <a:pt x="218" y="553"/>
                    </a:lnTo>
                    <a:lnTo>
                      <a:pt x="218" y="553"/>
                    </a:lnTo>
                    <a:lnTo>
                      <a:pt x="219" y="557"/>
                    </a:lnTo>
                    <a:lnTo>
                      <a:pt x="225" y="561"/>
                    </a:lnTo>
                    <a:lnTo>
                      <a:pt x="232" y="564"/>
                    </a:lnTo>
                    <a:lnTo>
                      <a:pt x="242" y="564"/>
                    </a:lnTo>
                    <a:lnTo>
                      <a:pt x="242" y="564"/>
                    </a:lnTo>
                    <a:lnTo>
                      <a:pt x="253" y="564"/>
                    </a:lnTo>
                    <a:lnTo>
                      <a:pt x="266" y="561"/>
                    </a:lnTo>
                    <a:lnTo>
                      <a:pt x="279" y="555"/>
                    </a:lnTo>
                    <a:lnTo>
                      <a:pt x="294" y="549"/>
                    </a:lnTo>
                    <a:lnTo>
                      <a:pt x="305" y="542"/>
                    </a:lnTo>
                    <a:lnTo>
                      <a:pt x="318" y="533"/>
                    </a:lnTo>
                    <a:lnTo>
                      <a:pt x="326" y="523"/>
                    </a:lnTo>
                    <a:lnTo>
                      <a:pt x="333" y="516"/>
                    </a:lnTo>
                    <a:lnTo>
                      <a:pt x="333" y="516"/>
                    </a:lnTo>
                    <a:lnTo>
                      <a:pt x="350" y="482"/>
                    </a:lnTo>
                    <a:lnTo>
                      <a:pt x="378" y="436"/>
                    </a:lnTo>
                    <a:lnTo>
                      <a:pt x="415" y="378"/>
                    </a:lnTo>
                    <a:lnTo>
                      <a:pt x="458" y="311"/>
                    </a:lnTo>
                    <a:lnTo>
                      <a:pt x="506" y="240"/>
                    </a:lnTo>
                    <a:lnTo>
                      <a:pt x="556" y="171"/>
                    </a:lnTo>
                    <a:lnTo>
                      <a:pt x="607" y="104"/>
                    </a:lnTo>
                    <a:lnTo>
                      <a:pt x="657" y="45"/>
                    </a:lnTo>
                    <a:lnTo>
                      <a:pt x="657" y="45"/>
                    </a:lnTo>
                    <a:lnTo>
                      <a:pt x="663" y="35"/>
                    </a:lnTo>
                    <a:lnTo>
                      <a:pt x="666" y="28"/>
                    </a:lnTo>
                    <a:lnTo>
                      <a:pt x="668" y="21"/>
                    </a:lnTo>
                    <a:lnTo>
                      <a:pt x="666" y="13"/>
                    </a:lnTo>
                    <a:lnTo>
                      <a:pt x="666" y="1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맑은 고딕" pitchFamily="50" charset="-127"/>
                </a:endParaRPr>
              </a:p>
            </p:txBody>
          </p:sp>
        </p:grpSp>
      </p:grpSp>
      <p:sp>
        <p:nvSpPr>
          <p:cNvPr id="45" name="왼쪽 대괄호 44">
            <a:extLst>
              <a:ext uri="{FF2B5EF4-FFF2-40B4-BE49-F238E27FC236}">
                <a16:creationId xmlns:a16="http://schemas.microsoft.com/office/drawing/2014/main" xmlns="" id="{B41A406D-3648-4EAC-934F-A84E3DEE9044}"/>
              </a:ext>
            </a:extLst>
          </p:cNvPr>
          <p:cNvSpPr/>
          <p:nvPr/>
        </p:nvSpPr>
        <p:spPr>
          <a:xfrm>
            <a:off x="1044976" y="5331688"/>
            <a:ext cx="226488" cy="1040656"/>
          </a:xfrm>
          <a:prstGeom prst="leftBracket">
            <a:avLst>
              <a:gd name="adj" fmla="val 0"/>
            </a:avLst>
          </a:prstGeom>
          <a:ln w="63500">
            <a:solidFill>
              <a:srgbClr val="336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6" name="왼쪽 대괄호 45">
            <a:extLst>
              <a:ext uri="{FF2B5EF4-FFF2-40B4-BE49-F238E27FC236}">
                <a16:creationId xmlns:a16="http://schemas.microsoft.com/office/drawing/2014/main" xmlns="" id="{B09D1A18-8D94-421B-841B-A4C222EBFB78}"/>
              </a:ext>
            </a:extLst>
          </p:cNvPr>
          <p:cNvSpPr/>
          <p:nvPr/>
        </p:nvSpPr>
        <p:spPr>
          <a:xfrm flipH="1">
            <a:off x="10914485" y="5331688"/>
            <a:ext cx="226488" cy="1040656"/>
          </a:xfrm>
          <a:prstGeom prst="leftBracket">
            <a:avLst>
              <a:gd name="adj" fmla="val 0"/>
            </a:avLst>
          </a:prstGeom>
          <a:ln w="63500">
            <a:solidFill>
              <a:srgbClr val="336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D892695C-230F-4991-A786-8D4699085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88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30452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</p:spTree>
    <p:extLst>
      <p:ext uri="{BB962C8B-B14F-4D97-AF65-F5344CB8AC3E}">
        <p14:creationId xmlns:p14="http://schemas.microsoft.com/office/powerpoint/2010/main" val="21721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 시 안전보건 수준을 평가하여 선정하는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안전보건 확보 자체점검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37653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1369914" y="2276872"/>
            <a:ext cx="10027302" cy="349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산업재해 예방 능력을 갖춘 사업주를 선정하는 기준과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산업재해 예방 능력이 고려되나 계약 체결에 고려되는 비중이 작아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산업재해예방에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적절한 능력을 갖춘 자가 선정되지 못함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산업재해 예방 능력을 갖춘 사업주를 선정하는 적절한 기준과 절차가 있고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등이 이루어지며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으로 해당 기준과 절차에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따라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이루어지는지 확인함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3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슬라이드 번호 개체 틀 1">
            <a:extLst>
              <a:ext uri="{FF2B5EF4-FFF2-40B4-BE49-F238E27FC236}">
                <a16:creationId xmlns:a16="http://schemas.microsoft.com/office/drawing/2014/main" xmlns="" id="{D892695C-230F-4991-A786-8D4699085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88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1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1">
            <a:extLst>
              <a:ext uri="{FF2B5EF4-FFF2-40B4-BE49-F238E27FC236}">
                <a16:creationId xmlns:a16="http://schemas.microsoft.com/office/drawing/2014/main" xmlns="" id="{B0C666D6-953A-44D7-8BDF-2D8923D8A8DC}"/>
              </a:ext>
            </a:extLst>
          </p:cNvPr>
          <p:cNvSpPr txBox="1">
            <a:spLocks/>
          </p:cNvSpPr>
          <p:nvPr/>
        </p:nvSpPr>
        <p:spPr>
          <a:xfrm>
            <a:off x="838200" y="332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6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안전보건관리체계</a:t>
            </a:r>
            <a:r>
              <a:rPr lang="en-US" altLang="ko-KR" sz="36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ko-KR" altLang="en-US" sz="3600" dirty="0">
                <a:solidFill>
                  <a:srgbClr val="0D3C77"/>
                </a:solidFill>
                <a:latin typeface="휴먼둥근헤드라인" pitchFamily="18" charset="-127"/>
                <a:ea typeface="휴먼둥근헤드라인" pitchFamily="18" charset="-127"/>
              </a:rPr>
              <a:t>구축 방법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77FA40DE-B5D4-4157-BDE6-4B09E4794E41}"/>
              </a:ext>
            </a:extLst>
          </p:cNvPr>
          <p:cNvSpPr/>
          <p:nvPr/>
        </p:nvSpPr>
        <p:spPr>
          <a:xfrm>
            <a:off x="612344" y="1845459"/>
            <a:ext cx="10920536" cy="1488669"/>
          </a:xfrm>
          <a:prstGeom prst="roundRect">
            <a:avLst>
              <a:gd name="adj" fmla="val 8989"/>
            </a:avLst>
          </a:prstGeom>
          <a:solidFill>
            <a:schemeClr val="bg1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사각형: 둥근 위쪽 모서리 2">
            <a:extLst>
              <a:ext uri="{FF2B5EF4-FFF2-40B4-BE49-F238E27FC236}">
                <a16:creationId xmlns:a16="http://schemas.microsoft.com/office/drawing/2014/main" xmlns="" id="{1A8E917B-3CDE-4CB5-9BA6-EB0CE2D37B8D}"/>
              </a:ext>
            </a:extLst>
          </p:cNvPr>
          <p:cNvSpPr/>
          <p:nvPr/>
        </p:nvSpPr>
        <p:spPr>
          <a:xfrm>
            <a:off x="612344" y="1839696"/>
            <a:ext cx="10920536" cy="495937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D1F330-8B91-4101-994A-F4F02C4B87A5}"/>
              </a:ext>
            </a:extLst>
          </p:cNvPr>
          <p:cNvSpPr txBox="1"/>
          <p:nvPr/>
        </p:nvSpPr>
        <p:spPr>
          <a:xfrm>
            <a:off x="587120" y="1843124"/>
            <a:ext cx="11047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기업에 따라 보유한 기계</a:t>
            </a:r>
            <a:r>
              <a:rPr lang="en-US" altLang="ko-KR" sz="2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400" b="1" i="0" u="none" strike="noStrike" spc="-15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기구 및 공정과 작업방법이 다르므로 </a:t>
            </a:r>
            <a:r>
              <a:rPr lang="ko-KR" altLang="en-US" sz="2400" b="1" i="0" u="none" strike="noStrike" spc="-150" baseline="0" dirty="0">
                <a:solidFill>
                  <a:srgbClr val="6DD9FF"/>
                </a:solidFill>
                <a:latin typeface="맑은 고딕" pitchFamily="50" charset="-127"/>
                <a:ea typeface="맑은 고딕" pitchFamily="50" charset="-127"/>
              </a:rPr>
              <a:t>여건에 맞게 구축</a:t>
            </a:r>
            <a:endParaRPr lang="ko-KR" altLang="en-US" sz="2400" b="1" spc="-150" dirty="0">
              <a:solidFill>
                <a:srgbClr val="6DD9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521852-F4A8-4D93-B8D9-D2908E45FC1F}"/>
              </a:ext>
            </a:extLst>
          </p:cNvPr>
          <p:cNvSpPr txBox="1"/>
          <p:nvPr/>
        </p:nvSpPr>
        <p:spPr>
          <a:xfrm>
            <a:off x="1517666" y="2435176"/>
            <a:ext cx="410818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ko-KR" altLang="en-US" sz="1600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기술 역량 및 재정여건이 어려운 기업</a:t>
            </a:r>
            <a:r>
              <a:rPr lang="en-US" altLang="ko-KR" sz="1600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기초적인 안전보건 조치부터 시작</a:t>
            </a:r>
            <a:endParaRPr lang="ko-KR" altLang="en-US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CC917FC-B323-4271-92CC-EEDB7BD7878E}"/>
              </a:ext>
            </a:extLst>
          </p:cNvPr>
          <p:cNvSpPr txBox="1"/>
          <p:nvPr/>
        </p:nvSpPr>
        <p:spPr>
          <a:xfrm>
            <a:off x="6655986" y="2435176"/>
            <a:ext cx="455258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ko-KR" altLang="en-US" sz="1600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공정이 복잡하고 위험요인이 많은 기업</a:t>
            </a:r>
            <a:r>
              <a:rPr lang="en-US" altLang="ko-KR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0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공식적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구체적인 안전보건관리체계 구축 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B48BE4B-5232-41BF-8D78-84A861A99110}"/>
              </a:ext>
            </a:extLst>
          </p:cNvPr>
          <p:cNvCxnSpPr>
            <a:cxnSpLocks/>
          </p:cNvCxnSpPr>
          <p:nvPr/>
        </p:nvCxnSpPr>
        <p:spPr>
          <a:xfrm>
            <a:off x="6096000" y="2455931"/>
            <a:ext cx="0" cy="777531"/>
          </a:xfrm>
          <a:prstGeom prst="line">
            <a:avLst/>
          </a:prstGeom>
          <a:solidFill>
            <a:schemeClr val="bg1"/>
          </a:solidFill>
          <a:ln w="15875">
            <a:solidFill>
              <a:schemeClr val="accent1">
                <a:lumMod val="60000"/>
                <a:lumOff val="40000"/>
              </a:schemeClr>
            </a:solidFill>
          </a:ln>
          <a:effectLst>
            <a:outerShdw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xmlns="" id="{B527CA56-420F-418C-8E27-48EF0115E7F2}"/>
              </a:ext>
            </a:extLst>
          </p:cNvPr>
          <p:cNvSpPr/>
          <p:nvPr/>
        </p:nvSpPr>
        <p:spPr>
          <a:xfrm>
            <a:off x="1634859" y="2910064"/>
            <a:ext cx="335987" cy="236682"/>
          </a:xfrm>
          <a:prstGeom prst="rightArrow">
            <a:avLst>
              <a:gd name="adj1" fmla="val 50000"/>
              <a:gd name="adj2" fmla="val 50107"/>
            </a:avLst>
          </a:prstGeom>
          <a:gradFill>
            <a:gsLst>
              <a:gs pos="0">
                <a:schemeClr val="bg1"/>
              </a:gs>
              <a:gs pos="78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xmlns="" id="{4A394E6F-3235-4003-A95E-2B21F5146ED3}"/>
              </a:ext>
            </a:extLst>
          </p:cNvPr>
          <p:cNvSpPr/>
          <p:nvPr/>
        </p:nvSpPr>
        <p:spPr>
          <a:xfrm>
            <a:off x="6773974" y="2910064"/>
            <a:ext cx="335987" cy="236682"/>
          </a:xfrm>
          <a:prstGeom prst="rightArrow">
            <a:avLst>
              <a:gd name="adj1" fmla="val 50000"/>
              <a:gd name="adj2" fmla="val 50107"/>
            </a:avLst>
          </a:prstGeom>
          <a:gradFill>
            <a:gsLst>
              <a:gs pos="0">
                <a:schemeClr val="bg1"/>
              </a:gs>
              <a:gs pos="78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xmlns="" id="{738B6946-D3A3-4F7B-BA24-5A53417522EA}"/>
              </a:ext>
            </a:extLst>
          </p:cNvPr>
          <p:cNvGrpSpPr/>
          <p:nvPr/>
        </p:nvGrpSpPr>
        <p:grpSpPr>
          <a:xfrm>
            <a:off x="1359630" y="2586811"/>
            <a:ext cx="193061" cy="183957"/>
            <a:chOff x="4811367" y="1575848"/>
            <a:chExt cx="633490" cy="603617"/>
          </a:xfrm>
        </p:grpSpPr>
        <p:sp>
          <p:nvSpPr>
            <p:cNvPr id="37" name="Freeform 74">
              <a:extLst>
                <a:ext uri="{FF2B5EF4-FFF2-40B4-BE49-F238E27FC236}">
                  <a16:creationId xmlns:a16="http://schemas.microsoft.com/office/drawing/2014/main" xmlns="" id="{ECA93DF7-61A1-4424-A838-7510288D86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xmlns="" id="{E15148EB-6706-4D52-9EFF-14BB9F7E5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xmlns="" id="{2CCBA150-4341-41A8-889C-F53993636897}"/>
              </a:ext>
            </a:extLst>
          </p:cNvPr>
          <p:cNvGrpSpPr/>
          <p:nvPr/>
        </p:nvGrpSpPr>
        <p:grpSpPr>
          <a:xfrm>
            <a:off x="6440348" y="2586811"/>
            <a:ext cx="193061" cy="183957"/>
            <a:chOff x="4811367" y="1575848"/>
            <a:chExt cx="633490" cy="603617"/>
          </a:xfrm>
        </p:grpSpPr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xmlns="" id="{C72881C6-3D58-4D85-8E9C-3C7ED7A2B2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A2135182-BD0B-4B2C-A33C-92D6CF316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xmlns="" id="{EBF5D49B-A63F-433D-AC43-0ADA8610F345}"/>
              </a:ext>
            </a:extLst>
          </p:cNvPr>
          <p:cNvSpPr/>
          <p:nvPr/>
        </p:nvSpPr>
        <p:spPr>
          <a:xfrm>
            <a:off x="1308887" y="3844846"/>
            <a:ext cx="9527450" cy="4799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xmlns="" id="{2F203F38-C469-42AF-8519-046E973631C4}"/>
              </a:ext>
            </a:extLst>
          </p:cNvPr>
          <p:cNvSpPr/>
          <p:nvPr/>
        </p:nvSpPr>
        <p:spPr>
          <a:xfrm>
            <a:off x="1399739" y="4573548"/>
            <a:ext cx="9449924" cy="4799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xmlns="" id="{F2DCCDE9-BE92-457C-B911-5BD08BDC0E26}"/>
              </a:ext>
            </a:extLst>
          </p:cNvPr>
          <p:cNvSpPr/>
          <p:nvPr/>
        </p:nvSpPr>
        <p:spPr>
          <a:xfrm>
            <a:off x="1308887" y="5284080"/>
            <a:ext cx="9540776" cy="4799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xmlns="" id="{59C1D388-6299-4D37-B2F2-ACDD55E3EAE1}"/>
              </a:ext>
            </a:extLst>
          </p:cNvPr>
          <p:cNvSpPr/>
          <p:nvPr/>
        </p:nvSpPr>
        <p:spPr>
          <a:xfrm>
            <a:off x="1294206" y="5975263"/>
            <a:ext cx="9540776" cy="4799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xmlns="" id="{58BF6D40-BB47-41B5-9270-E5522A3C74F8}"/>
              </a:ext>
            </a:extLst>
          </p:cNvPr>
          <p:cNvSpPr/>
          <p:nvPr/>
        </p:nvSpPr>
        <p:spPr>
          <a:xfrm>
            <a:off x="1308887" y="3840145"/>
            <a:ext cx="1542826" cy="479979"/>
          </a:xfrm>
          <a:custGeom>
            <a:avLst/>
            <a:gdLst>
              <a:gd name="connsiteX0" fmla="*/ 79998 w 1686847"/>
              <a:gd name="connsiteY0" fmla="*/ 0 h 479979"/>
              <a:gd name="connsiteX1" fmla="*/ 1686847 w 1686847"/>
              <a:gd name="connsiteY1" fmla="*/ 0 h 479979"/>
              <a:gd name="connsiteX2" fmla="*/ 1686847 w 1686847"/>
              <a:gd name="connsiteY2" fmla="*/ 479979 h 479979"/>
              <a:gd name="connsiteX3" fmla="*/ 79998 w 1686847"/>
              <a:gd name="connsiteY3" fmla="*/ 479979 h 479979"/>
              <a:gd name="connsiteX4" fmla="*/ 0 w 1686847"/>
              <a:gd name="connsiteY4" fmla="*/ 399981 h 479979"/>
              <a:gd name="connsiteX5" fmla="*/ 0 w 1686847"/>
              <a:gd name="connsiteY5" fmla="*/ 79998 h 479979"/>
              <a:gd name="connsiteX6" fmla="*/ 79998 w 1686847"/>
              <a:gd name="connsiteY6" fmla="*/ 0 h 47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847" h="479979">
                <a:moveTo>
                  <a:pt x="79998" y="0"/>
                </a:moveTo>
                <a:lnTo>
                  <a:pt x="1686847" y="0"/>
                </a:lnTo>
                <a:lnTo>
                  <a:pt x="1686847" y="479979"/>
                </a:lnTo>
                <a:lnTo>
                  <a:pt x="79998" y="479979"/>
                </a:lnTo>
                <a:cubicBezTo>
                  <a:pt x="35816" y="479979"/>
                  <a:pt x="0" y="444163"/>
                  <a:pt x="0" y="399981"/>
                </a:cubicBezTo>
                <a:lnTo>
                  <a:pt x="0" y="79998"/>
                </a:lnTo>
                <a:cubicBezTo>
                  <a:pt x="0" y="35816"/>
                  <a:pt x="35816" y="0"/>
                  <a:pt x="79998" y="0"/>
                </a:cubicBezTo>
                <a:close/>
              </a:path>
            </a:pathLst>
          </a:custGeom>
          <a:solidFill>
            <a:srgbClr val="82A1D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0" name="자유형: 도형 59">
            <a:extLst>
              <a:ext uri="{FF2B5EF4-FFF2-40B4-BE49-F238E27FC236}">
                <a16:creationId xmlns:a16="http://schemas.microsoft.com/office/drawing/2014/main" xmlns="" id="{08909A81-E195-4C31-A8D3-9E6EBF8128E4}"/>
              </a:ext>
            </a:extLst>
          </p:cNvPr>
          <p:cNvSpPr/>
          <p:nvPr/>
        </p:nvSpPr>
        <p:spPr>
          <a:xfrm>
            <a:off x="1283656" y="4562543"/>
            <a:ext cx="1542826" cy="479979"/>
          </a:xfrm>
          <a:custGeom>
            <a:avLst/>
            <a:gdLst>
              <a:gd name="connsiteX0" fmla="*/ 79998 w 1686847"/>
              <a:gd name="connsiteY0" fmla="*/ 0 h 479979"/>
              <a:gd name="connsiteX1" fmla="*/ 1686847 w 1686847"/>
              <a:gd name="connsiteY1" fmla="*/ 0 h 479979"/>
              <a:gd name="connsiteX2" fmla="*/ 1686847 w 1686847"/>
              <a:gd name="connsiteY2" fmla="*/ 479979 h 479979"/>
              <a:gd name="connsiteX3" fmla="*/ 79998 w 1686847"/>
              <a:gd name="connsiteY3" fmla="*/ 479979 h 479979"/>
              <a:gd name="connsiteX4" fmla="*/ 0 w 1686847"/>
              <a:gd name="connsiteY4" fmla="*/ 399981 h 479979"/>
              <a:gd name="connsiteX5" fmla="*/ 0 w 1686847"/>
              <a:gd name="connsiteY5" fmla="*/ 79998 h 479979"/>
              <a:gd name="connsiteX6" fmla="*/ 79998 w 1686847"/>
              <a:gd name="connsiteY6" fmla="*/ 0 h 47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847" h="479979">
                <a:moveTo>
                  <a:pt x="79998" y="0"/>
                </a:moveTo>
                <a:lnTo>
                  <a:pt x="1686847" y="0"/>
                </a:lnTo>
                <a:lnTo>
                  <a:pt x="1686847" y="479979"/>
                </a:lnTo>
                <a:lnTo>
                  <a:pt x="79998" y="479979"/>
                </a:lnTo>
                <a:cubicBezTo>
                  <a:pt x="35816" y="479979"/>
                  <a:pt x="0" y="444163"/>
                  <a:pt x="0" y="399981"/>
                </a:cubicBezTo>
                <a:lnTo>
                  <a:pt x="0" y="79998"/>
                </a:lnTo>
                <a:cubicBezTo>
                  <a:pt x="0" y="35816"/>
                  <a:pt x="35816" y="0"/>
                  <a:pt x="79998" y="0"/>
                </a:cubicBezTo>
                <a:close/>
              </a:path>
            </a:pathLst>
          </a:custGeom>
          <a:solidFill>
            <a:srgbClr val="82A1D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9" name="자유형: 도형 58">
            <a:extLst>
              <a:ext uri="{FF2B5EF4-FFF2-40B4-BE49-F238E27FC236}">
                <a16:creationId xmlns:a16="http://schemas.microsoft.com/office/drawing/2014/main" xmlns="" id="{487DBC38-71F0-48CE-8E50-560ED7D45916}"/>
              </a:ext>
            </a:extLst>
          </p:cNvPr>
          <p:cNvSpPr/>
          <p:nvPr/>
        </p:nvSpPr>
        <p:spPr>
          <a:xfrm>
            <a:off x="1302224" y="5280241"/>
            <a:ext cx="1542826" cy="479979"/>
          </a:xfrm>
          <a:custGeom>
            <a:avLst/>
            <a:gdLst>
              <a:gd name="connsiteX0" fmla="*/ 79998 w 1686847"/>
              <a:gd name="connsiteY0" fmla="*/ 0 h 479979"/>
              <a:gd name="connsiteX1" fmla="*/ 1686847 w 1686847"/>
              <a:gd name="connsiteY1" fmla="*/ 0 h 479979"/>
              <a:gd name="connsiteX2" fmla="*/ 1686847 w 1686847"/>
              <a:gd name="connsiteY2" fmla="*/ 479979 h 479979"/>
              <a:gd name="connsiteX3" fmla="*/ 79998 w 1686847"/>
              <a:gd name="connsiteY3" fmla="*/ 479979 h 479979"/>
              <a:gd name="connsiteX4" fmla="*/ 0 w 1686847"/>
              <a:gd name="connsiteY4" fmla="*/ 399981 h 479979"/>
              <a:gd name="connsiteX5" fmla="*/ 0 w 1686847"/>
              <a:gd name="connsiteY5" fmla="*/ 79998 h 479979"/>
              <a:gd name="connsiteX6" fmla="*/ 79998 w 1686847"/>
              <a:gd name="connsiteY6" fmla="*/ 0 h 47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847" h="479979">
                <a:moveTo>
                  <a:pt x="79998" y="0"/>
                </a:moveTo>
                <a:lnTo>
                  <a:pt x="1686847" y="0"/>
                </a:lnTo>
                <a:lnTo>
                  <a:pt x="1686847" y="479979"/>
                </a:lnTo>
                <a:lnTo>
                  <a:pt x="79998" y="479979"/>
                </a:lnTo>
                <a:cubicBezTo>
                  <a:pt x="35816" y="479979"/>
                  <a:pt x="0" y="444163"/>
                  <a:pt x="0" y="399981"/>
                </a:cubicBezTo>
                <a:lnTo>
                  <a:pt x="0" y="79998"/>
                </a:lnTo>
                <a:cubicBezTo>
                  <a:pt x="0" y="35816"/>
                  <a:pt x="35816" y="0"/>
                  <a:pt x="79998" y="0"/>
                </a:cubicBezTo>
                <a:close/>
              </a:path>
            </a:pathLst>
          </a:custGeom>
          <a:solidFill>
            <a:srgbClr val="82A1D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58" name="자유형: 도형 57">
            <a:extLst>
              <a:ext uri="{FF2B5EF4-FFF2-40B4-BE49-F238E27FC236}">
                <a16:creationId xmlns:a16="http://schemas.microsoft.com/office/drawing/2014/main" xmlns="" id="{6EDFC0C1-98CB-45F8-B5C7-88860BFB3EF2}"/>
              </a:ext>
            </a:extLst>
          </p:cNvPr>
          <p:cNvSpPr/>
          <p:nvPr/>
        </p:nvSpPr>
        <p:spPr>
          <a:xfrm>
            <a:off x="1302224" y="5976326"/>
            <a:ext cx="1542826" cy="479979"/>
          </a:xfrm>
          <a:custGeom>
            <a:avLst/>
            <a:gdLst>
              <a:gd name="connsiteX0" fmla="*/ 79998 w 1686847"/>
              <a:gd name="connsiteY0" fmla="*/ 0 h 479979"/>
              <a:gd name="connsiteX1" fmla="*/ 1686847 w 1686847"/>
              <a:gd name="connsiteY1" fmla="*/ 0 h 479979"/>
              <a:gd name="connsiteX2" fmla="*/ 1686847 w 1686847"/>
              <a:gd name="connsiteY2" fmla="*/ 479979 h 479979"/>
              <a:gd name="connsiteX3" fmla="*/ 79998 w 1686847"/>
              <a:gd name="connsiteY3" fmla="*/ 479979 h 479979"/>
              <a:gd name="connsiteX4" fmla="*/ 0 w 1686847"/>
              <a:gd name="connsiteY4" fmla="*/ 399981 h 479979"/>
              <a:gd name="connsiteX5" fmla="*/ 0 w 1686847"/>
              <a:gd name="connsiteY5" fmla="*/ 79998 h 479979"/>
              <a:gd name="connsiteX6" fmla="*/ 79998 w 1686847"/>
              <a:gd name="connsiteY6" fmla="*/ 0 h 47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847" h="479979">
                <a:moveTo>
                  <a:pt x="79998" y="0"/>
                </a:moveTo>
                <a:lnTo>
                  <a:pt x="1686847" y="0"/>
                </a:lnTo>
                <a:lnTo>
                  <a:pt x="1686847" y="479979"/>
                </a:lnTo>
                <a:lnTo>
                  <a:pt x="79998" y="479979"/>
                </a:lnTo>
                <a:cubicBezTo>
                  <a:pt x="35816" y="479979"/>
                  <a:pt x="0" y="444163"/>
                  <a:pt x="0" y="399981"/>
                </a:cubicBezTo>
                <a:lnTo>
                  <a:pt x="0" y="79998"/>
                </a:lnTo>
                <a:cubicBezTo>
                  <a:pt x="0" y="35816"/>
                  <a:pt x="35816" y="0"/>
                  <a:pt x="79998" y="0"/>
                </a:cubicBezTo>
                <a:close/>
              </a:path>
            </a:pathLst>
          </a:custGeom>
          <a:solidFill>
            <a:srgbClr val="82A1D8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BF967D-4DDC-45AB-BC54-D794FF9BDA94}"/>
              </a:ext>
            </a:extLst>
          </p:cNvPr>
          <p:cNvSpPr txBox="1"/>
          <p:nvPr/>
        </p:nvSpPr>
        <p:spPr>
          <a:xfrm>
            <a:off x="1588566" y="3880545"/>
            <a:ext cx="95410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시스템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40CC1A-4E54-44A8-A5F7-2E48B3020BEC}"/>
              </a:ext>
            </a:extLst>
          </p:cNvPr>
          <p:cNvSpPr txBox="1"/>
          <p:nvPr/>
        </p:nvSpPr>
        <p:spPr>
          <a:xfrm>
            <a:off x="1552691" y="4637693"/>
            <a:ext cx="1004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Tool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F390E2-4D52-490D-86A8-1D1E85C18280}"/>
              </a:ext>
            </a:extLst>
          </p:cNvPr>
          <p:cNvSpPr txBox="1"/>
          <p:nvPr/>
        </p:nvSpPr>
        <p:spPr>
          <a:xfrm>
            <a:off x="3571759" y="5320176"/>
            <a:ext cx="594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평 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798643-5636-4B36-B1BF-3F2BC10521B4}"/>
              </a:ext>
            </a:extLst>
          </p:cNvPr>
          <p:cNvSpPr txBox="1"/>
          <p:nvPr/>
        </p:nvSpPr>
        <p:spPr>
          <a:xfrm>
            <a:off x="3237098" y="5896916"/>
            <a:ext cx="70724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목 표</a:t>
            </a:r>
            <a:endParaRPr lang="en-US" altLang="ko-KR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B533D2-C3C2-4F20-9E26-E2CE7373741C}"/>
              </a:ext>
            </a:extLst>
          </p:cNvPr>
          <p:cNvSpPr txBox="1"/>
          <p:nvPr/>
        </p:nvSpPr>
        <p:spPr>
          <a:xfrm>
            <a:off x="3509857" y="3876826"/>
            <a:ext cx="6024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o-KR" altLang="en-US" sz="1800" b="1" i="0" u="none" strike="noStrike" spc="-150" baseline="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산재예방을 위한 시스템</a:t>
            </a:r>
            <a:r>
              <a:rPr lang="en-US" altLang="ko-KR" sz="1800" b="1" i="0" u="none" strike="noStrike" spc="-150" baseline="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800" b="1" i="0" u="none" strike="noStrike" spc="-150" baseline="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안전보건경영시스템 구축</a:t>
            </a:r>
            <a:endParaRPr lang="ko-KR" altLang="en-US" b="1" spc="-150" dirty="0">
              <a:solidFill>
                <a:srgbClr val="677E9D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40B202-2618-4852-ABFE-F187164553B9}"/>
              </a:ext>
            </a:extLst>
          </p:cNvPr>
          <p:cNvSpPr txBox="1"/>
          <p:nvPr/>
        </p:nvSpPr>
        <p:spPr>
          <a:xfrm>
            <a:off x="3535774" y="4612017"/>
            <a:ext cx="623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o-KR" altLang="en-US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안전보건관리체계 구축 가이드</a:t>
            </a:r>
            <a:r>
              <a:rPr lang="en-US" altLang="ko-KR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, KOSHA-MS,</a:t>
            </a:r>
            <a:r>
              <a:rPr lang="ko-KR" altLang="en-US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ISO45001</a:t>
            </a:r>
            <a:endParaRPr lang="ko-KR" altLang="en-US" b="1" spc="-150" dirty="0">
              <a:solidFill>
                <a:srgbClr val="677E9D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D922FB-15CF-4375-93AC-573403045FDC}"/>
              </a:ext>
            </a:extLst>
          </p:cNvPr>
          <p:cNvSpPr txBox="1"/>
          <p:nvPr/>
        </p:nvSpPr>
        <p:spPr>
          <a:xfrm>
            <a:off x="3535774" y="5332263"/>
            <a:ext cx="630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o-KR" altLang="en-US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기업 스스로 위험요인을 파악하고 제거 대체 및 통제방안을 마련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0A63DA-7770-4AF4-9CA2-CF83B484A1AE}"/>
              </a:ext>
            </a:extLst>
          </p:cNvPr>
          <p:cNvSpPr txBox="1"/>
          <p:nvPr/>
        </p:nvSpPr>
        <p:spPr>
          <a:xfrm>
            <a:off x="3535774" y="6012345"/>
            <a:ext cx="5800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ko-KR" altLang="en-US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이를 이행하고</a:t>
            </a:r>
            <a:r>
              <a:rPr lang="en-US" altLang="ko-KR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>
                <a:solidFill>
                  <a:srgbClr val="677E9D"/>
                </a:solidFill>
                <a:latin typeface="맑은 고딕" pitchFamily="50" charset="-127"/>
                <a:ea typeface="맑은 고딕" pitchFamily="50" charset="-127"/>
              </a:rPr>
              <a:t>평가를 통해 지속적으로 개선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91D4F65-1B30-4302-943E-D09D8F6B1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2476" y="6668467"/>
            <a:ext cx="69442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</a:t>
            </a:fld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 -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9FA884B6-D614-4E71-A747-CDF6CE4673AB}"/>
              </a:ext>
            </a:extLst>
          </p:cNvPr>
          <p:cNvSpPr txBox="1"/>
          <p:nvPr/>
        </p:nvSpPr>
        <p:spPr>
          <a:xfrm>
            <a:off x="1545977" y="5302952"/>
            <a:ext cx="1004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활동</a:t>
            </a:r>
            <a:endParaRPr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C3AC618-1D76-4FC7-BC00-07B40CA465C4}"/>
              </a:ext>
            </a:extLst>
          </p:cNvPr>
          <p:cNvSpPr txBox="1"/>
          <p:nvPr/>
        </p:nvSpPr>
        <p:spPr>
          <a:xfrm>
            <a:off x="1563240" y="6012345"/>
            <a:ext cx="1004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개선</a:t>
            </a:r>
            <a:endParaRPr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26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 시 안전보건 수준을 평가하여 선정하는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안전보건 확보 자체점검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80857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1369914" y="2276872"/>
            <a:ext cx="100273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위한 관리비용과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수행기간을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검토하기 위한 기준과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위한 관리비용과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수행기간을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검토하기 위한 기준과 절차가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있으나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절차대로 운영되지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안전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보건을 위한 관리비용과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수행기간을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검토하기 위한 기준과 절차가 있고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반기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으로 해당 기준과 절차에 따라 이루어지는지 확인함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36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슬라이드 번호 개체 틀 1">
            <a:extLst>
              <a:ext uri="{FF2B5EF4-FFF2-40B4-BE49-F238E27FC236}">
                <a16:creationId xmlns:a16="http://schemas.microsoft.com/office/drawing/2014/main" xmlns="" id="{0F31A76C-EBF8-4A79-A66A-FA6E2676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  </a:t>
            </a:r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89  </a:t>
            </a:r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2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4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91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 smtClean="0"/>
              <a:t>용역 업체 안전보건 수준 평가 </a:t>
            </a:r>
            <a:r>
              <a:rPr lang="ko-KR" altLang="en-US" dirty="0"/>
              <a:t>예시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44853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891333"/>
              </p:ext>
            </p:extLst>
          </p:nvPr>
        </p:nvGraphicFramePr>
        <p:xfrm>
          <a:off x="800992" y="1988844"/>
          <a:ext cx="10551591" cy="4352486"/>
        </p:xfrm>
        <a:graphic>
          <a:graphicData uri="http://schemas.openxmlformats.org/drawingml/2006/table">
            <a:tbl>
              <a:tblPr/>
              <a:tblGrid>
                <a:gridCol w="2798199">
                  <a:extLst>
                    <a:ext uri="{9D8B030D-6E8A-4147-A177-3AD203B41FA5}">
                      <a16:colId xmlns:a16="http://schemas.microsoft.com/office/drawing/2014/main" xmlns="" val="3817940905"/>
                    </a:ext>
                  </a:extLst>
                </a:gridCol>
                <a:gridCol w="6709666">
                  <a:extLst>
                    <a:ext uri="{9D8B030D-6E8A-4147-A177-3AD203B41FA5}">
                      <a16:colId xmlns:a16="http://schemas.microsoft.com/office/drawing/2014/main" xmlns="" val="810107601"/>
                    </a:ext>
                  </a:extLst>
                </a:gridCol>
                <a:gridCol w="521863">
                  <a:extLst>
                    <a:ext uri="{9D8B030D-6E8A-4147-A177-3AD203B41FA5}">
                      <a16:colId xmlns:a16="http://schemas.microsoft.com/office/drawing/2014/main" xmlns="" val="3729832382"/>
                    </a:ext>
                  </a:extLst>
                </a:gridCol>
                <a:gridCol w="521863">
                  <a:extLst>
                    <a:ext uri="{9D8B030D-6E8A-4147-A177-3AD203B41FA5}">
                      <a16:colId xmlns:a16="http://schemas.microsoft.com/office/drawing/2014/main" xmlns="" val="2337201477"/>
                    </a:ext>
                  </a:extLst>
                </a:gridCol>
              </a:tblGrid>
              <a:tr h="3379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평가항목</a:t>
                      </a: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평 가 기 준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배점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 dirty="0"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득점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6C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9634664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I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안전보건관리체계</a:t>
                      </a: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347980" algn="just" fontAlgn="base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위탁 받는 자의 안전보건관리체계 구축 수준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2248294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리더십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경영방침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인력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시설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장비 등 자원 배정의 적정성 등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546874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근로자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참여</a:t>
                      </a: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종사자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의견 수렴 절차 및 이행 적정성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077677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위험요인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파악 </a:t>
                      </a: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및 제거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대체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통제</a:t>
                      </a: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위험요인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파악 및 </a:t>
                      </a:r>
                      <a:r>
                        <a:rPr lang="ko-KR" altLang="en-US" sz="1200" b="1" kern="0" spc="-150" dirty="0" err="1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개선절차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및 수준의 적정성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2190143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비상조치계획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비상조치계획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적정성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3785790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0" marR="0" indent="-15748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II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위탁 </a:t>
                      </a: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업무 안전보건관리계획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347980" algn="just" fontAlgn="base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위탁 받는 업무에 대한 안전보건관리계획 적정성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60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6685754"/>
                  </a:ext>
                </a:extLst>
              </a:tr>
              <a:tr h="357977"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위험요인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파악 </a:t>
                      </a: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및 제거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대체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통제</a:t>
                      </a: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위탁 받는 업무에 대한 위험요인 파악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제거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대체 및 통제 방법의 적정성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위험성 평가 및 대책의 적정성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8681897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자원배정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시설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장비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위탁 받는 업무의 위험요인 관리에 적합한 시설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장비 배정 및 운영</a:t>
                      </a:r>
                    </a:p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사용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기계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기구 및 설비의 종류 및 관리계획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518072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자원배정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인력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위탁 받는 업무의 위험요인 관리에 적합한 인력 배정 및 운영</a:t>
                      </a:r>
                    </a:p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위탁 받는 업무 관련 실적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작업자 이력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자격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경력 현황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551870"/>
                  </a:ext>
                </a:extLst>
              </a:tr>
              <a:tr h="337923"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비상조치계획</a:t>
                      </a: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43817" marR="43817" marT="12114" marB="12114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23A5D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도급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위탁 받는 업무 시 </a:t>
                      </a: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발생 가능한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비상상황 </a:t>
                      </a:r>
                      <a:r>
                        <a:rPr lang="ko-KR" altLang="en-US" sz="1200" b="1" kern="0" spc="-15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및 대처에 </a:t>
                      </a:r>
                      <a:r>
                        <a:rPr lang="ko-KR" alt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적합한 비상조치계획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150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5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43817" marR="43817" marT="12114" marB="12114" anchor="ctr">
                    <a:lnL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97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8541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9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안전보건 확보 자체점검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44853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61788" y="1753458"/>
            <a:ext cx="9354691" cy="443711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 시 사전에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관한 정보를 제공하는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69914" y="2276872"/>
            <a:ext cx="10027302" cy="2571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사전에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정보를 제공하지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사전에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정보를 제공하나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위험요인이 누락되어 있는 등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내용이 적절하지 않음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사전에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정보를 제공하고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주기적으로 자료를 보완함 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92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3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안전보건 확보 자체점검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5205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61789" y="1753458"/>
            <a:ext cx="8720578" cy="405817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위탁받은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업체의 </a:t>
            </a:r>
            <a:r>
              <a:rPr lang="ko-KR" altLang="en-US" sz="2200" b="1" spc="-150" dirty="0" err="1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 관한 의견을 제시할 수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69914" y="2276872"/>
            <a:ext cx="10027302" cy="3033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위탁받은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업체가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의견을 전달할 수 있는 수단 및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위탁받은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업체로부터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의견을 전달받는 절차가 마련되어 있으나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현장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근로자의 의견 수렴이 미흡함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업체로부터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의견을 전달받는 절차가 다양하게 마련되었고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의견에 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관한 검토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처리결과를 근로자가 확인할 수 있음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3" y="4533064"/>
            <a:ext cx="214769" cy="204643"/>
            <a:chOff x="4811367" y="2035603"/>
            <a:chExt cx="633486" cy="603617"/>
          </a:xfrm>
        </p:grpSpPr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2102645"/>
              <a:ext cx="536573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0" y="2035603"/>
              <a:ext cx="530223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423101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93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안전보건 확보 자체점검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66456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1679223"/>
            <a:ext cx="12191999" cy="5256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61789" y="1753458"/>
            <a:ext cx="8720578" cy="421269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위탁 시 관련 작업을 관리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감독하는 절차가 있는지</a:t>
            </a:r>
            <a:r>
              <a:rPr lang="en-US" altLang="ko-KR" sz="2200" b="1" spc="-150" dirty="0">
                <a:solidFill>
                  <a:srgbClr val="2F5597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endParaRPr lang="en-US" altLang="ko-KR" sz="2200" b="1" spc="-150" dirty="0" smtClean="0">
              <a:solidFill>
                <a:srgbClr val="2F559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69914" y="2276872"/>
            <a:ext cx="10027302" cy="2156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2400"/>
              </a:spcAft>
            </a:pP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업무 시 관리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감독하는 절차가 없음</a:t>
            </a:r>
          </a:p>
          <a:p>
            <a:pPr indent="-137160" fontAlgn="base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sz="20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업무 시 관리감독하는 절차*를 두고 이에 따라 </a:t>
            </a:r>
            <a:r>
              <a:rPr lang="ko-KR" altLang="en-US" sz="20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관리감독함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indent="-137160" fontAlgn="base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선정시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위탁 받는 자의 안전보건관리계획서 </a:t>
            </a:r>
            <a:r>
              <a:rPr lang="ko-KR" altLang="en-US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검토 → </a:t>
            </a:r>
            <a: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작업전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위탁 받는 자의 </a:t>
            </a:r>
            <a: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b="1" spc="-150" dirty="0" err="1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검토 → </a:t>
            </a:r>
            <a: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작업허가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spc="-150" dirty="0" err="1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순회점검</a:t>
            </a:r>
            <a:r>
              <a:rPr lang="ko-KR" altLang="en-US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→ </a:t>
            </a:r>
            <a:r>
              <a:rPr lang="en-US" altLang="ko-KR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작업완료</a:t>
            </a:r>
            <a:r>
              <a:rPr lang="en-US" altLang="ko-KR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평가에 반영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2482393"/>
            <a:ext cx="214770" cy="204643"/>
            <a:chOff x="4811367" y="1575848"/>
            <a:chExt cx="633490" cy="603617"/>
          </a:xfrm>
        </p:grpSpPr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575848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73AA7708-9965-4267-A015-AB166AF8AF4A}"/>
              </a:ext>
            </a:extLst>
          </p:cNvPr>
          <p:cNvGrpSpPr/>
          <p:nvPr/>
        </p:nvGrpSpPr>
        <p:grpSpPr>
          <a:xfrm>
            <a:off x="1188000" y="3283622"/>
            <a:ext cx="214770" cy="204643"/>
            <a:chOff x="4811367" y="1714547"/>
            <a:chExt cx="633490" cy="603617"/>
          </a:xfrm>
        </p:grpSpPr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xmlns="" id="{88748DCF-4E5F-4996-832B-FF3C28519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781589"/>
              <a:ext cx="536574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6350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xmlns="" id="{CEEC8CCA-F52D-4743-A074-5FFA4E34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3" y="1714547"/>
              <a:ext cx="530224" cy="447674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>
            <a:off x="938722" y="2996952"/>
            <a:ext cx="1031455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94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2CAAF4-2D0E-4BAD-BE34-E5A4ED30B3C7}"/>
              </a:ext>
            </a:extLst>
          </p:cNvPr>
          <p:cNvSpPr txBox="1"/>
          <p:nvPr/>
        </p:nvSpPr>
        <p:spPr>
          <a:xfrm>
            <a:off x="52080" y="108992"/>
            <a:ext cx="3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5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둥근헤드라인" pitchFamily="18" charset="-127"/>
              <a:ea typeface="휴먼둥근헤드라인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95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6" y="903301"/>
            <a:ext cx="11018353" cy="646331"/>
          </a:xfrm>
        </p:spPr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위탁시</a:t>
            </a:r>
            <a:r>
              <a:rPr lang="ko-KR" altLang="en-US" dirty="0" smtClean="0"/>
              <a:t> 참고사항</a:t>
            </a:r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44853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81824" y="1967370"/>
            <a:ext cx="10828353" cy="441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맑은 고딕" pitchFamily="50" charset="-127"/>
              </a:rPr>
              <a:t> </a:t>
            </a:r>
            <a:endParaRPr lang="ko-KR" altLang="en-US" dirty="0">
              <a:latin typeface="맑은 고딕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B60DD5AF-77BE-433E-8638-F533160FA31B}"/>
              </a:ext>
            </a:extLst>
          </p:cNvPr>
          <p:cNvCxnSpPr>
            <a:cxnSpLocks/>
          </p:cNvCxnSpPr>
          <p:nvPr/>
        </p:nvCxnSpPr>
        <p:spPr>
          <a:xfrm flipV="1">
            <a:off x="681824" y="1974908"/>
            <a:ext cx="10828353" cy="4548"/>
          </a:xfrm>
          <a:prstGeom prst="line">
            <a:avLst/>
          </a:prstGeom>
          <a:ln w="28575">
            <a:solidFill>
              <a:srgbClr val="335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>
            <a:off x="1247665" y="2132065"/>
            <a:ext cx="1256519" cy="1038854"/>
            <a:chOff x="1108814" y="1782200"/>
            <a:chExt cx="1256519" cy="103885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8814" y="1782200"/>
              <a:ext cx="1256519" cy="10388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8815" y="2070285"/>
              <a:ext cx="69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i="0" u="none" strike="noStrike" baseline="0" dirty="0" smtClean="0">
                  <a:solidFill>
                    <a:srgbClr val="17439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참고사항</a:t>
              </a:r>
            </a:p>
          </p:txBody>
        </p:sp>
      </p:grp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CB9E7AAA-EEC3-4C25-901F-640C14F23D6A}"/>
              </a:ext>
            </a:extLst>
          </p:cNvPr>
          <p:cNvCxnSpPr>
            <a:cxnSpLocks/>
          </p:cNvCxnSpPr>
          <p:nvPr/>
        </p:nvCxnSpPr>
        <p:spPr>
          <a:xfrm>
            <a:off x="681600" y="6381328"/>
            <a:ext cx="10828800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직사각형 13"/>
          <p:cNvSpPr/>
          <p:nvPr/>
        </p:nvSpPr>
        <p:spPr>
          <a:xfrm>
            <a:off x="3092904" y="2028379"/>
            <a:ext cx="8417273" cy="38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358775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➊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수급인 근로자에게 안전보건 관련 정보* 제공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092904" y="4046183"/>
            <a:ext cx="8417273" cy="224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358775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➋</a:t>
            </a:r>
            <a:r>
              <a:rPr lang="ko-KR" altLang="en-US" b="1" spc="-150" dirty="0" smtClean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내에서 수행하는 공식적인 안전보건 활동에 수급인 근로자 참여</a:t>
            </a:r>
          </a:p>
          <a:p>
            <a:pPr marL="180000" indent="-358775">
              <a:lnSpc>
                <a:spcPct val="120000"/>
              </a:lnSpc>
              <a:spcAft>
                <a:spcPts val="6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➌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수급업체가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관하여 의견을 제시할 수 있는 다양한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소통체계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구축</a:t>
            </a:r>
          </a:p>
          <a:p>
            <a:pPr marL="180000" indent="-358775">
              <a:lnSpc>
                <a:spcPct val="120000"/>
              </a:lnSpc>
              <a:spcAft>
                <a:spcPts val="300"/>
              </a:spcAft>
            </a:pPr>
            <a:r>
              <a:rPr lang="ko-KR" altLang="en-US" b="1" spc="-150" dirty="0">
                <a:solidFill>
                  <a:srgbClr val="335EAB"/>
                </a:solidFill>
                <a:latin typeface="맑은 고딕" pitchFamily="50" charset="-127"/>
                <a:ea typeface="맑은 고딕" pitchFamily="50" charset="-127"/>
              </a:rPr>
              <a:t>➍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업무의 위험도를 사전에 분석하는 등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위탁업무에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대한 관리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감독절차를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두고 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이에 따라 관리</a:t>
            </a:r>
          </a:p>
          <a:p>
            <a:pPr indent="-137160" fontAlgn="base">
              <a:lnSpc>
                <a:spcPts val="2600"/>
              </a:lnSpc>
              <a:spcAft>
                <a:spcPts val="600"/>
              </a:spcAft>
            </a:pPr>
            <a:r>
              <a:rPr lang="ko-KR" altLang="en-US" sz="17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7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선정시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위탁 받는 자의 안전보건관리계획서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검토 → </a:t>
            </a: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작업전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위탁 </a:t>
            </a: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     </a:t>
            </a:r>
            <a:r>
              <a:rPr lang="ko-KR" altLang="en-US" sz="1600" b="1" spc="-150" dirty="0" smtClean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받는 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자의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위험성평가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검토→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작업시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작업허가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순회점검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→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작업완료</a:t>
            </a:r>
            <a:r>
              <a:rPr lang="en-US" altLang="ko-KR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평가에 반영</a:t>
            </a:r>
            <a:endParaRPr lang="en-US" altLang="ko-KR" sz="1600" b="1" spc="-150" dirty="0">
              <a:solidFill>
                <a:srgbClr val="0066A4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사각형: 둥근 모서리 33">
            <a:extLst>
              <a:ext uri="{FF2B5EF4-FFF2-40B4-BE49-F238E27FC236}">
                <a16:creationId xmlns:a16="http://schemas.microsoft.com/office/drawing/2014/main" xmlns="" id="{09117BC0-DCF6-4B0F-8A98-4D4C8030278A}"/>
              </a:ext>
            </a:extLst>
          </p:cNvPr>
          <p:cNvSpPr/>
          <p:nvPr/>
        </p:nvSpPr>
        <p:spPr>
          <a:xfrm>
            <a:off x="3569165" y="2502035"/>
            <a:ext cx="7711411" cy="1506428"/>
          </a:xfrm>
          <a:prstGeom prst="roundRect">
            <a:avLst>
              <a:gd name="adj" fmla="val 3363"/>
            </a:avLst>
          </a:prstGeom>
          <a:solidFill>
            <a:schemeClr val="bg1">
              <a:alpha val="28000"/>
            </a:schemeClr>
          </a:solidFill>
          <a:ln w="25400">
            <a:solidFill>
              <a:srgbClr val="2F559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048972" y="2572492"/>
            <a:ext cx="557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500"/>
              </a:spcBef>
              <a:spcAft>
                <a:spcPts val="200"/>
              </a:spcAft>
            </a:pP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시 제공해야 할 </a:t>
            </a:r>
            <a:r>
              <a:rPr lang="ko-KR" altLang="en-US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안전보건에</a:t>
            </a:r>
            <a:r>
              <a:rPr lang="ko-KR" altLang="en-US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정보 예시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9DED113C-5508-4DD5-AE27-24E1E6D34EEA}"/>
              </a:ext>
            </a:extLst>
          </p:cNvPr>
          <p:cNvGrpSpPr/>
          <p:nvPr/>
        </p:nvGrpSpPr>
        <p:grpSpPr>
          <a:xfrm>
            <a:off x="3780920" y="2626368"/>
            <a:ext cx="237402" cy="226207"/>
            <a:chOff x="4811367" y="1575848"/>
            <a:chExt cx="633490" cy="603617"/>
          </a:xfrm>
        </p:grpSpPr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xmlns="" id="{3DEC6D5E-730C-44E4-A5FA-7C8106187F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11367" y="1642890"/>
              <a:ext cx="536575" cy="536575"/>
            </a:xfrm>
            <a:custGeom>
              <a:avLst/>
              <a:gdLst>
                <a:gd name="T0" fmla="*/ 167 w 676"/>
                <a:gd name="T1" fmla="*/ 0 h 676"/>
                <a:gd name="T2" fmla="*/ 158 w 676"/>
                <a:gd name="T3" fmla="*/ 0 h 676"/>
                <a:gd name="T4" fmla="*/ 508 w 676"/>
                <a:gd name="T5" fmla="*/ 73 h 676"/>
                <a:gd name="T6" fmla="*/ 527 w 676"/>
                <a:gd name="T7" fmla="*/ 74 h 676"/>
                <a:gd name="T8" fmla="*/ 562 w 676"/>
                <a:gd name="T9" fmla="*/ 89 h 676"/>
                <a:gd name="T10" fmla="*/ 586 w 676"/>
                <a:gd name="T11" fmla="*/ 114 h 676"/>
                <a:gd name="T12" fmla="*/ 601 w 676"/>
                <a:gd name="T13" fmla="*/ 149 h 676"/>
                <a:gd name="T14" fmla="*/ 603 w 676"/>
                <a:gd name="T15" fmla="*/ 508 h 676"/>
                <a:gd name="T16" fmla="*/ 601 w 676"/>
                <a:gd name="T17" fmla="*/ 527 h 676"/>
                <a:gd name="T18" fmla="*/ 586 w 676"/>
                <a:gd name="T19" fmla="*/ 560 h 676"/>
                <a:gd name="T20" fmla="*/ 562 w 676"/>
                <a:gd name="T21" fmla="*/ 587 h 676"/>
                <a:gd name="T22" fmla="*/ 527 w 676"/>
                <a:gd name="T23" fmla="*/ 601 h 676"/>
                <a:gd name="T24" fmla="*/ 167 w 676"/>
                <a:gd name="T25" fmla="*/ 603 h 676"/>
                <a:gd name="T26" fmla="*/ 149 w 676"/>
                <a:gd name="T27" fmla="*/ 601 h 676"/>
                <a:gd name="T28" fmla="*/ 115 w 676"/>
                <a:gd name="T29" fmla="*/ 587 h 676"/>
                <a:gd name="T30" fmla="*/ 89 w 676"/>
                <a:gd name="T31" fmla="*/ 560 h 676"/>
                <a:gd name="T32" fmla="*/ 76 w 676"/>
                <a:gd name="T33" fmla="*/ 527 h 676"/>
                <a:gd name="T34" fmla="*/ 74 w 676"/>
                <a:gd name="T35" fmla="*/ 408 h 676"/>
                <a:gd name="T36" fmla="*/ 0 w 676"/>
                <a:gd name="T37" fmla="*/ 508 h 676"/>
                <a:gd name="T38" fmla="*/ 2 w 676"/>
                <a:gd name="T39" fmla="*/ 525 h 676"/>
                <a:gd name="T40" fmla="*/ 7 w 676"/>
                <a:gd name="T41" fmla="*/ 557 h 676"/>
                <a:gd name="T42" fmla="*/ 20 w 676"/>
                <a:gd name="T43" fmla="*/ 588 h 676"/>
                <a:gd name="T44" fmla="*/ 39 w 676"/>
                <a:gd name="T45" fmla="*/ 614 h 676"/>
                <a:gd name="T46" fmla="*/ 61 w 676"/>
                <a:gd name="T47" fmla="*/ 637 h 676"/>
                <a:gd name="T48" fmla="*/ 89 w 676"/>
                <a:gd name="T49" fmla="*/ 655 h 676"/>
                <a:gd name="T50" fmla="*/ 119 w 676"/>
                <a:gd name="T51" fmla="*/ 668 h 676"/>
                <a:gd name="T52" fmla="*/ 151 w 676"/>
                <a:gd name="T53" fmla="*/ 674 h 676"/>
                <a:gd name="T54" fmla="*/ 508 w 676"/>
                <a:gd name="T55" fmla="*/ 676 h 676"/>
                <a:gd name="T56" fmla="*/ 525 w 676"/>
                <a:gd name="T57" fmla="*/ 674 h 676"/>
                <a:gd name="T58" fmla="*/ 558 w 676"/>
                <a:gd name="T59" fmla="*/ 668 h 676"/>
                <a:gd name="T60" fmla="*/ 588 w 676"/>
                <a:gd name="T61" fmla="*/ 655 h 676"/>
                <a:gd name="T62" fmla="*/ 616 w 676"/>
                <a:gd name="T63" fmla="*/ 637 h 676"/>
                <a:gd name="T64" fmla="*/ 638 w 676"/>
                <a:gd name="T65" fmla="*/ 614 h 676"/>
                <a:gd name="T66" fmla="*/ 655 w 676"/>
                <a:gd name="T67" fmla="*/ 588 h 676"/>
                <a:gd name="T68" fmla="*/ 668 w 676"/>
                <a:gd name="T69" fmla="*/ 557 h 676"/>
                <a:gd name="T70" fmla="*/ 676 w 676"/>
                <a:gd name="T71" fmla="*/ 525 h 676"/>
                <a:gd name="T72" fmla="*/ 676 w 676"/>
                <a:gd name="T73" fmla="*/ 168 h 676"/>
                <a:gd name="T74" fmla="*/ 676 w 676"/>
                <a:gd name="T75" fmla="*/ 151 h 676"/>
                <a:gd name="T76" fmla="*/ 668 w 676"/>
                <a:gd name="T77" fmla="*/ 117 h 676"/>
                <a:gd name="T78" fmla="*/ 655 w 676"/>
                <a:gd name="T79" fmla="*/ 87 h 676"/>
                <a:gd name="T80" fmla="*/ 638 w 676"/>
                <a:gd name="T81" fmla="*/ 61 h 676"/>
                <a:gd name="T82" fmla="*/ 616 w 676"/>
                <a:gd name="T83" fmla="*/ 37 h 676"/>
                <a:gd name="T84" fmla="*/ 588 w 676"/>
                <a:gd name="T85" fmla="*/ 20 h 676"/>
                <a:gd name="T86" fmla="*/ 558 w 676"/>
                <a:gd name="T87" fmla="*/ 7 h 676"/>
                <a:gd name="T88" fmla="*/ 525 w 676"/>
                <a:gd name="T89" fmla="*/ 0 h 676"/>
                <a:gd name="T90" fmla="*/ 508 w 676"/>
                <a:gd name="T9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6" h="676">
                  <a:moveTo>
                    <a:pt x="508" y="0"/>
                  </a:moveTo>
                  <a:lnTo>
                    <a:pt x="167" y="0"/>
                  </a:lnTo>
                  <a:lnTo>
                    <a:pt x="167" y="0"/>
                  </a:lnTo>
                  <a:lnTo>
                    <a:pt x="158" y="0"/>
                  </a:lnTo>
                  <a:lnTo>
                    <a:pt x="197" y="73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27" y="74"/>
                  </a:lnTo>
                  <a:lnTo>
                    <a:pt x="545" y="80"/>
                  </a:lnTo>
                  <a:lnTo>
                    <a:pt x="562" y="89"/>
                  </a:lnTo>
                  <a:lnTo>
                    <a:pt x="575" y="101"/>
                  </a:lnTo>
                  <a:lnTo>
                    <a:pt x="586" y="114"/>
                  </a:lnTo>
                  <a:lnTo>
                    <a:pt x="596" y="130"/>
                  </a:lnTo>
                  <a:lnTo>
                    <a:pt x="601" y="149"/>
                  </a:lnTo>
                  <a:lnTo>
                    <a:pt x="603" y="168"/>
                  </a:lnTo>
                  <a:lnTo>
                    <a:pt x="603" y="508"/>
                  </a:lnTo>
                  <a:lnTo>
                    <a:pt x="603" y="508"/>
                  </a:lnTo>
                  <a:lnTo>
                    <a:pt x="601" y="527"/>
                  </a:lnTo>
                  <a:lnTo>
                    <a:pt x="596" y="544"/>
                  </a:lnTo>
                  <a:lnTo>
                    <a:pt x="586" y="560"/>
                  </a:lnTo>
                  <a:lnTo>
                    <a:pt x="575" y="575"/>
                  </a:lnTo>
                  <a:lnTo>
                    <a:pt x="562" y="587"/>
                  </a:lnTo>
                  <a:lnTo>
                    <a:pt x="545" y="596"/>
                  </a:lnTo>
                  <a:lnTo>
                    <a:pt x="527" y="601"/>
                  </a:lnTo>
                  <a:lnTo>
                    <a:pt x="508" y="603"/>
                  </a:lnTo>
                  <a:lnTo>
                    <a:pt x="167" y="603"/>
                  </a:lnTo>
                  <a:lnTo>
                    <a:pt x="167" y="603"/>
                  </a:lnTo>
                  <a:lnTo>
                    <a:pt x="149" y="601"/>
                  </a:lnTo>
                  <a:lnTo>
                    <a:pt x="132" y="596"/>
                  </a:lnTo>
                  <a:lnTo>
                    <a:pt x="115" y="587"/>
                  </a:lnTo>
                  <a:lnTo>
                    <a:pt x="100" y="575"/>
                  </a:lnTo>
                  <a:lnTo>
                    <a:pt x="89" y="560"/>
                  </a:lnTo>
                  <a:lnTo>
                    <a:pt x="82" y="544"/>
                  </a:lnTo>
                  <a:lnTo>
                    <a:pt x="76" y="527"/>
                  </a:lnTo>
                  <a:lnTo>
                    <a:pt x="74" y="508"/>
                  </a:lnTo>
                  <a:lnTo>
                    <a:pt x="74" y="408"/>
                  </a:lnTo>
                  <a:lnTo>
                    <a:pt x="0" y="33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2" y="525"/>
                  </a:lnTo>
                  <a:lnTo>
                    <a:pt x="3" y="542"/>
                  </a:lnTo>
                  <a:lnTo>
                    <a:pt x="7" y="557"/>
                  </a:lnTo>
                  <a:lnTo>
                    <a:pt x="13" y="573"/>
                  </a:lnTo>
                  <a:lnTo>
                    <a:pt x="20" y="588"/>
                  </a:lnTo>
                  <a:lnTo>
                    <a:pt x="30" y="601"/>
                  </a:lnTo>
                  <a:lnTo>
                    <a:pt x="39" y="614"/>
                  </a:lnTo>
                  <a:lnTo>
                    <a:pt x="50" y="626"/>
                  </a:lnTo>
                  <a:lnTo>
                    <a:pt x="61" y="637"/>
                  </a:lnTo>
                  <a:lnTo>
                    <a:pt x="74" y="646"/>
                  </a:lnTo>
                  <a:lnTo>
                    <a:pt x="89" y="655"/>
                  </a:lnTo>
                  <a:lnTo>
                    <a:pt x="102" y="663"/>
                  </a:lnTo>
                  <a:lnTo>
                    <a:pt x="119" y="668"/>
                  </a:lnTo>
                  <a:lnTo>
                    <a:pt x="134" y="672"/>
                  </a:lnTo>
                  <a:lnTo>
                    <a:pt x="151" y="674"/>
                  </a:lnTo>
                  <a:lnTo>
                    <a:pt x="167" y="676"/>
                  </a:lnTo>
                  <a:lnTo>
                    <a:pt x="508" y="676"/>
                  </a:lnTo>
                  <a:lnTo>
                    <a:pt x="508" y="676"/>
                  </a:lnTo>
                  <a:lnTo>
                    <a:pt x="525" y="674"/>
                  </a:lnTo>
                  <a:lnTo>
                    <a:pt x="542" y="672"/>
                  </a:lnTo>
                  <a:lnTo>
                    <a:pt x="558" y="668"/>
                  </a:lnTo>
                  <a:lnTo>
                    <a:pt x="573" y="663"/>
                  </a:lnTo>
                  <a:lnTo>
                    <a:pt x="588" y="655"/>
                  </a:lnTo>
                  <a:lnTo>
                    <a:pt x="603" y="646"/>
                  </a:lnTo>
                  <a:lnTo>
                    <a:pt x="616" y="637"/>
                  </a:lnTo>
                  <a:lnTo>
                    <a:pt x="627" y="626"/>
                  </a:lnTo>
                  <a:lnTo>
                    <a:pt x="638" y="614"/>
                  </a:lnTo>
                  <a:lnTo>
                    <a:pt x="648" y="601"/>
                  </a:lnTo>
                  <a:lnTo>
                    <a:pt x="655" y="588"/>
                  </a:lnTo>
                  <a:lnTo>
                    <a:pt x="663" y="573"/>
                  </a:lnTo>
                  <a:lnTo>
                    <a:pt x="668" y="557"/>
                  </a:lnTo>
                  <a:lnTo>
                    <a:pt x="674" y="542"/>
                  </a:lnTo>
                  <a:lnTo>
                    <a:pt x="676" y="525"/>
                  </a:lnTo>
                  <a:lnTo>
                    <a:pt x="676" y="508"/>
                  </a:lnTo>
                  <a:lnTo>
                    <a:pt x="676" y="168"/>
                  </a:lnTo>
                  <a:lnTo>
                    <a:pt x="676" y="168"/>
                  </a:lnTo>
                  <a:lnTo>
                    <a:pt x="676" y="151"/>
                  </a:lnTo>
                  <a:lnTo>
                    <a:pt x="674" y="134"/>
                  </a:lnTo>
                  <a:lnTo>
                    <a:pt x="668" y="117"/>
                  </a:lnTo>
                  <a:lnTo>
                    <a:pt x="663" y="102"/>
                  </a:lnTo>
                  <a:lnTo>
                    <a:pt x="655" y="87"/>
                  </a:lnTo>
                  <a:lnTo>
                    <a:pt x="648" y="74"/>
                  </a:lnTo>
                  <a:lnTo>
                    <a:pt x="638" y="61"/>
                  </a:lnTo>
                  <a:lnTo>
                    <a:pt x="627" y="48"/>
                  </a:lnTo>
                  <a:lnTo>
                    <a:pt x="616" y="37"/>
                  </a:lnTo>
                  <a:lnTo>
                    <a:pt x="603" y="28"/>
                  </a:lnTo>
                  <a:lnTo>
                    <a:pt x="588" y="20"/>
                  </a:lnTo>
                  <a:lnTo>
                    <a:pt x="573" y="13"/>
                  </a:lnTo>
                  <a:lnTo>
                    <a:pt x="558" y="7"/>
                  </a:lnTo>
                  <a:lnTo>
                    <a:pt x="542" y="4"/>
                  </a:lnTo>
                  <a:lnTo>
                    <a:pt x="525" y="0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043116E8-BF20-4988-804A-6CCA41FE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632" y="1575848"/>
              <a:ext cx="530225" cy="447675"/>
            </a:xfrm>
            <a:custGeom>
              <a:avLst/>
              <a:gdLst>
                <a:gd name="T0" fmla="*/ 666 w 668"/>
                <a:gd name="T1" fmla="*/ 13 h 564"/>
                <a:gd name="T2" fmla="*/ 657 w 668"/>
                <a:gd name="T3" fmla="*/ 4 h 564"/>
                <a:gd name="T4" fmla="*/ 640 w 668"/>
                <a:gd name="T5" fmla="*/ 0 h 564"/>
                <a:gd name="T6" fmla="*/ 631 w 668"/>
                <a:gd name="T7" fmla="*/ 0 h 564"/>
                <a:gd name="T8" fmla="*/ 597 w 668"/>
                <a:gd name="T9" fmla="*/ 9 h 564"/>
                <a:gd name="T10" fmla="*/ 577 w 668"/>
                <a:gd name="T11" fmla="*/ 22 h 564"/>
                <a:gd name="T12" fmla="*/ 556 w 668"/>
                <a:gd name="T13" fmla="*/ 39 h 564"/>
                <a:gd name="T14" fmla="*/ 493 w 668"/>
                <a:gd name="T15" fmla="*/ 114 h 564"/>
                <a:gd name="T16" fmla="*/ 445 w 668"/>
                <a:gd name="T17" fmla="*/ 179 h 564"/>
                <a:gd name="T18" fmla="*/ 305 w 668"/>
                <a:gd name="T19" fmla="*/ 386 h 564"/>
                <a:gd name="T20" fmla="*/ 286 w 668"/>
                <a:gd name="T21" fmla="*/ 413 h 564"/>
                <a:gd name="T22" fmla="*/ 251 w 668"/>
                <a:gd name="T23" fmla="*/ 363 h 564"/>
                <a:gd name="T24" fmla="*/ 208 w 668"/>
                <a:gd name="T25" fmla="*/ 315 h 564"/>
                <a:gd name="T26" fmla="*/ 171 w 668"/>
                <a:gd name="T27" fmla="*/ 287 h 564"/>
                <a:gd name="T28" fmla="*/ 143 w 668"/>
                <a:gd name="T29" fmla="*/ 272 h 564"/>
                <a:gd name="T30" fmla="*/ 113 w 668"/>
                <a:gd name="T31" fmla="*/ 265 h 564"/>
                <a:gd name="T32" fmla="*/ 98 w 668"/>
                <a:gd name="T33" fmla="*/ 261 h 564"/>
                <a:gd name="T34" fmla="*/ 65 w 668"/>
                <a:gd name="T35" fmla="*/ 266 h 564"/>
                <a:gd name="T36" fmla="*/ 33 w 668"/>
                <a:gd name="T37" fmla="*/ 281 h 564"/>
                <a:gd name="T38" fmla="*/ 9 w 668"/>
                <a:gd name="T39" fmla="*/ 304 h 564"/>
                <a:gd name="T40" fmla="*/ 0 w 668"/>
                <a:gd name="T41" fmla="*/ 324 h 564"/>
                <a:gd name="T42" fmla="*/ 0 w 668"/>
                <a:gd name="T43" fmla="*/ 332 h 564"/>
                <a:gd name="T44" fmla="*/ 11 w 668"/>
                <a:gd name="T45" fmla="*/ 343 h 564"/>
                <a:gd name="T46" fmla="*/ 20 w 668"/>
                <a:gd name="T47" fmla="*/ 345 h 564"/>
                <a:gd name="T48" fmla="*/ 54 w 668"/>
                <a:gd name="T49" fmla="*/ 354 h 564"/>
                <a:gd name="T50" fmla="*/ 85 w 668"/>
                <a:gd name="T51" fmla="*/ 374 h 564"/>
                <a:gd name="T52" fmla="*/ 115 w 668"/>
                <a:gd name="T53" fmla="*/ 402 h 564"/>
                <a:gd name="T54" fmla="*/ 165 w 668"/>
                <a:gd name="T55" fmla="*/ 467 h 564"/>
                <a:gd name="T56" fmla="*/ 218 w 668"/>
                <a:gd name="T57" fmla="*/ 553 h 564"/>
                <a:gd name="T58" fmla="*/ 219 w 668"/>
                <a:gd name="T59" fmla="*/ 557 h 564"/>
                <a:gd name="T60" fmla="*/ 232 w 668"/>
                <a:gd name="T61" fmla="*/ 564 h 564"/>
                <a:gd name="T62" fmla="*/ 242 w 668"/>
                <a:gd name="T63" fmla="*/ 564 h 564"/>
                <a:gd name="T64" fmla="*/ 266 w 668"/>
                <a:gd name="T65" fmla="*/ 561 h 564"/>
                <a:gd name="T66" fmla="*/ 294 w 668"/>
                <a:gd name="T67" fmla="*/ 549 h 564"/>
                <a:gd name="T68" fmla="*/ 318 w 668"/>
                <a:gd name="T69" fmla="*/ 533 h 564"/>
                <a:gd name="T70" fmla="*/ 333 w 668"/>
                <a:gd name="T71" fmla="*/ 516 h 564"/>
                <a:gd name="T72" fmla="*/ 350 w 668"/>
                <a:gd name="T73" fmla="*/ 482 h 564"/>
                <a:gd name="T74" fmla="*/ 415 w 668"/>
                <a:gd name="T75" fmla="*/ 378 h 564"/>
                <a:gd name="T76" fmla="*/ 506 w 668"/>
                <a:gd name="T77" fmla="*/ 240 h 564"/>
                <a:gd name="T78" fmla="*/ 607 w 668"/>
                <a:gd name="T79" fmla="*/ 104 h 564"/>
                <a:gd name="T80" fmla="*/ 657 w 668"/>
                <a:gd name="T81" fmla="*/ 45 h 564"/>
                <a:gd name="T82" fmla="*/ 666 w 668"/>
                <a:gd name="T83" fmla="*/ 28 h 564"/>
                <a:gd name="T84" fmla="*/ 666 w 668"/>
                <a:gd name="T85" fmla="*/ 1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8" h="564">
                  <a:moveTo>
                    <a:pt x="666" y="13"/>
                  </a:moveTo>
                  <a:lnTo>
                    <a:pt x="666" y="13"/>
                  </a:lnTo>
                  <a:lnTo>
                    <a:pt x="663" y="9"/>
                  </a:lnTo>
                  <a:lnTo>
                    <a:pt x="657" y="4"/>
                  </a:lnTo>
                  <a:lnTo>
                    <a:pt x="650" y="2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0" y="2"/>
                  </a:lnTo>
                  <a:lnTo>
                    <a:pt x="597" y="9"/>
                  </a:lnTo>
                  <a:lnTo>
                    <a:pt x="586" y="15"/>
                  </a:lnTo>
                  <a:lnTo>
                    <a:pt x="577" y="22"/>
                  </a:lnTo>
                  <a:lnTo>
                    <a:pt x="566" y="30"/>
                  </a:lnTo>
                  <a:lnTo>
                    <a:pt x="556" y="39"/>
                  </a:lnTo>
                  <a:lnTo>
                    <a:pt x="556" y="39"/>
                  </a:lnTo>
                  <a:lnTo>
                    <a:pt x="493" y="114"/>
                  </a:lnTo>
                  <a:lnTo>
                    <a:pt x="469" y="145"/>
                  </a:lnTo>
                  <a:lnTo>
                    <a:pt x="445" y="179"/>
                  </a:lnTo>
                  <a:lnTo>
                    <a:pt x="387" y="259"/>
                  </a:lnTo>
                  <a:lnTo>
                    <a:pt x="305" y="386"/>
                  </a:lnTo>
                  <a:lnTo>
                    <a:pt x="286" y="413"/>
                  </a:lnTo>
                  <a:lnTo>
                    <a:pt x="286" y="413"/>
                  </a:lnTo>
                  <a:lnTo>
                    <a:pt x="270" y="387"/>
                  </a:lnTo>
                  <a:lnTo>
                    <a:pt x="251" y="363"/>
                  </a:lnTo>
                  <a:lnTo>
                    <a:pt x="231" y="339"/>
                  </a:lnTo>
                  <a:lnTo>
                    <a:pt x="208" y="315"/>
                  </a:lnTo>
                  <a:lnTo>
                    <a:pt x="184" y="296"/>
                  </a:lnTo>
                  <a:lnTo>
                    <a:pt x="171" y="287"/>
                  </a:lnTo>
                  <a:lnTo>
                    <a:pt x="156" y="279"/>
                  </a:lnTo>
                  <a:lnTo>
                    <a:pt x="143" y="272"/>
                  </a:lnTo>
                  <a:lnTo>
                    <a:pt x="128" y="268"/>
                  </a:lnTo>
                  <a:lnTo>
                    <a:pt x="113" y="265"/>
                  </a:lnTo>
                  <a:lnTo>
                    <a:pt x="98" y="261"/>
                  </a:lnTo>
                  <a:lnTo>
                    <a:pt x="98" y="261"/>
                  </a:lnTo>
                  <a:lnTo>
                    <a:pt x="82" y="263"/>
                  </a:lnTo>
                  <a:lnTo>
                    <a:pt x="65" y="266"/>
                  </a:lnTo>
                  <a:lnTo>
                    <a:pt x="48" y="274"/>
                  </a:lnTo>
                  <a:lnTo>
                    <a:pt x="33" y="281"/>
                  </a:lnTo>
                  <a:lnTo>
                    <a:pt x="20" y="292"/>
                  </a:lnTo>
                  <a:lnTo>
                    <a:pt x="9" y="304"/>
                  </a:lnTo>
                  <a:lnTo>
                    <a:pt x="2" y="315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32"/>
                  </a:lnTo>
                  <a:lnTo>
                    <a:pt x="3" y="337"/>
                  </a:lnTo>
                  <a:lnTo>
                    <a:pt x="11" y="343"/>
                  </a:lnTo>
                  <a:lnTo>
                    <a:pt x="20" y="345"/>
                  </a:lnTo>
                  <a:lnTo>
                    <a:pt x="20" y="345"/>
                  </a:lnTo>
                  <a:lnTo>
                    <a:pt x="37" y="348"/>
                  </a:lnTo>
                  <a:lnTo>
                    <a:pt x="54" y="354"/>
                  </a:lnTo>
                  <a:lnTo>
                    <a:pt x="69" y="363"/>
                  </a:lnTo>
                  <a:lnTo>
                    <a:pt x="85" y="374"/>
                  </a:lnTo>
                  <a:lnTo>
                    <a:pt x="100" y="387"/>
                  </a:lnTo>
                  <a:lnTo>
                    <a:pt x="115" y="402"/>
                  </a:lnTo>
                  <a:lnTo>
                    <a:pt x="141" y="434"/>
                  </a:lnTo>
                  <a:lnTo>
                    <a:pt x="165" y="467"/>
                  </a:lnTo>
                  <a:lnTo>
                    <a:pt x="188" y="501"/>
                  </a:lnTo>
                  <a:lnTo>
                    <a:pt x="218" y="553"/>
                  </a:lnTo>
                  <a:lnTo>
                    <a:pt x="218" y="553"/>
                  </a:lnTo>
                  <a:lnTo>
                    <a:pt x="219" y="557"/>
                  </a:lnTo>
                  <a:lnTo>
                    <a:pt x="225" y="561"/>
                  </a:lnTo>
                  <a:lnTo>
                    <a:pt x="232" y="564"/>
                  </a:lnTo>
                  <a:lnTo>
                    <a:pt x="242" y="564"/>
                  </a:lnTo>
                  <a:lnTo>
                    <a:pt x="242" y="564"/>
                  </a:lnTo>
                  <a:lnTo>
                    <a:pt x="253" y="564"/>
                  </a:lnTo>
                  <a:lnTo>
                    <a:pt x="266" y="561"/>
                  </a:lnTo>
                  <a:lnTo>
                    <a:pt x="279" y="555"/>
                  </a:lnTo>
                  <a:lnTo>
                    <a:pt x="294" y="549"/>
                  </a:lnTo>
                  <a:lnTo>
                    <a:pt x="305" y="542"/>
                  </a:lnTo>
                  <a:lnTo>
                    <a:pt x="318" y="533"/>
                  </a:lnTo>
                  <a:lnTo>
                    <a:pt x="326" y="523"/>
                  </a:lnTo>
                  <a:lnTo>
                    <a:pt x="333" y="516"/>
                  </a:lnTo>
                  <a:lnTo>
                    <a:pt x="333" y="516"/>
                  </a:lnTo>
                  <a:lnTo>
                    <a:pt x="350" y="482"/>
                  </a:lnTo>
                  <a:lnTo>
                    <a:pt x="378" y="436"/>
                  </a:lnTo>
                  <a:lnTo>
                    <a:pt x="415" y="378"/>
                  </a:lnTo>
                  <a:lnTo>
                    <a:pt x="458" y="311"/>
                  </a:lnTo>
                  <a:lnTo>
                    <a:pt x="506" y="240"/>
                  </a:lnTo>
                  <a:lnTo>
                    <a:pt x="556" y="171"/>
                  </a:lnTo>
                  <a:lnTo>
                    <a:pt x="607" y="104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63" y="35"/>
                  </a:lnTo>
                  <a:lnTo>
                    <a:pt x="666" y="28"/>
                  </a:lnTo>
                  <a:lnTo>
                    <a:pt x="668" y="21"/>
                  </a:lnTo>
                  <a:lnTo>
                    <a:pt x="666" y="13"/>
                  </a:lnTo>
                  <a:lnTo>
                    <a:pt x="666" y="1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36A893-4FB5-4B35-B84D-EBEF596CD858}"/>
              </a:ext>
            </a:extLst>
          </p:cNvPr>
          <p:cNvSpPr txBox="1"/>
          <p:nvPr/>
        </p:nvSpPr>
        <p:spPr>
          <a:xfrm>
            <a:off x="3695737" y="2933484"/>
            <a:ext cx="7699639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00">
              <a:spcAft>
                <a:spcPts val="700"/>
              </a:spcAft>
              <a:buClr>
                <a:srgbClr val="335EAB"/>
              </a:buClr>
            </a:pP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① 제조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사용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운반 또는 저장하는 위험물질 및 유해물질의 명칭과 유해성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위험성</a:t>
            </a:r>
          </a:p>
          <a:p>
            <a:pPr marR="2200">
              <a:spcAft>
                <a:spcPts val="700"/>
              </a:spcAft>
              <a:buClr>
                <a:srgbClr val="335EAB"/>
              </a:buClr>
            </a:pP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② 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보건상 유해하거나 위험한 작업에 대한 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보건상의 주의사항</a:t>
            </a:r>
          </a:p>
          <a:p>
            <a:pPr marR="2200">
              <a:spcAft>
                <a:spcPts val="700"/>
              </a:spcAft>
              <a:buClr>
                <a:srgbClr val="335EAB"/>
              </a:buClr>
            </a:pP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③ 안전</a:t>
            </a: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5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보건상 유해하거나 위험한 물질의 유출 등 사고가 발생한 경우 필요한 조치의 내용 등</a:t>
            </a:r>
          </a:p>
        </p:txBody>
      </p:sp>
    </p:spTree>
    <p:extLst>
      <p:ext uri="{BB962C8B-B14F-4D97-AF65-F5344CB8AC3E}">
        <p14:creationId xmlns:p14="http://schemas.microsoft.com/office/powerpoint/2010/main" val="31008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슬라이드 번호 개체 틀 29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96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 </a:t>
            </a:r>
            <a:r>
              <a:rPr lang="ko-KR" altLang="en-US" dirty="0" err="1"/>
              <a:t>진행단계별</a:t>
            </a:r>
            <a:r>
              <a:rPr lang="ko-KR" altLang="en-US" dirty="0"/>
              <a:t> 주요 안전보건 활동 예시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2059F1E-B6A2-4807-A6E9-05A9EEFA7FC6}"/>
              </a:ext>
            </a:extLst>
          </p:cNvPr>
          <p:cNvSpPr txBox="1"/>
          <p:nvPr/>
        </p:nvSpPr>
        <p:spPr>
          <a:xfrm>
            <a:off x="1215414" y="594683"/>
            <a:ext cx="452054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핵심요소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6_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도급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용역</a:t>
            </a:r>
            <a:r>
              <a:rPr lang="en-US" altLang="ko-KR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·</a:t>
            </a:r>
            <a:r>
              <a:rPr lang="ko-KR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rPr>
              <a:t>위탁 시 안전보건 확보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55" y="1916832"/>
            <a:ext cx="11247090" cy="4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2">
            <a:extLst>
              <a:ext uri="{FF2B5EF4-FFF2-40B4-BE49-F238E27FC236}">
                <a16:creationId xmlns:a16="http://schemas.microsoft.com/office/drawing/2014/main" xmlns="" id="{072A507D-7976-452C-9318-6C5BD5AD4786}"/>
              </a:ext>
            </a:extLst>
          </p:cNvPr>
          <p:cNvSpPr/>
          <p:nvPr/>
        </p:nvSpPr>
        <p:spPr>
          <a:xfrm>
            <a:off x="6168008" y="795482"/>
            <a:ext cx="2736304" cy="6155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ABE7C82D-BE9E-474F-BDF8-64165BB9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도급</a:t>
            </a:r>
            <a:r>
              <a:rPr lang="en-US" altLang="ko-KR" dirty="0"/>
              <a:t>·</a:t>
            </a:r>
            <a:r>
              <a:rPr lang="ko-KR" altLang="en-US" dirty="0"/>
              <a:t>용역</a:t>
            </a:r>
            <a:r>
              <a:rPr lang="en-US" altLang="ko-KR" dirty="0"/>
              <a:t>·</a:t>
            </a:r>
            <a:r>
              <a:rPr lang="ko-KR" altLang="en-US" dirty="0"/>
              <a:t>위탁 시 중대법 시행령 규정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287688" y="2212148"/>
            <a:ext cx="8208912" cy="4013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ts val="2000"/>
              </a:spcBef>
            </a:pP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안전보건관리체계의 구축 및 이행 조치</a:t>
            </a:r>
            <a:r>
              <a:rPr lang="en-US" altLang="ko-KR" b="1" kern="0" spc="-150" dirty="0">
                <a:solidFill>
                  <a:srgbClr val="0D3C7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kern="0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법 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항제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호에 따른 조치의 구체적인 사항은 다음 각 호와 같다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ts val="1000"/>
              </a:spcBef>
            </a:pP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9.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자에게 업무의 도급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등을 하는 경우에는 종사자의 안전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보건을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확보하기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위해 다음 각 목의 기준과 절차를 마련하고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그 기준과 절차에 따라 도급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등이 이루어지는지를 반기 </a:t>
            </a:r>
            <a:r>
              <a:rPr lang="en-US" altLang="ko-KR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b="1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 이상 점검할 </a:t>
            </a:r>
            <a:r>
              <a:rPr lang="ko-KR" altLang="en-US" b="1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것</a:t>
            </a:r>
            <a:endParaRPr lang="en-US" altLang="ko-KR" b="1" kern="0" spc="-150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>
              <a:lnSpc>
                <a:spcPct val="130000"/>
              </a:lnSpc>
              <a:spcBef>
                <a:spcPts val="500"/>
              </a:spcBef>
            </a:pP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가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등을 받는 자의 산업재해 예방을 위한 조치 능력과 기술에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관한</a:t>
            </a:r>
            <a: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평가기준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절차</a:t>
            </a:r>
          </a:p>
          <a:p>
            <a:pPr fontAlgn="base">
              <a:lnSpc>
                <a:spcPct val="130000"/>
              </a:lnSpc>
              <a:spcBef>
                <a:spcPts val="500"/>
              </a:spcBef>
            </a:pP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나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도급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등을 받는 자의 안전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보건을 위한 관리비용에 관한 기준</a:t>
            </a:r>
          </a:p>
          <a:p>
            <a:pPr fontAlgn="base">
              <a:lnSpc>
                <a:spcPct val="130000"/>
              </a:lnSpc>
              <a:spcBef>
                <a:spcPts val="500"/>
              </a:spcBef>
            </a:pP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다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건설업 및 조선업의 경우 도급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용역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위탁 등을 받는 자의 안전</a:t>
            </a:r>
            <a:r>
              <a:rPr lang="en-US" altLang="ko-KR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보건을 위한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공사</a:t>
            </a:r>
            <a: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</a:t>
            </a:r>
            <a:r>
              <a:rPr lang="ko-KR" altLang="en-US" kern="0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기간 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또는 </a:t>
            </a:r>
            <a:r>
              <a:rPr lang="ko-KR" altLang="en-US" kern="0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건조기간에</a:t>
            </a:r>
            <a:r>
              <a:rPr lang="ko-KR" altLang="en-US" kern="0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관한 기준</a:t>
            </a:r>
          </a:p>
        </p:txBody>
      </p:sp>
      <p:sp>
        <p:nvSpPr>
          <p:cNvPr id="7" name="모서리가 둥근 직사각형 12"/>
          <p:cNvSpPr/>
          <p:nvPr/>
        </p:nvSpPr>
        <p:spPr>
          <a:xfrm>
            <a:off x="551384" y="2060848"/>
            <a:ext cx="2290802" cy="4064362"/>
          </a:xfrm>
          <a:custGeom>
            <a:avLst/>
            <a:gdLst>
              <a:gd name="connsiteX0" fmla="*/ 0 w 2088232"/>
              <a:gd name="connsiteY0" fmla="*/ 217427 h 4064362"/>
              <a:gd name="connsiteX1" fmla="*/ 217427 w 2088232"/>
              <a:gd name="connsiteY1" fmla="*/ 0 h 4064362"/>
              <a:gd name="connsiteX2" fmla="*/ 1870805 w 2088232"/>
              <a:gd name="connsiteY2" fmla="*/ 0 h 4064362"/>
              <a:gd name="connsiteX3" fmla="*/ 2088232 w 2088232"/>
              <a:gd name="connsiteY3" fmla="*/ 217427 h 4064362"/>
              <a:gd name="connsiteX4" fmla="*/ 2088232 w 2088232"/>
              <a:gd name="connsiteY4" fmla="*/ 3846935 h 4064362"/>
              <a:gd name="connsiteX5" fmla="*/ 1870805 w 2088232"/>
              <a:gd name="connsiteY5" fmla="*/ 4064362 h 4064362"/>
              <a:gd name="connsiteX6" fmla="*/ 217427 w 2088232"/>
              <a:gd name="connsiteY6" fmla="*/ 4064362 h 4064362"/>
              <a:gd name="connsiteX7" fmla="*/ 0 w 2088232"/>
              <a:gd name="connsiteY7" fmla="*/ 3846935 h 4064362"/>
              <a:gd name="connsiteX8" fmla="*/ 0 w 2088232"/>
              <a:gd name="connsiteY8" fmla="*/ 217427 h 4064362"/>
              <a:gd name="connsiteX0" fmla="*/ 0 w 2088232"/>
              <a:gd name="connsiteY0" fmla="*/ 600502 h 4447437"/>
              <a:gd name="connsiteX1" fmla="*/ 217427 w 2088232"/>
              <a:gd name="connsiteY1" fmla="*/ 383075 h 4447437"/>
              <a:gd name="connsiteX2" fmla="*/ 1870805 w 2088232"/>
              <a:gd name="connsiteY2" fmla="*/ 383075 h 4447437"/>
              <a:gd name="connsiteX3" fmla="*/ 2088232 w 2088232"/>
              <a:gd name="connsiteY3" fmla="*/ 600502 h 4447437"/>
              <a:gd name="connsiteX4" fmla="*/ 2088232 w 2088232"/>
              <a:gd name="connsiteY4" fmla="*/ 4230010 h 4447437"/>
              <a:gd name="connsiteX5" fmla="*/ 1870805 w 2088232"/>
              <a:gd name="connsiteY5" fmla="*/ 4447437 h 4447437"/>
              <a:gd name="connsiteX6" fmla="*/ 217427 w 2088232"/>
              <a:gd name="connsiteY6" fmla="*/ 4447437 h 4447437"/>
              <a:gd name="connsiteX7" fmla="*/ 0 w 2088232"/>
              <a:gd name="connsiteY7" fmla="*/ 4230010 h 4447437"/>
              <a:gd name="connsiteX8" fmla="*/ 0 w 2088232"/>
              <a:gd name="connsiteY8" fmla="*/ 600502 h 4447437"/>
              <a:gd name="connsiteX0" fmla="*/ 0 w 2101651"/>
              <a:gd name="connsiteY0" fmla="*/ 217427 h 4064362"/>
              <a:gd name="connsiteX1" fmla="*/ 217427 w 2101651"/>
              <a:gd name="connsiteY1" fmla="*/ 0 h 4064362"/>
              <a:gd name="connsiteX2" fmla="*/ 1870805 w 2101651"/>
              <a:gd name="connsiteY2" fmla="*/ 0 h 4064362"/>
              <a:gd name="connsiteX3" fmla="*/ 2088232 w 2101651"/>
              <a:gd name="connsiteY3" fmla="*/ 3846935 h 4064362"/>
              <a:gd name="connsiteX4" fmla="*/ 1870805 w 2101651"/>
              <a:gd name="connsiteY4" fmla="*/ 4064362 h 4064362"/>
              <a:gd name="connsiteX5" fmla="*/ 217427 w 2101651"/>
              <a:gd name="connsiteY5" fmla="*/ 4064362 h 4064362"/>
              <a:gd name="connsiteX6" fmla="*/ 0 w 2101651"/>
              <a:gd name="connsiteY6" fmla="*/ 3846935 h 4064362"/>
              <a:gd name="connsiteX7" fmla="*/ 0 w 2101651"/>
              <a:gd name="connsiteY7" fmla="*/ 217427 h 4064362"/>
              <a:gd name="connsiteX0" fmla="*/ 0 w 2077477"/>
              <a:gd name="connsiteY0" fmla="*/ 217427 h 4064362"/>
              <a:gd name="connsiteX1" fmla="*/ 217427 w 2077477"/>
              <a:gd name="connsiteY1" fmla="*/ 0 h 4064362"/>
              <a:gd name="connsiteX2" fmla="*/ 1870805 w 2077477"/>
              <a:gd name="connsiteY2" fmla="*/ 0 h 4064362"/>
              <a:gd name="connsiteX3" fmla="*/ 1870805 w 2077477"/>
              <a:gd name="connsiteY3" fmla="*/ 4064362 h 4064362"/>
              <a:gd name="connsiteX4" fmla="*/ 217427 w 2077477"/>
              <a:gd name="connsiteY4" fmla="*/ 4064362 h 4064362"/>
              <a:gd name="connsiteX5" fmla="*/ 0 w 2077477"/>
              <a:gd name="connsiteY5" fmla="*/ 3846935 h 4064362"/>
              <a:gd name="connsiteX6" fmla="*/ 0 w 2077477"/>
              <a:gd name="connsiteY6" fmla="*/ 217427 h 4064362"/>
              <a:gd name="connsiteX0" fmla="*/ 0 w 1991872"/>
              <a:gd name="connsiteY0" fmla="*/ 217427 h 4064362"/>
              <a:gd name="connsiteX1" fmla="*/ 217427 w 1991872"/>
              <a:gd name="connsiteY1" fmla="*/ 0 h 4064362"/>
              <a:gd name="connsiteX2" fmla="*/ 1870805 w 1991872"/>
              <a:gd name="connsiteY2" fmla="*/ 0 h 4064362"/>
              <a:gd name="connsiteX3" fmla="*/ 1870805 w 1991872"/>
              <a:gd name="connsiteY3" fmla="*/ 4064362 h 4064362"/>
              <a:gd name="connsiteX4" fmla="*/ 217427 w 1991872"/>
              <a:gd name="connsiteY4" fmla="*/ 4064362 h 4064362"/>
              <a:gd name="connsiteX5" fmla="*/ 0 w 1991872"/>
              <a:gd name="connsiteY5" fmla="*/ 3846935 h 4064362"/>
              <a:gd name="connsiteX6" fmla="*/ 0 w 1991872"/>
              <a:gd name="connsiteY6" fmla="*/ 217427 h 4064362"/>
              <a:gd name="connsiteX0" fmla="*/ 0 w 1870805"/>
              <a:gd name="connsiteY0" fmla="*/ 217427 h 4064362"/>
              <a:gd name="connsiteX1" fmla="*/ 217427 w 1870805"/>
              <a:gd name="connsiteY1" fmla="*/ 0 h 4064362"/>
              <a:gd name="connsiteX2" fmla="*/ 1870805 w 1870805"/>
              <a:gd name="connsiteY2" fmla="*/ 0 h 4064362"/>
              <a:gd name="connsiteX3" fmla="*/ 1870805 w 1870805"/>
              <a:gd name="connsiteY3" fmla="*/ 4064362 h 4064362"/>
              <a:gd name="connsiteX4" fmla="*/ 217427 w 1870805"/>
              <a:gd name="connsiteY4" fmla="*/ 4064362 h 4064362"/>
              <a:gd name="connsiteX5" fmla="*/ 0 w 1870805"/>
              <a:gd name="connsiteY5" fmla="*/ 3846935 h 4064362"/>
              <a:gd name="connsiteX6" fmla="*/ 0 w 1870805"/>
              <a:gd name="connsiteY6" fmla="*/ 217427 h 406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805" h="4064362">
                <a:moveTo>
                  <a:pt x="0" y="217427"/>
                </a:moveTo>
                <a:cubicBezTo>
                  <a:pt x="0" y="97345"/>
                  <a:pt x="97345" y="0"/>
                  <a:pt x="217427" y="0"/>
                </a:cubicBezTo>
                <a:lnTo>
                  <a:pt x="1870805" y="0"/>
                </a:lnTo>
                <a:cubicBezTo>
                  <a:pt x="1864428" y="4418814"/>
                  <a:pt x="1864428" y="-293492"/>
                  <a:pt x="1870805" y="4064362"/>
                </a:cubicBezTo>
                <a:lnTo>
                  <a:pt x="217427" y="4064362"/>
                </a:lnTo>
                <a:cubicBezTo>
                  <a:pt x="97345" y="4064362"/>
                  <a:pt x="0" y="3967017"/>
                  <a:pt x="0" y="3846935"/>
                </a:cubicBezTo>
                <a:lnTo>
                  <a:pt x="0" y="2174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645" y="2570430"/>
            <a:ext cx="252028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1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도급</a:t>
            </a:r>
            <a:r>
              <a:rPr lang="en-US" altLang="ko-KR" sz="21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100" dirty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용역 </a:t>
            </a: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안전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보건 확보 관련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중대재해처벌법 </a:t>
            </a:r>
            <a:endParaRPr lang="en-US" altLang="ko-KR" sz="210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시행령 규정</a:t>
            </a:r>
            <a:r>
              <a:rPr lang="en-US" altLang="ko-KR" sz="2100" dirty="0" smtClean="0">
                <a:solidFill>
                  <a:srgbClr val="0D3C77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lang="ko-KR" altLang="en-US" sz="2100" b="0" i="0" u="none" strike="noStrike" baseline="0" dirty="0" smtClean="0">
              <a:solidFill>
                <a:srgbClr val="0D3C77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6221851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7782B970-35A6-4E14-BFDF-00F7CD8C97E9}"/>
              </a:ext>
            </a:extLst>
          </p:cNvPr>
          <p:cNvCxnSpPr>
            <a:cxnSpLocks/>
          </p:cNvCxnSpPr>
          <p:nvPr/>
        </p:nvCxnSpPr>
        <p:spPr>
          <a:xfrm flipV="1">
            <a:off x="3143672" y="2056832"/>
            <a:ext cx="8352928" cy="15461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4511098"/>
            <a:ext cx="813009" cy="83412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1066296" y="6668467"/>
            <a:ext cx="790601" cy="237757"/>
          </a:xfrm>
        </p:spPr>
        <p:txBody>
          <a:bodyPr/>
          <a:lstStyle/>
          <a:p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- 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97</a:t>
            </a:fld>
            <a:r>
              <a:rPr lang="en-US" altLang="ko-KR" dirty="0" smtClean="0">
                <a:latin typeface="휴먼둥근헤드라인" pitchFamily="18" charset="-127"/>
                <a:ea typeface="휴먼둥근헤드라인" pitchFamily="18" charset="-127"/>
              </a:rPr>
              <a:t>  -</a:t>
            </a: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4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그룹 95">
            <a:extLst>
              <a:ext uri="{FF2B5EF4-FFF2-40B4-BE49-F238E27FC236}">
                <a16:creationId xmlns:a16="http://schemas.microsoft.com/office/drawing/2014/main" xmlns="" id="{7AB8BDE9-623E-4120-AE3C-46360C9010B1}"/>
              </a:ext>
            </a:extLst>
          </p:cNvPr>
          <p:cNvGrpSpPr/>
          <p:nvPr/>
        </p:nvGrpSpPr>
        <p:grpSpPr>
          <a:xfrm>
            <a:off x="5634302" y="2182040"/>
            <a:ext cx="5710661" cy="719310"/>
            <a:chOff x="5929955" y="2182039"/>
            <a:chExt cx="5472608" cy="774641"/>
          </a:xfrm>
        </p:grpSpPr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xmlns="" id="{2EE62AEF-62C9-43BE-A3D8-31338C400625}"/>
                </a:ext>
              </a:extLst>
            </p:cNvPr>
            <p:cNvSpPr/>
            <p:nvPr/>
          </p:nvSpPr>
          <p:spPr>
            <a:xfrm>
              <a:off x="5929955" y="2182086"/>
              <a:ext cx="5472608" cy="7745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472C4"/>
              </a:solidFill>
            </a:ln>
            <a:effectLst>
              <a:outerShdw dist="50800" dir="42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xmlns="" id="{B255F37E-7915-427F-AA42-081462BE0F87}"/>
                </a:ext>
              </a:extLst>
            </p:cNvPr>
            <p:cNvSpPr/>
            <p:nvPr/>
          </p:nvSpPr>
          <p:spPr>
            <a:xfrm>
              <a:off x="5929955" y="2182039"/>
              <a:ext cx="670101" cy="774594"/>
            </a:xfrm>
            <a:custGeom>
              <a:avLst/>
              <a:gdLst>
                <a:gd name="connsiteX0" fmla="*/ 144666 w 670101"/>
                <a:gd name="connsiteY0" fmla="*/ 0 h 774594"/>
                <a:gd name="connsiteX1" fmla="*/ 670101 w 670101"/>
                <a:gd name="connsiteY1" fmla="*/ 0 h 774594"/>
                <a:gd name="connsiteX2" fmla="*/ 670101 w 670101"/>
                <a:gd name="connsiteY2" fmla="*/ 774594 h 774594"/>
                <a:gd name="connsiteX3" fmla="*/ 144666 w 670101"/>
                <a:gd name="connsiteY3" fmla="*/ 774594 h 774594"/>
                <a:gd name="connsiteX4" fmla="*/ 0 w 670101"/>
                <a:gd name="connsiteY4" fmla="*/ 645493 h 774594"/>
                <a:gd name="connsiteX5" fmla="*/ 0 w 670101"/>
                <a:gd name="connsiteY5" fmla="*/ 129101 h 774594"/>
                <a:gd name="connsiteX6" fmla="*/ 144666 w 670101"/>
                <a:gd name="connsiteY6" fmla="*/ 0 h 77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01" h="774594">
                  <a:moveTo>
                    <a:pt x="144666" y="0"/>
                  </a:moveTo>
                  <a:lnTo>
                    <a:pt x="670101" y="0"/>
                  </a:lnTo>
                  <a:lnTo>
                    <a:pt x="670101" y="774594"/>
                  </a:lnTo>
                  <a:lnTo>
                    <a:pt x="144666" y="774594"/>
                  </a:lnTo>
                  <a:cubicBezTo>
                    <a:pt x="64770" y="774594"/>
                    <a:pt x="0" y="716793"/>
                    <a:pt x="0" y="645493"/>
                  </a:cubicBezTo>
                  <a:lnTo>
                    <a:pt x="0" y="129101"/>
                  </a:lnTo>
                  <a:cubicBezTo>
                    <a:pt x="0" y="57802"/>
                    <a:pt x="64770" y="0"/>
                    <a:pt x="144666" y="0"/>
                  </a:cubicBezTo>
                  <a:close/>
                </a:path>
              </a:pathLst>
            </a:custGeom>
            <a:solidFill>
              <a:srgbClr val="3362BF"/>
            </a:solidFill>
            <a:ln w="190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xmlns="" id="{C75F2104-9EC7-494E-96F4-403BF81A072D}"/>
              </a:ext>
            </a:extLst>
          </p:cNvPr>
          <p:cNvGrpSpPr/>
          <p:nvPr/>
        </p:nvGrpSpPr>
        <p:grpSpPr>
          <a:xfrm>
            <a:off x="5634302" y="3087050"/>
            <a:ext cx="5710661" cy="719310"/>
            <a:chOff x="5929955" y="2182039"/>
            <a:chExt cx="5472608" cy="774641"/>
          </a:xfrm>
        </p:grpSpPr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xmlns="" id="{818020D4-F0BC-4CF8-A194-E825B4067B5A}"/>
                </a:ext>
              </a:extLst>
            </p:cNvPr>
            <p:cNvSpPr/>
            <p:nvPr/>
          </p:nvSpPr>
          <p:spPr>
            <a:xfrm>
              <a:off x="5929955" y="2182086"/>
              <a:ext cx="5472608" cy="7745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472C4"/>
              </a:solidFill>
            </a:ln>
            <a:effectLst>
              <a:outerShdw dist="50800" dir="42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xmlns="" id="{E096E2E0-F3ED-4172-BEE9-B36424A2A4F3}"/>
                </a:ext>
              </a:extLst>
            </p:cNvPr>
            <p:cNvSpPr/>
            <p:nvPr/>
          </p:nvSpPr>
          <p:spPr>
            <a:xfrm>
              <a:off x="5929955" y="2182039"/>
              <a:ext cx="670101" cy="774594"/>
            </a:xfrm>
            <a:custGeom>
              <a:avLst/>
              <a:gdLst>
                <a:gd name="connsiteX0" fmla="*/ 144666 w 670101"/>
                <a:gd name="connsiteY0" fmla="*/ 0 h 774594"/>
                <a:gd name="connsiteX1" fmla="*/ 670101 w 670101"/>
                <a:gd name="connsiteY1" fmla="*/ 0 h 774594"/>
                <a:gd name="connsiteX2" fmla="*/ 670101 w 670101"/>
                <a:gd name="connsiteY2" fmla="*/ 774594 h 774594"/>
                <a:gd name="connsiteX3" fmla="*/ 144666 w 670101"/>
                <a:gd name="connsiteY3" fmla="*/ 774594 h 774594"/>
                <a:gd name="connsiteX4" fmla="*/ 0 w 670101"/>
                <a:gd name="connsiteY4" fmla="*/ 645493 h 774594"/>
                <a:gd name="connsiteX5" fmla="*/ 0 w 670101"/>
                <a:gd name="connsiteY5" fmla="*/ 129101 h 774594"/>
                <a:gd name="connsiteX6" fmla="*/ 144666 w 670101"/>
                <a:gd name="connsiteY6" fmla="*/ 0 h 77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01" h="774594">
                  <a:moveTo>
                    <a:pt x="144666" y="0"/>
                  </a:moveTo>
                  <a:lnTo>
                    <a:pt x="670101" y="0"/>
                  </a:lnTo>
                  <a:lnTo>
                    <a:pt x="670101" y="774594"/>
                  </a:lnTo>
                  <a:lnTo>
                    <a:pt x="144666" y="774594"/>
                  </a:lnTo>
                  <a:cubicBezTo>
                    <a:pt x="64770" y="774594"/>
                    <a:pt x="0" y="716793"/>
                    <a:pt x="0" y="645493"/>
                  </a:cubicBezTo>
                  <a:lnTo>
                    <a:pt x="0" y="129101"/>
                  </a:lnTo>
                  <a:cubicBezTo>
                    <a:pt x="0" y="57802"/>
                    <a:pt x="64770" y="0"/>
                    <a:pt x="144666" y="0"/>
                  </a:cubicBezTo>
                  <a:close/>
                </a:path>
              </a:pathLst>
            </a:custGeom>
            <a:solidFill>
              <a:srgbClr val="3362BF"/>
            </a:solidFill>
            <a:ln w="190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xmlns="" id="{2355632D-B0D2-4389-BE49-EF15579EB4F9}"/>
              </a:ext>
            </a:extLst>
          </p:cNvPr>
          <p:cNvGrpSpPr/>
          <p:nvPr/>
        </p:nvGrpSpPr>
        <p:grpSpPr>
          <a:xfrm>
            <a:off x="5634302" y="3992060"/>
            <a:ext cx="5710661" cy="719310"/>
            <a:chOff x="5929955" y="2182039"/>
            <a:chExt cx="5472608" cy="774641"/>
          </a:xfrm>
        </p:grpSpPr>
        <p:sp>
          <p:nvSpPr>
            <p:cNvPr id="101" name="사각형: 둥근 모서리 100">
              <a:extLst>
                <a:ext uri="{FF2B5EF4-FFF2-40B4-BE49-F238E27FC236}">
                  <a16:creationId xmlns:a16="http://schemas.microsoft.com/office/drawing/2014/main" xmlns="" id="{278AE1AB-9053-41BF-A8D7-C62E8CC27A06}"/>
                </a:ext>
              </a:extLst>
            </p:cNvPr>
            <p:cNvSpPr/>
            <p:nvPr/>
          </p:nvSpPr>
          <p:spPr>
            <a:xfrm>
              <a:off x="5929955" y="2182086"/>
              <a:ext cx="5472608" cy="7745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472C4"/>
              </a:solidFill>
            </a:ln>
            <a:effectLst>
              <a:outerShdw dist="50800" dir="42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2" name="자유형: 도형 101">
              <a:extLst>
                <a:ext uri="{FF2B5EF4-FFF2-40B4-BE49-F238E27FC236}">
                  <a16:creationId xmlns:a16="http://schemas.microsoft.com/office/drawing/2014/main" xmlns="" id="{531ABE53-8961-4E0E-891D-86515FBFD8EF}"/>
                </a:ext>
              </a:extLst>
            </p:cNvPr>
            <p:cNvSpPr/>
            <p:nvPr/>
          </p:nvSpPr>
          <p:spPr>
            <a:xfrm>
              <a:off x="5929955" y="2182039"/>
              <a:ext cx="670101" cy="774594"/>
            </a:xfrm>
            <a:custGeom>
              <a:avLst/>
              <a:gdLst>
                <a:gd name="connsiteX0" fmla="*/ 144666 w 670101"/>
                <a:gd name="connsiteY0" fmla="*/ 0 h 774594"/>
                <a:gd name="connsiteX1" fmla="*/ 670101 w 670101"/>
                <a:gd name="connsiteY1" fmla="*/ 0 h 774594"/>
                <a:gd name="connsiteX2" fmla="*/ 670101 w 670101"/>
                <a:gd name="connsiteY2" fmla="*/ 774594 h 774594"/>
                <a:gd name="connsiteX3" fmla="*/ 144666 w 670101"/>
                <a:gd name="connsiteY3" fmla="*/ 774594 h 774594"/>
                <a:gd name="connsiteX4" fmla="*/ 0 w 670101"/>
                <a:gd name="connsiteY4" fmla="*/ 645493 h 774594"/>
                <a:gd name="connsiteX5" fmla="*/ 0 w 670101"/>
                <a:gd name="connsiteY5" fmla="*/ 129101 h 774594"/>
                <a:gd name="connsiteX6" fmla="*/ 144666 w 670101"/>
                <a:gd name="connsiteY6" fmla="*/ 0 h 77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01" h="774594">
                  <a:moveTo>
                    <a:pt x="144666" y="0"/>
                  </a:moveTo>
                  <a:lnTo>
                    <a:pt x="670101" y="0"/>
                  </a:lnTo>
                  <a:lnTo>
                    <a:pt x="670101" y="774594"/>
                  </a:lnTo>
                  <a:lnTo>
                    <a:pt x="144666" y="774594"/>
                  </a:lnTo>
                  <a:cubicBezTo>
                    <a:pt x="64770" y="774594"/>
                    <a:pt x="0" y="716793"/>
                    <a:pt x="0" y="645493"/>
                  </a:cubicBezTo>
                  <a:lnTo>
                    <a:pt x="0" y="129101"/>
                  </a:lnTo>
                  <a:cubicBezTo>
                    <a:pt x="0" y="57802"/>
                    <a:pt x="64770" y="0"/>
                    <a:pt x="144666" y="0"/>
                  </a:cubicBezTo>
                  <a:close/>
                </a:path>
              </a:pathLst>
            </a:custGeom>
            <a:solidFill>
              <a:srgbClr val="3362BF"/>
            </a:solidFill>
            <a:ln w="190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xmlns="" id="{F09A9A2C-B1BA-43F3-9217-42298DD39B28}"/>
              </a:ext>
            </a:extLst>
          </p:cNvPr>
          <p:cNvGrpSpPr/>
          <p:nvPr/>
        </p:nvGrpSpPr>
        <p:grpSpPr>
          <a:xfrm>
            <a:off x="5634302" y="4897070"/>
            <a:ext cx="5710661" cy="719310"/>
            <a:chOff x="5929955" y="2182039"/>
            <a:chExt cx="5472608" cy="774641"/>
          </a:xfrm>
        </p:grpSpPr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xmlns="" id="{307397B0-7713-4137-84F5-F435E3956AFF}"/>
                </a:ext>
              </a:extLst>
            </p:cNvPr>
            <p:cNvSpPr/>
            <p:nvPr/>
          </p:nvSpPr>
          <p:spPr>
            <a:xfrm>
              <a:off x="5929955" y="2182086"/>
              <a:ext cx="5472608" cy="7745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472C4"/>
              </a:solidFill>
            </a:ln>
            <a:effectLst>
              <a:outerShdw dist="50800" dir="42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5" name="자유형: 도형 104">
              <a:extLst>
                <a:ext uri="{FF2B5EF4-FFF2-40B4-BE49-F238E27FC236}">
                  <a16:creationId xmlns:a16="http://schemas.microsoft.com/office/drawing/2014/main" xmlns="" id="{B1AE9314-E3A0-417A-ADBF-6DFB275E015A}"/>
                </a:ext>
              </a:extLst>
            </p:cNvPr>
            <p:cNvSpPr/>
            <p:nvPr/>
          </p:nvSpPr>
          <p:spPr>
            <a:xfrm>
              <a:off x="5929955" y="2182039"/>
              <a:ext cx="670101" cy="774594"/>
            </a:xfrm>
            <a:custGeom>
              <a:avLst/>
              <a:gdLst>
                <a:gd name="connsiteX0" fmla="*/ 144666 w 670101"/>
                <a:gd name="connsiteY0" fmla="*/ 0 h 774594"/>
                <a:gd name="connsiteX1" fmla="*/ 670101 w 670101"/>
                <a:gd name="connsiteY1" fmla="*/ 0 h 774594"/>
                <a:gd name="connsiteX2" fmla="*/ 670101 w 670101"/>
                <a:gd name="connsiteY2" fmla="*/ 774594 h 774594"/>
                <a:gd name="connsiteX3" fmla="*/ 144666 w 670101"/>
                <a:gd name="connsiteY3" fmla="*/ 774594 h 774594"/>
                <a:gd name="connsiteX4" fmla="*/ 0 w 670101"/>
                <a:gd name="connsiteY4" fmla="*/ 645493 h 774594"/>
                <a:gd name="connsiteX5" fmla="*/ 0 w 670101"/>
                <a:gd name="connsiteY5" fmla="*/ 129101 h 774594"/>
                <a:gd name="connsiteX6" fmla="*/ 144666 w 670101"/>
                <a:gd name="connsiteY6" fmla="*/ 0 h 77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01" h="774594">
                  <a:moveTo>
                    <a:pt x="144666" y="0"/>
                  </a:moveTo>
                  <a:lnTo>
                    <a:pt x="670101" y="0"/>
                  </a:lnTo>
                  <a:lnTo>
                    <a:pt x="670101" y="774594"/>
                  </a:lnTo>
                  <a:lnTo>
                    <a:pt x="144666" y="774594"/>
                  </a:lnTo>
                  <a:cubicBezTo>
                    <a:pt x="64770" y="774594"/>
                    <a:pt x="0" y="716793"/>
                    <a:pt x="0" y="645493"/>
                  </a:cubicBezTo>
                  <a:lnTo>
                    <a:pt x="0" y="129101"/>
                  </a:lnTo>
                  <a:cubicBezTo>
                    <a:pt x="0" y="57802"/>
                    <a:pt x="64770" y="0"/>
                    <a:pt x="144666" y="0"/>
                  </a:cubicBezTo>
                  <a:close/>
                </a:path>
              </a:pathLst>
            </a:custGeom>
            <a:solidFill>
              <a:srgbClr val="3362BF"/>
            </a:solidFill>
            <a:ln w="190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xmlns="" id="{3F6BD5FF-2971-47A7-875A-AF9EB1E1399A}"/>
              </a:ext>
            </a:extLst>
          </p:cNvPr>
          <p:cNvGrpSpPr/>
          <p:nvPr/>
        </p:nvGrpSpPr>
        <p:grpSpPr>
          <a:xfrm>
            <a:off x="5634302" y="5802079"/>
            <a:ext cx="5710661" cy="719310"/>
            <a:chOff x="5929955" y="2182039"/>
            <a:chExt cx="5472608" cy="774641"/>
          </a:xfrm>
        </p:grpSpPr>
        <p:sp>
          <p:nvSpPr>
            <p:cNvPr id="107" name="사각형: 둥근 모서리 106">
              <a:extLst>
                <a:ext uri="{FF2B5EF4-FFF2-40B4-BE49-F238E27FC236}">
                  <a16:creationId xmlns:a16="http://schemas.microsoft.com/office/drawing/2014/main" xmlns="" id="{099C6E99-FA53-4C33-A610-3C5BA97FAC7A}"/>
                </a:ext>
              </a:extLst>
            </p:cNvPr>
            <p:cNvSpPr/>
            <p:nvPr/>
          </p:nvSpPr>
          <p:spPr>
            <a:xfrm>
              <a:off x="5929955" y="2182086"/>
              <a:ext cx="5472608" cy="7745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472C4"/>
              </a:solidFill>
            </a:ln>
            <a:effectLst>
              <a:outerShdw dist="50800" dir="42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xmlns="" id="{24A36E90-3124-4076-875A-B5799A25C5C1}"/>
                </a:ext>
              </a:extLst>
            </p:cNvPr>
            <p:cNvSpPr/>
            <p:nvPr/>
          </p:nvSpPr>
          <p:spPr>
            <a:xfrm>
              <a:off x="5929955" y="2182039"/>
              <a:ext cx="670101" cy="774594"/>
            </a:xfrm>
            <a:custGeom>
              <a:avLst/>
              <a:gdLst>
                <a:gd name="connsiteX0" fmla="*/ 144666 w 670101"/>
                <a:gd name="connsiteY0" fmla="*/ 0 h 774594"/>
                <a:gd name="connsiteX1" fmla="*/ 670101 w 670101"/>
                <a:gd name="connsiteY1" fmla="*/ 0 h 774594"/>
                <a:gd name="connsiteX2" fmla="*/ 670101 w 670101"/>
                <a:gd name="connsiteY2" fmla="*/ 774594 h 774594"/>
                <a:gd name="connsiteX3" fmla="*/ 144666 w 670101"/>
                <a:gd name="connsiteY3" fmla="*/ 774594 h 774594"/>
                <a:gd name="connsiteX4" fmla="*/ 0 w 670101"/>
                <a:gd name="connsiteY4" fmla="*/ 645493 h 774594"/>
                <a:gd name="connsiteX5" fmla="*/ 0 w 670101"/>
                <a:gd name="connsiteY5" fmla="*/ 129101 h 774594"/>
                <a:gd name="connsiteX6" fmla="*/ 144666 w 670101"/>
                <a:gd name="connsiteY6" fmla="*/ 0 h 77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0101" h="774594">
                  <a:moveTo>
                    <a:pt x="144666" y="0"/>
                  </a:moveTo>
                  <a:lnTo>
                    <a:pt x="670101" y="0"/>
                  </a:lnTo>
                  <a:lnTo>
                    <a:pt x="670101" y="774594"/>
                  </a:lnTo>
                  <a:lnTo>
                    <a:pt x="144666" y="774594"/>
                  </a:lnTo>
                  <a:cubicBezTo>
                    <a:pt x="64770" y="774594"/>
                    <a:pt x="0" y="716793"/>
                    <a:pt x="0" y="645493"/>
                  </a:cubicBezTo>
                  <a:lnTo>
                    <a:pt x="0" y="129101"/>
                  </a:lnTo>
                  <a:cubicBezTo>
                    <a:pt x="0" y="57802"/>
                    <a:pt x="64770" y="0"/>
                    <a:pt x="144666" y="0"/>
                  </a:cubicBezTo>
                  <a:close/>
                </a:path>
              </a:pathLst>
            </a:custGeom>
            <a:solidFill>
              <a:srgbClr val="3362BF"/>
            </a:solidFill>
            <a:ln w="19050">
              <a:solidFill>
                <a:srgbClr val="336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36A893-4FB5-4B35-B84D-EBEF596CD858}"/>
              </a:ext>
            </a:extLst>
          </p:cNvPr>
          <p:cNvSpPr txBox="1"/>
          <p:nvPr/>
        </p:nvSpPr>
        <p:spPr>
          <a:xfrm>
            <a:off x="839416" y="2332135"/>
            <a:ext cx="4032447" cy="2503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2200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원료 공급업체 신입직원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F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 ‘</a:t>
            </a:r>
            <a:r>
              <a:rPr lang="ko-KR" altLang="en-US" sz="1600" b="1" i="0" u="none" strike="noStrike" spc="-15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가성소다’라고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적혀있는 통에 들어있는 수산화나트륨을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과산화수소탱크에 주입</a:t>
            </a:r>
            <a:endParaRPr lang="en-US" altLang="ko-KR" sz="16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오염된 과산화수소를 폐기물 탱크로리로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이송했으나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2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시간 후 탱크로리가 폭발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14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과산화수소와 수산화나트륨 및 수습과정에서 </a:t>
            </a:r>
            <a:r>
              <a:rPr lang="en-US" altLang="ko-KR" sz="14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4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사용한 황산과 금속성 이물질의 화학작용</a:t>
            </a:r>
            <a:r>
              <a:rPr lang="en-US" altLang="ko-KR" sz="14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endParaRPr lang="en-US" altLang="ko-KR" sz="1600" b="1" i="0" u="none" strike="noStrike" spc="-150" baseline="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82563" marR="2200" indent="-18256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폭발 충격이 건물을 관통해 반대편 벽면을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600" b="1" i="0" u="none" strike="noStrike" spc="-150" baseline="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무너뜨리고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근로자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 사망 </a:t>
            </a:r>
            <a:r>
              <a:rPr lang="en-US" altLang="ko-KR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6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명 부상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21AE92-B0B1-4053-B730-A64931881531}"/>
              </a:ext>
            </a:extLst>
          </p:cNvPr>
          <p:cNvSpPr txBox="1"/>
          <p:nvPr/>
        </p:nvSpPr>
        <p:spPr>
          <a:xfrm>
            <a:off x="5460230" y="1720339"/>
            <a:ext cx="21852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2400" i="0" u="none" strike="noStrike" baseline="0" dirty="0">
                <a:solidFill>
                  <a:schemeClr val="accent1"/>
                </a:solidFill>
                <a:latin typeface="휴먼둥근헤드라인" pitchFamily="18" charset="-127"/>
                <a:ea typeface="휴먼둥근헤드라인" pitchFamily="18" charset="-127"/>
              </a:rPr>
              <a:t>재해예방 대책</a:t>
            </a:r>
            <a:endParaRPr lang="ko-KR" altLang="en-US" sz="2400" dirty="0">
              <a:solidFill>
                <a:schemeClr val="accent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9E642F-C6C1-4754-A7A8-75A6D71BEB5B}"/>
              </a:ext>
            </a:extLst>
          </p:cNvPr>
          <p:cNvSpPr txBox="1"/>
          <p:nvPr/>
        </p:nvSpPr>
        <p:spPr>
          <a:xfrm>
            <a:off x="6402674" y="2197033"/>
            <a:ext cx="481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위험설비</a:t>
            </a:r>
            <a:r>
              <a:rPr lang="en-US" altLang="ko-KR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b="1" u="none" strike="noStrike" spc="-150" baseline="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주입구</a:t>
            </a:r>
            <a:r>
              <a:rPr lang="ko-KR" altLang="en-US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식별표지 부착 및</a:t>
            </a:r>
            <a:r>
              <a:rPr lang="en-US" altLang="ko-KR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배관에 품명 및 유체방향 표기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F2B221-65F2-46F0-843C-EAC794C48E20}"/>
              </a:ext>
            </a:extLst>
          </p:cNvPr>
          <p:cNvSpPr txBox="1"/>
          <p:nvPr/>
        </p:nvSpPr>
        <p:spPr>
          <a:xfrm>
            <a:off x="801668" y="1867684"/>
            <a:ext cx="12763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고</a:t>
            </a:r>
            <a:r>
              <a:rPr lang="en-US" altLang="ko-KR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800" b="1" i="0" u="none" strike="noStrike" spc="-150" baseline="0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rPr>
              <a:t>요</a:t>
            </a:r>
            <a:endParaRPr lang="ko-KR" altLang="en-US" b="1" spc="-150" dirty="0">
              <a:solidFill>
                <a:schemeClr val="accent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8ACEBB99-C0CD-4353-8195-01CCDC7DA602}"/>
              </a:ext>
            </a:extLst>
          </p:cNvPr>
          <p:cNvSpPr/>
          <p:nvPr/>
        </p:nvSpPr>
        <p:spPr>
          <a:xfrm>
            <a:off x="839416" y="332656"/>
            <a:ext cx="1296144" cy="2880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4FE591-3EED-4203-9DB4-857A4BC39984}"/>
              </a:ext>
            </a:extLst>
          </p:cNvPr>
          <p:cNvSpPr txBox="1"/>
          <p:nvPr/>
        </p:nvSpPr>
        <p:spPr>
          <a:xfrm>
            <a:off x="2711624" y="544756"/>
            <a:ext cx="784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화학물질 </a:t>
            </a:r>
            <a:r>
              <a:rPr lang="ko-KR" altLang="en-US" sz="2800" b="0" i="0" u="none" strike="noStrike" baseline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오주입으로</a:t>
            </a:r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 인한 폭발사고</a:t>
            </a:r>
            <a:r>
              <a:rPr lang="ko-KR" altLang="en-US" sz="20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2000" b="1" i="0" u="none" strike="noStrike" spc="-15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(’20.7</a:t>
            </a:r>
            <a:r>
              <a:rPr lang="ko-KR" altLang="en-US" sz="2000" b="1" i="0" u="none" strike="noStrike" spc="-15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2000" b="1" i="0" u="none" strike="noStrike" spc="-15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i="0" u="none" strike="noStrike" spc="-15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강남구</a:t>
            </a:r>
            <a:r>
              <a:rPr lang="en-US" altLang="ko-KR" sz="2000" b="1" i="0" u="none" strike="noStrike" spc="-150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CD1F8595-67A4-410B-AC04-5D2C394B2DC4}"/>
              </a:ext>
            </a:extLst>
          </p:cNvPr>
          <p:cNvGrpSpPr/>
          <p:nvPr/>
        </p:nvGrpSpPr>
        <p:grpSpPr>
          <a:xfrm>
            <a:off x="1055440" y="507152"/>
            <a:ext cx="1440160" cy="485518"/>
            <a:chOff x="880945" y="499532"/>
            <a:chExt cx="1440160" cy="4855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1FFFB85-4D4C-4F72-8451-030C0CDCBCB6}"/>
                </a:ext>
              </a:extLst>
            </p:cNvPr>
            <p:cNvSpPr txBox="1"/>
            <p:nvPr/>
          </p:nvSpPr>
          <p:spPr>
            <a:xfrm>
              <a:off x="880945" y="499532"/>
              <a:ext cx="1440160" cy="485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ko-KR" altLang="en-US" sz="1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휴먼엑스포" pitchFamily="18" charset="-127"/>
                  <a:ea typeface="휴먼엑스포" pitchFamily="18" charset="-127"/>
                  <a:cs typeface="+mj-cs"/>
                </a:rPr>
                <a:t>재해예방대책</a:t>
              </a:r>
              <a:r>
                <a:rPr lang="en-US" altLang="ko-KR" sz="1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휴먼엑스포" pitchFamily="18" charset="-127"/>
                  <a:ea typeface="휴먼엑스포" pitchFamily="18" charset="-127"/>
                  <a:cs typeface="+mj-cs"/>
                </a:rPr>
                <a:t/>
              </a:r>
              <a:br>
                <a:rPr lang="en-US" altLang="ko-KR" sz="1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휴먼엑스포" pitchFamily="18" charset="-127"/>
                  <a:ea typeface="휴먼엑스포" pitchFamily="18" charset="-127"/>
                  <a:cs typeface="+mj-cs"/>
                </a:rPr>
              </a:br>
              <a:r>
                <a:rPr lang="ko-KR" altLang="en-US" sz="1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휴먼엑스포" pitchFamily="18" charset="-127"/>
                  <a:ea typeface="휴먼엑스포" pitchFamily="18" charset="-127"/>
                  <a:cs typeface="+mj-cs"/>
                </a:rPr>
                <a:t>수립사례</a:t>
              </a:r>
              <a:endParaRPr lang="ko-KR" altLang="en-US" sz="1100" dirty="0">
                <a:solidFill>
                  <a:schemeClr val="tx2">
                    <a:lumMod val="20000"/>
                    <a:lumOff val="80000"/>
                  </a:schemeClr>
                </a:solidFill>
                <a:latin typeface="휴먼엑스포" pitchFamily="18" charset="-127"/>
                <a:ea typeface="휴먼엑스포" pitchFamily="18" charset="-127"/>
                <a:cs typeface="+mj-cs"/>
              </a:endParaRPr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xmlns="" id="{A230A1A2-157B-4B01-AD49-4EF205B7EB88}"/>
                </a:ext>
              </a:extLst>
            </p:cNvPr>
            <p:cNvCxnSpPr>
              <a:cxnSpLocks/>
            </p:cNvCxnSpPr>
            <p:nvPr/>
          </p:nvCxnSpPr>
          <p:spPr>
            <a:xfrm>
              <a:off x="2063552" y="540946"/>
              <a:ext cx="0" cy="367774"/>
            </a:xfrm>
            <a:prstGeom prst="line">
              <a:avLst/>
            </a:prstGeom>
            <a:ln w="12700">
              <a:solidFill>
                <a:srgbClr val="D6DC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xmlns="" id="{4C03667B-3C63-4B8E-9E74-6AF1B1D9EB6C}"/>
              </a:ext>
            </a:extLst>
          </p:cNvPr>
          <p:cNvGrpSpPr/>
          <p:nvPr/>
        </p:nvGrpSpPr>
        <p:grpSpPr>
          <a:xfrm>
            <a:off x="1008056" y="4916404"/>
            <a:ext cx="3727412" cy="1442064"/>
            <a:chOff x="928428" y="4908784"/>
            <a:chExt cx="3746423" cy="1581104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xmlns="" id="{F543CB87-F196-4B7D-8B79-744664E4DFB4}"/>
                </a:ext>
              </a:extLst>
            </p:cNvPr>
            <p:cNvSpPr/>
            <p:nvPr/>
          </p:nvSpPr>
          <p:spPr>
            <a:xfrm>
              <a:off x="928429" y="4908784"/>
              <a:ext cx="3746422" cy="336194"/>
            </a:xfrm>
            <a:prstGeom prst="roundRect">
              <a:avLst/>
            </a:prstGeom>
            <a:solidFill>
              <a:srgbClr val="718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위험설비 식별표지 </a:t>
              </a:r>
              <a:r>
                <a:rPr lang="ko-KR" altLang="en-US" sz="1600" b="1" i="0" u="none" strike="noStrike" spc="-150" baseline="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미부착</a:t>
              </a:r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xmlns="" id="{49CED21C-7918-4E72-9FC6-1B7F4A624720}"/>
                </a:ext>
              </a:extLst>
            </p:cNvPr>
            <p:cNvSpPr/>
            <p:nvPr/>
          </p:nvSpPr>
          <p:spPr>
            <a:xfrm>
              <a:off x="928428" y="5323754"/>
              <a:ext cx="3746422" cy="336194"/>
            </a:xfrm>
            <a:prstGeom prst="roundRect">
              <a:avLst/>
            </a:prstGeom>
            <a:solidFill>
              <a:srgbClr val="718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용기에 정확한 화학물질 명칭 </a:t>
              </a:r>
              <a:r>
                <a:rPr lang="ko-KR" altLang="en-US" sz="1600" b="1" i="0" u="none" strike="noStrike" spc="-150" baseline="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미기재</a:t>
              </a:r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xmlns="" id="{6EA022F2-A514-4C3B-A64B-9EB23DBFEFC8}"/>
                </a:ext>
              </a:extLst>
            </p:cNvPr>
            <p:cNvSpPr/>
            <p:nvPr/>
          </p:nvSpPr>
          <p:spPr>
            <a:xfrm>
              <a:off x="928428" y="5738725"/>
              <a:ext cx="3746421" cy="336194"/>
            </a:xfrm>
            <a:prstGeom prst="roundRect">
              <a:avLst/>
            </a:prstGeom>
            <a:solidFill>
              <a:srgbClr val="718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근로자에 대한 교육훈련 부실 </a:t>
              </a:r>
              <a:endPara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xmlns="" id="{785C03C3-5791-4C56-B691-84189274D606}"/>
                </a:ext>
              </a:extLst>
            </p:cNvPr>
            <p:cNvSpPr/>
            <p:nvPr/>
          </p:nvSpPr>
          <p:spPr>
            <a:xfrm>
              <a:off x="928428" y="6153694"/>
              <a:ext cx="3746421" cy="336194"/>
            </a:xfrm>
            <a:prstGeom prst="roundRect">
              <a:avLst/>
            </a:prstGeom>
            <a:solidFill>
              <a:srgbClr val="718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비상조치 훈련 </a:t>
              </a:r>
              <a:r>
                <a:rPr lang="ko-KR" altLang="en-US" sz="1600" b="1" i="0" u="none" strike="noStrike" spc="-150" baseline="0" dirty="0" err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미실시</a:t>
              </a:r>
              <a:r>
                <a:rPr lang="ko-KR" altLang="en-US" sz="1600" b="1" i="0" u="none" strike="noStrike" spc="-150" baseline="0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1600" b="1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xmlns="" id="{8108215C-D418-4206-B688-A5467A48E459}"/>
              </a:ext>
            </a:extLst>
          </p:cNvPr>
          <p:cNvCxnSpPr>
            <a:cxnSpLocks/>
          </p:cNvCxnSpPr>
          <p:nvPr/>
        </p:nvCxnSpPr>
        <p:spPr>
          <a:xfrm>
            <a:off x="867820" y="2244636"/>
            <a:ext cx="4053192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CD2B95DD-32C1-49BA-8E47-391C2A4B6B4B}"/>
              </a:ext>
            </a:extLst>
          </p:cNvPr>
          <p:cNvGrpSpPr/>
          <p:nvPr/>
        </p:nvGrpSpPr>
        <p:grpSpPr>
          <a:xfrm>
            <a:off x="4913392" y="3760309"/>
            <a:ext cx="515324" cy="760601"/>
            <a:chOff x="-1622342" y="3136872"/>
            <a:chExt cx="183526" cy="292429"/>
          </a:xfrm>
          <a:solidFill>
            <a:srgbClr val="80C0F4"/>
          </a:solidFill>
        </p:grpSpPr>
        <p:sp>
          <p:nvSpPr>
            <p:cNvPr id="42" name="Oval 77">
              <a:extLst>
                <a:ext uri="{FF2B5EF4-FFF2-40B4-BE49-F238E27FC236}">
                  <a16:creationId xmlns:a16="http://schemas.microsoft.com/office/drawing/2014/main" xmlns="" id="{4F7F90B4-6E42-4187-931C-CEF0FA1E8A1B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3" name="Oval 78">
              <a:extLst>
                <a:ext uri="{FF2B5EF4-FFF2-40B4-BE49-F238E27FC236}">
                  <a16:creationId xmlns:a16="http://schemas.microsoft.com/office/drawing/2014/main" xmlns="" id="{B570A290-E878-42B6-ADE6-A45BA0B1D3F9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256868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4" name="Oval 79">
              <a:extLst>
                <a:ext uri="{FF2B5EF4-FFF2-40B4-BE49-F238E27FC236}">
                  <a16:creationId xmlns:a16="http://schemas.microsoft.com/office/drawing/2014/main" xmlns="" id="{3EBE9D41-C3A2-4D83-A7D3-DCFA0D53586C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15859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xmlns="" id="{47EDF953-CD78-41BA-A6AF-0830CB84FF21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973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6" name="Oval 87">
              <a:extLst>
                <a:ext uri="{FF2B5EF4-FFF2-40B4-BE49-F238E27FC236}">
                  <a16:creationId xmlns:a16="http://schemas.microsoft.com/office/drawing/2014/main" xmlns="" id="{4EC20EA2-A400-40F7-AE86-6A5BFBB0978F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377874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7" name="Oval 88">
              <a:extLst>
                <a:ext uri="{FF2B5EF4-FFF2-40B4-BE49-F238E27FC236}">
                  <a16:creationId xmlns:a16="http://schemas.microsoft.com/office/drawing/2014/main" xmlns="" id="{B0B7A022-4ADB-4AE9-8773-E46385CB8148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622342" y="3136872"/>
              <a:ext cx="51427" cy="509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8" name="Oval 89">
              <a:extLst>
                <a:ext uri="{FF2B5EF4-FFF2-40B4-BE49-F238E27FC236}">
                  <a16:creationId xmlns:a16="http://schemas.microsoft.com/office/drawing/2014/main" xmlns="" id="{66114D57-D989-48E3-B7A3-18EBE7F30CC9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490243" y="3256868"/>
              <a:ext cx="51427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9" name="Oval 90">
              <a:extLst>
                <a:ext uri="{FF2B5EF4-FFF2-40B4-BE49-F238E27FC236}">
                  <a16:creationId xmlns:a16="http://schemas.microsoft.com/office/drawing/2014/main" xmlns="" id="{0CA35832-3C79-4693-8595-6353D633560D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315859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50" name="Oval 91">
              <a:extLst>
                <a:ext uri="{FF2B5EF4-FFF2-40B4-BE49-F238E27FC236}">
                  <a16:creationId xmlns:a16="http://schemas.microsoft.com/office/drawing/2014/main" xmlns="" id="{C6B50091-7B9E-47C3-A3D8-C252F89CE50E}"/>
                </a:ext>
              </a:extLst>
            </p:cNvPr>
            <p:cNvSpPr>
              <a:spLocks noChangeArrowheads="1"/>
            </p:cNvSpPr>
            <p:nvPr/>
          </p:nvSpPr>
          <p:spPr>
            <a:xfrm rot="10800000">
              <a:off x="-1555284" y="3197374"/>
              <a:ext cx="50924" cy="514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18ADF7A2-34AA-4654-AE43-71A0627A230C}"/>
              </a:ext>
            </a:extLst>
          </p:cNvPr>
          <p:cNvSpPr txBox="1"/>
          <p:nvPr/>
        </p:nvSpPr>
        <p:spPr>
          <a:xfrm>
            <a:off x="5777528" y="2309181"/>
            <a:ext cx="50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3C0A63F3-0191-4D20-9680-6D4EC5ACE643}"/>
              </a:ext>
            </a:extLst>
          </p:cNvPr>
          <p:cNvSpPr txBox="1"/>
          <p:nvPr/>
        </p:nvSpPr>
        <p:spPr>
          <a:xfrm>
            <a:off x="5777528" y="3217686"/>
            <a:ext cx="50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DD939BC0-31D6-4FE0-AF90-5F8FC0E72F92}"/>
              </a:ext>
            </a:extLst>
          </p:cNvPr>
          <p:cNvSpPr txBox="1"/>
          <p:nvPr/>
        </p:nvSpPr>
        <p:spPr>
          <a:xfrm>
            <a:off x="5777528" y="4148230"/>
            <a:ext cx="50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5C77A133-10C9-4091-9B6E-9FD1ACF2CFA3}"/>
              </a:ext>
            </a:extLst>
          </p:cNvPr>
          <p:cNvSpPr txBox="1"/>
          <p:nvPr/>
        </p:nvSpPr>
        <p:spPr>
          <a:xfrm>
            <a:off x="5777528" y="5029027"/>
            <a:ext cx="50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17B561F4-8015-41BB-BAA2-A2F50226AD61}"/>
              </a:ext>
            </a:extLst>
          </p:cNvPr>
          <p:cNvSpPr txBox="1"/>
          <p:nvPr/>
        </p:nvSpPr>
        <p:spPr>
          <a:xfrm>
            <a:off x="5777528" y="5920883"/>
            <a:ext cx="50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5</a:t>
            </a:r>
            <a:endParaRPr lang="ko-KR" altLang="en-US" sz="24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C86833E-779B-4273-8268-7D6B117A10B2}"/>
              </a:ext>
            </a:extLst>
          </p:cNvPr>
          <p:cNvSpPr txBox="1"/>
          <p:nvPr/>
        </p:nvSpPr>
        <p:spPr>
          <a:xfrm>
            <a:off x="6402674" y="3101649"/>
            <a:ext cx="481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화학물질 원료를 담은 용기</a:t>
            </a: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탱크</a:t>
            </a: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정식명칭</a:t>
            </a: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화학식 병기</a:t>
            </a: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및 취급 주의사항 표기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AD1E65E-6A66-40D8-A846-829734EA4BF6}"/>
              </a:ext>
            </a:extLst>
          </p:cNvPr>
          <p:cNvSpPr txBox="1"/>
          <p:nvPr/>
        </p:nvSpPr>
        <p:spPr>
          <a:xfrm>
            <a:off x="6402674" y="4158361"/>
            <a:ext cx="5021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기본 안전수칙 및 직무에 대한 정기교육 실시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7E44969A-222F-4E33-9915-971788C61045}"/>
              </a:ext>
            </a:extLst>
          </p:cNvPr>
          <p:cNvSpPr txBox="1"/>
          <p:nvPr/>
        </p:nvSpPr>
        <p:spPr>
          <a:xfrm>
            <a:off x="6402674" y="4917822"/>
            <a:ext cx="48198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협력업체 작업에 대한 관리감독 절차 마련</a:t>
            </a:r>
            <a: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사업장 내 공급업체 단독작업 불허</a:t>
            </a:r>
            <a:r>
              <a:rPr lang="en-US" altLang="ko-KR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1F657436-D03F-4E18-BB4A-315616CECB83}"/>
              </a:ext>
            </a:extLst>
          </p:cNvPr>
          <p:cNvSpPr txBox="1"/>
          <p:nvPr/>
        </p:nvSpPr>
        <p:spPr>
          <a:xfrm>
            <a:off x="6402674" y="5794642"/>
            <a:ext cx="5029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화학물질 혼합에 따른 폭발 등 재해시나리오</a:t>
            </a:r>
            <a: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마련</a:t>
            </a:r>
            <a:r>
              <a:rPr lang="en-US" altLang="ko-KR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비상조치계획 수립 및 훈련</a:t>
            </a:r>
            <a:endParaRPr lang="ko-KR" altLang="en-US" sz="20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xmlns="" id="{4DD50CF6-1711-4348-80A8-61DDDBE64957}"/>
              </a:ext>
            </a:extLst>
          </p:cNvPr>
          <p:cNvCxnSpPr>
            <a:cxnSpLocks/>
          </p:cNvCxnSpPr>
          <p:nvPr/>
        </p:nvCxnSpPr>
        <p:spPr>
          <a:xfrm>
            <a:off x="867820" y="6479668"/>
            <a:ext cx="4053192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슬라이드 번호 개체 틀 68">
            <a:extLst>
              <a:ext uri="{FF2B5EF4-FFF2-40B4-BE49-F238E27FC236}">
                <a16:creationId xmlns:a16="http://schemas.microsoft.com/office/drawing/2014/main" xmlns="" id="{7E6B6556-92B6-45D0-9336-E52DF35F3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6048" y="6686474"/>
            <a:ext cx="405880" cy="216982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98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58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7E246DA-42D8-405F-8D17-A29593876C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1"/>
          <a:stretch/>
        </p:blipFill>
        <p:spPr>
          <a:xfrm>
            <a:off x="410553" y="3068963"/>
            <a:ext cx="5626184" cy="3848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68CA24-A725-4FD3-A0EC-FE8DE591B855}"/>
              </a:ext>
            </a:extLst>
          </p:cNvPr>
          <p:cNvSpPr txBox="1"/>
          <p:nvPr/>
        </p:nvSpPr>
        <p:spPr>
          <a:xfrm>
            <a:off x="1157576" y="1896938"/>
            <a:ext cx="416958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8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위험할 땐 </a:t>
            </a:r>
            <a:r>
              <a:rPr lang="ko-KR" altLang="en-US" sz="20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en-US" altLang="ko-KR" sz="20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NO’</a:t>
            </a:r>
            <a:r>
              <a:rPr lang="ko-KR" altLang="en-US" sz="20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라고 외치는 </a:t>
            </a:r>
          </a:p>
          <a:p>
            <a:pPr algn="ctr"/>
            <a:r>
              <a:rPr lang="ko-KR" altLang="en-US" sz="20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000" b="1" i="0" u="none" strike="noStrike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작업중지권</a:t>
            </a:r>
            <a:r>
              <a:rPr lang="ko-KR" altLang="en-US" sz="20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800" b="1" i="0" u="none" strike="noStrike" spc="-150" dirty="0" err="1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으로</a:t>
            </a:r>
            <a:r>
              <a:rPr lang="ko-KR" altLang="en-US" sz="18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 원</a:t>
            </a:r>
            <a:r>
              <a:rPr lang="en-US" altLang="ko-KR" sz="18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8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하청이 함께하는 </a:t>
            </a:r>
          </a:p>
          <a:p>
            <a:pPr algn="ctr"/>
            <a:r>
              <a:rPr lang="ko-KR" altLang="en-US" sz="1800" b="1" i="0" u="none" strike="noStrike" spc="-150" dirty="0">
                <a:solidFill>
                  <a:srgbClr val="0066A4"/>
                </a:solidFill>
                <a:latin typeface="맑은 고딕" pitchFamily="50" charset="-127"/>
                <a:ea typeface="맑은 고딕" pitchFamily="50" charset="-127"/>
              </a:rPr>
              <a:t>안전문화를 만들어갑니다 </a:t>
            </a:r>
            <a:endParaRPr lang="ko-KR" altLang="en-US" b="1" spc="-15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8FC8B8-6FA2-4798-9CD4-4130C1DA2454}"/>
              </a:ext>
            </a:extLst>
          </p:cNvPr>
          <p:cNvSpPr txBox="1"/>
          <p:nvPr/>
        </p:nvSpPr>
        <p:spPr>
          <a:xfrm>
            <a:off x="3647728" y="544756"/>
            <a:ext cx="486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OO</a:t>
            </a:r>
            <a:r>
              <a:rPr lang="ko-KR" altLang="en-US" sz="2800" b="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전자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34E0F9-4DFE-4900-A672-9D500C163491}"/>
              </a:ext>
            </a:extLst>
          </p:cNvPr>
          <p:cNvSpPr txBox="1"/>
          <p:nvPr/>
        </p:nvSpPr>
        <p:spPr>
          <a:xfrm>
            <a:off x="5841607" y="2791286"/>
            <a:ext cx="5593889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700" b="1" i="0" u="none" strike="noStrike" spc="-150" baseline="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표준계약서에 작업중지에 따른 협력업체의 손실보상 명시</a:t>
            </a:r>
            <a:endParaRPr lang="ko-KR" altLang="en-US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작업중지권을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적극적으로 활용한 우수 협력업체를 시상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협력업체 평가항목에 </a:t>
            </a:r>
            <a:r>
              <a:rPr lang="ko-KR" altLang="en-US" sz="1700" b="1" spc="-150" dirty="0" err="1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작업중지권</a:t>
            </a:r>
            <a:r>
              <a:rPr lang="ko-KR" altLang="en-US" sz="17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접수 건수를 반영</a:t>
            </a:r>
            <a:endParaRPr lang="en-US" altLang="ko-KR" sz="17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xmlns="" id="{8345FA6E-9718-48F8-97A7-5D652DD34654}"/>
              </a:ext>
            </a:extLst>
          </p:cNvPr>
          <p:cNvGrpSpPr/>
          <p:nvPr/>
        </p:nvGrpSpPr>
        <p:grpSpPr>
          <a:xfrm>
            <a:off x="5778574" y="2174384"/>
            <a:ext cx="5458243" cy="462603"/>
            <a:chOff x="4440574" y="-2362625"/>
            <a:chExt cx="5458243" cy="462603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xmlns="" id="{F5A811D0-8D42-4D51-8ACA-4CAFEB62D2EC}"/>
                </a:ext>
              </a:extLst>
            </p:cNvPr>
            <p:cNvSpPr/>
            <p:nvPr/>
          </p:nvSpPr>
          <p:spPr>
            <a:xfrm>
              <a:off x="4440574" y="-2362625"/>
              <a:ext cx="3310852" cy="462603"/>
            </a:xfrm>
            <a:prstGeom prst="rect">
              <a:avLst/>
            </a:prstGeom>
            <a:solidFill>
              <a:srgbClr val="A7D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0" name="직사각형 75">
              <a:extLst>
                <a:ext uri="{FF2B5EF4-FFF2-40B4-BE49-F238E27FC236}">
                  <a16:creationId xmlns:a16="http://schemas.microsoft.com/office/drawing/2014/main" xmlns="" id="{CC9B90F3-5A09-4C86-A862-636A3897384E}"/>
                </a:ext>
              </a:extLst>
            </p:cNvPr>
            <p:cNvSpPr/>
            <p:nvPr/>
          </p:nvSpPr>
          <p:spPr>
            <a:xfrm>
              <a:off x="4932539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  <p:sp>
          <p:nvSpPr>
            <p:cNvPr id="43" name="직사각형 75">
              <a:extLst>
                <a:ext uri="{FF2B5EF4-FFF2-40B4-BE49-F238E27FC236}">
                  <a16:creationId xmlns:a16="http://schemas.microsoft.com/office/drawing/2014/main" xmlns="" id="{52BF160F-E235-43C9-BD57-094CC2A82349}"/>
                </a:ext>
              </a:extLst>
            </p:cNvPr>
            <p:cNvSpPr/>
            <p:nvPr/>
          </p:nvSpPr>
          <p:spPr>
            <a:xfrm>
              <a:off x="6587965" y="-2362625"/>
              <a:ext cx="3310852" cy="462603"/>
            </a:xfrm>
            <a:custGeom>
              <a:avLst/>
              <a:gdLst>
                <a:gd name="connsiteX0" fmla="*/ 0 w 3310852"/>
                <a:gd name="connsiteY0" fmla="*/ 0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0 w 3310852"/>
                <a:gd name="connsiteY4" fmla="*/ 0 h 462603"/>
                <a:gd name="connsiteX0" fmla="*/ 173182 w 3310852"/>
                <a:gd name="connsiteY0" fmla="*/ 692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6927 h 462603"/>
                <a:gd name="connsiteX0" fmla="*/ 173182 w 3310852"/>
                <a:gd name="connsiteY0" fmla="*/ 3117 h 462603"/>
                <a:gd name="connsiteX1" fmla="*/ 3310852 w 3310852"/>
                <a:gd name="connsiteY1" fmla="*/ 0 h 462603"/>
                <a:gd name="connsiteX2" fmla="*/ 3310852 w 3310852"/>
                <a:gd name="connsiteY2" fmla="*/ 462603 h 462603"/>
                <a:gd name="connsiteX3" fmla="*/ 0 w 3310852"/>
                <a:gd name="connsiteY3" fmla="*/ 462603 h 462603"/>
                <a:gd name="connsiteX4" fmla="*/ 173182 w 3310852"/>
                <a:gd name="connsiteY4" fmla="*/ 3117 h 4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852" h="462603">
                  <a:moveTo>
                    <a:pt x="173182" y="3117"/>
                  </a:moveTo>
                  <a:lnTo>
                    <a:pt x="3310852" y="0"/>
                  </a:lnTo>
                  <a:lnTo>
                    <a:pt x="3310852" y="462603"/>
                  </a:lnTo>
                  <a:lnTo>
                    <a:pt x="0" y="462603"/>
                  </a:lnTo>
                  <a:lnTo>
                    <a:pt x="173182" y="3117"/>
                  </a:lnTo>
                  <a:close/>
                </a:path>
              </a:pathLst>
            </a:custGeom>
            <a:solidFill>
              <a:srgbClr val="005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itchFamily="50" charset="-127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050BA90-F539-48E8-98D2-4913C7885E5C}"/>
              </a:ext>
            </a:extLst>
          </p:cNvPr>
          <p:cNvSpPr txBox="1"/>
          <p:nvPr/>
        </p:nvSpPr>
        <p:spPr>
          <a:xfrm>
            <a:off x="6536270" y="2186712"/>
            <a:ext cx="44996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spc="-150" dirty="0">
                <a:solidFill>
                  <a:srgbClr val="5DD5FF"/>
                </a:solidFill>
                <a:latin typeface="맑은 고딕" pitchFamily="50" charset="-127"/>
                <a:ea typeface="맑은 고딕" pitchFamily="50" charset="-127"/>
              </a:rPr>
              <a:t>협력업체 ‘작업중지 독려제도’ 시행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1843CB4-1175-4F4D-B464-0022249CAAD8}"/>
              </a:ext>
            </a:extLst>
          </p:cNvPr>
          <p:cNvSpPr txBox="1"/>
          <p:nvPr/>
        </p:nvSpPr>
        <p:spPr>
          <a:xfrm>
            <a:off x="5853865" y="2214868"/>
            <a:ext cx="890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2000" i="0" u="none" strike="noStrike" baseline="0" dirty="0">
                <a:solidFill>
                  <a:schemeClr val="bg1"/>
                </a:solidFill>
                <a:latin typeface="휴먼둥근헤드라인" pitchFamily="18" charset="-127"/>
                <a:ea typeface="휴먼둥근헤드라인" pitchFamily="18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CA4825-C0CE-4073-A3F8-87E1EFBD8245}"/>
              </a:ext>
            </a:extLst>
          </p:cNvPr>
          <p:cNvSpPr txBox="1"/>
          <p:nvPr/>
        </p:nvSpPr>
        <p:spPr>
          <a:xfrm>
            <a:off x="6763668" y="4105308"/>
            <a:ext cx="371928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altLang="ko-KR" sz="1600" b="1" i="0" u="none" strike="noStrike" spc="-150" baseline="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600" b="1" i="0" u="none" strike="noStrike" spc="-150" baseline="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협력업체 근로자의 </a:t>
            </a:r>
            <a:r>
              <a:rPr lang="ko-KR" altLang="en-US" sz="1600" b="1" i="0" u="none" strike="noStrike" spc="-150" baseline="0" dirty="0" err="1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작업중지권</a:t>
            </a:r>
            <a:r>
              <a:rPr lang="ko-KR" altLang="en-US" sz="1600" b="1" i="0" u="none" strike="noStrike" spc="-150" baseline="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 사용 건수 </a:t>
            </a:r>
            <a:r>
              <a:rPr lang="en-US" altLang="ko-KR" sz="1600" b="1" i="0" u="none" strike="noStrike" spc="-150" baseline="0" dirty="0">
                <a:solidFill>
                  <a:srgbClr val="3362BF"/>
                </a:solidFill>
                <a:latin typeface="맑은 고딕" pitchFamily="50" charset="-127"/>
                <a:ea typeface="맑은 고딕" pitchFamily="50" charset="-127"/>
              </a:rPr>
              <a:t>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B6C2A56-4CA4-4D2F-A0D7-0D5652AE67FA}"/>
              </a:ext>
            </a:extLst>
          </p:cNvPr>
          <p:cNvSpPr txBox="1"/>
          <p:nvPr/>
        </p:nvSpPr>
        <p:spPr>
          <a:xfrm>
            <a:off x="7286322" y="6199350"/>
            <a:ext cx="3474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2020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                </a:t>
            </a:r>
            <a:r>
              <a:rPr lang="en-US" altLang="ko-KR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  <a:sym typeface="Wingdings" panose="05000000000000000000" pitchFamily="2" charset="2"/>
              </a:rPr>
              <a:t>   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2021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上</a:t>
            </a:r>
            <a:endParaRPr lang="en-US" altLang="ko-KR" sz="1600" b="1" spc="-15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572E10C-6689-4F40-83DE-9A6A10CC10D0}"/>
              </a:ext>
            </a:extLst>
          </p:cNvPr>
          <p:cNvSpPr txBox="1"/>
          <p:nvPr/>
        </p:nvSpPr>
        <p:spPr>
          <a:xfrm>
            <a:off x="7322219" y="5590534"/>
            <a:ext cx="104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245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1FC8AE7-84D0-4FE3-B360-959B37E800C3}"/>
              </a:ext>
            </a:extLst>
          </p:cNvPr>
          <p:cNvSpPr txBox="1"/>
          <p:nvPr/>
        </p:nvSpPr>
        <p:spPr>
          <a:xfrm>
            <a:off x="8697225" y="4555136"/>
            <a:ext cx="1772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1,200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건 이상</a:t>
            </a: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246139B3-6A40-421C-AA63-14275A734490}"/>
              </a:ext>
            </a:extLst>
          </p:cNvPr>
          <p:cNvCxnSpPr>
            <a:cxnSpLocks/>
          </p:cNvCxnSpPr>
          <p:nvPr/>
        </p:nvCxnSpPr>
        <p:spPr>
          <a:xfrm flipV="1">
            <a:off x="6636169" y="6525839"/>
            <a:ext cx="3974286" cy="1"/>
          </a:xfrm>
          <a:prstGeom prst="line">
            <a:avLst/>
          </a:prstGeom>
          <a:ln>
            <a:solidFill>
              <a:srgbClr val="576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996151AF-A01E-4F2C-BB27-2ABB92A2908C}"/>
              </a:ext>
            </a:extLst>
          </p:cNvPr>
          <p:cNvCxnSpPr>
            <a:cxnSpLocks/>
          </p:cNvCxnSpPr>
          <p:nvPr/>
        </p:nvCxnSpPr>
        <p:spPr>
          <a:xfrm flipV="1">
            <a:off x="6636169" y="6205446"/>
            <a:ext cx="3974286" cy="1"/>
          </a:xfrm>
          <a:prstGeom prst="line">
            <a:avLst/>
          </a:prstGeom>
          <a:ln>
            <a:solidFill>
              <a:srgbClr val="576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7BFFF210-327E-4E75-957C-4C0D7FA524CD}"/>
              </a:ext>
            </a:extLst>
          </p:cNvPr>
          <p:cNvSpPr/>
          <p:nvPr/>
        </p:nvSpPr>
        <p:spPr>
          <a:xfrm>
            <a:off x="7398607" y="5949723"/>
            <a:ext cx="576064" cy="261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xmlns="" id="{6E0514E3-C1C3-4C39-929F-C3C03189E01A}"/>
              </a:ext>
            </a:extLst>
          </p:cNvPr>
          <p:cNvSpPr/>
          <p:nvPr/>
        </p:nvSpPr>
        <p:spPr>
          <a:xfrm>
            <a:off x="9206613" y="4943116"/>
            <a:ext cx="576064" cy="1268427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itchFamily="50" charset="-127"/>
            </a:endParaRPr>
          </a:p>
        </p:txBody>
      </p:sp>
      <p:pic>
        <p:nvPicPr>
          <p:cNvPr id="66" name="그래픽 505" descr="시계 방향으로 굽은 화살표 단색으로 채워진">
            <a:extLst>
              <a:ext uri="{FF2B5EF4-FFF2-40B4-BE49-F238E27FC236}">
                <a16:creationId xmlns:a16="http://schemas.microsoft.com/office/drawing/2014/main" xmlns="" id="{75FE96A2-D694-4584-BF62-63FFE8C82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30683" flipH="1">
            <a:off x="8356376" y="5056613"/>
            <a:ext cx="610384" cy="964767"/>
          </a:xfrm>
          <a:prstGeom prst="rect">
            <a:avLst/>
          </a:prstGeom>
        </p:spPr>
      </p:pic>
      <p:sp>
        <p:nvSpPr>
          <p:cNvPr id="69" name="슬라이드 번호 개체 틀 68">
            <a:extLst>
              <a:ext uri="{FF2B5EF4-FFF2-40B4-BE49-F238E27FC236}">
                <a16:creationId xmlns:a16="http://schemas.microsoft.com/office/drawing/2014/main" xmlns="" id="{ACE220B4-05EF-453C-9150-5AF15DA83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6048" y="6686474"/>
            <a:ext cx="405880" cy="216982"/>
          </a:xfrm>
        </p:spPr>
        <p:txBody>
          <a:bodyPr/>
          <a:lstStyle/>
          <a:p>
            <a:r>
              <a:rPr lang="en-US" altLang="ko-KR" dirty="0">
                <a:latin typeface="휴먼둥근헤드라인" pitchFamily="18" charset="-127"/>
                <a:ea typeface="휴먼둥근헤드라인" pitchFamily="18" charset="-127"/>
              </a:rPr>
              <a:t> </a:t>
            </a:r>
            <a:fld id="{6380429C-01BB-4C30-92AF-DC5F120CAA73}" type="slidenum">
              <a:rPr lang="en-US" altLang="ko-KR" smtClean="0">
                <a:latin typeface="휴먼둥근헤드라인" pitchFamily="18" charset="-127"/>
                <a:ea typeface="휴먼둥근헤드라인" pitchFamily="18" charset="-127"/>
              </a:rPr>
              <a:pPr/>
              <a:t>99</a:t>
            </a:fld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80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rial"/>
        <a:ea typeface="KoPub돋움체 Bold"/>
        <a:cs typeface=""/>
      </a:majorFont>
      <a:minorFont>
        <a:latin typeface="Arial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>
        <a:spAutoFit/>
      </a:bodyPr>
      <a:lstStyle>
        <a:defPPr algn="l">
          <a:defRPr sz="1800" b="0" i="0" u="none" strike="noStrike" baseline="0" smtClean="0">
            <a:solidFill>
              <a:srgbClr val="221E1F"/>
            </a:solidFill>
            <a:latin typeface="Sandoll GothicNeo1 05 M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</TotalTime>
  <Words>7951</Words>
  <Application>Microsoft Office PowerPoint</Application>
  <PresentationFormat>와이드스크린</PresentationFormat>
  <Paragraphs>1796</Paragraphs>
  <Slides>119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119</vt:i4>
      </vt:variant>
    </vt:vector>
  </HeadingPairs>
  <TitlesOfParts>
    <vt:vector size="129" baseType="lpstr">
      <vt:lpstr>맑은 고딕</vt:lpstr>
      <vt:lpstr>휴먼엑스포</vt:lpstr>
      <vt:lpstr>G마켓 산스 TTF Bold</vt:lpstr>
      <vt:lpstr>KoPub돋움체 Medium</vt:lpstr>
      <vt:lpstr>Wingdings</vt:lpstr>
      <vt:lpstr>휴먼둥근헤드라인</vt:lpstr>
      <vt:lpstr>나눔명조 ExtraBold</vt:lpstr>
      <vt:lpstr>KoPub돋움체 Bold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중대법 시행령  안전보건관리체계 </vt:lpstr>
      <vt:lpstr>PowerPoint 프레젠테이션</vt:lpstr>
      <vt:lpstr>PowerPoint 프레젠테이션</vt:lpstr>
      <vt:lpstr>PowerPoint 프레젠테이션</vt:lpstr>
      <vt:lpstr>안전보건에 대한 의지를 밝히고, 목표를 정합니다. </vt:lpstr>
      <vt:lpstr>안전보건경영방침 예시 </vt:lpstr>
      <vt:lpstr>안전보건에 필요한 자원(인력·시설·장비)을 배정합니다</vt:lpstr>
      <vt:lpstr>구성원의 권한과 책임을 정하고, 참여를 독려합니다</vt:lpstr>
      <vt:lpstr>경영자 리더십 자체 점검</vt:lpstr>
      <vt:lpstr>경영자 리더십 자체 점검</vt:lpstr>
      <vt:lpstr>경영자 리더십 자체 점검</vt:lpstr>
      <vt:lpstr>경영자 리더십 자체 점검</vt:lpstr>
      <vt:lpstr>경영자 리더십 자체 점검</vt:lpstr>
      <vt:lpstr>경영자 리더십 중대재해처벌법 시행령 규정</vt:lpstr>
      <vt:lpstr>경영자 리더십 중대재해처벌법 시행령 규정</vt:lpstr>
      <vt:lpstr>PowerPoint 프레젠테이션</vt:lpstr>
      <vt:lpstr>안전보건관리 전반에 관련된 정보를 공개합니다. </vt:lpstr>
      <vt:lpstr>모든 구성원이 참여할 수 있는 절차를 마련합니다</vt:lpstr>
      <vt:lpstr>PowerPoint 프레젠테이션</vt:lpstr>
      <vt:lpstr>자유롭게 의견을 제시할 수 있는 문화를 조성합니다</vt:lpstr>
      <vt:lpstr>근로자 참여 자체 점검</vt:lpstr>
      <vt:lpstr>근로자 참여 자체 점검</vt:lpstr>
      <vt:lpstr>근로자 참여 자체 점검</vt:lpstr>
      <vt:lpstr>근로자 참여 자체 점검</vt:lpstr>
      <vt:lpstr>근로자 참여 중대재해처벌법 시행령 규정</vt:lpstr>
      <vt:lpstr>PowerPoint 프레젠테이션</vt:lpstr>
      <vt:lpstr>위험요인에 대한 정보를 수집하고 정리합니다</vt:lpstr>
      <vt:lpstr>위험요인 수집 시 참고사항</vt:lpstr>
      <vt:lpstr>산업재해 및 아차사고를 조사합니다</vt:lpstr>
      <vt:lpstr>PowerPoint 프레젠테이션</vt:lpstr>
      <vt:lpstr>PowerPoint 프레젠테이션</vt:lpstr>
      <vt:lpstr>위험기계·기구·설비 등을 파악합니다</vt:lpstr>
      <vt:lpstr>위험기계‧기구‧설비 관리대장 예시 </vt:lpstr>
      <vt:lpstr>PowerPoint 프레젠테이션</vt:lpstr>
      <vt:lpstr>유해인자를 파악합니다</vt:lpstr>
      <vt:lpstr>유해〮위험 화학물질 관리대장 예시 </vt:lpstr>
      <vt:lpstr>위험장소 및 작업형태별 위험요인을 파악합니다</vt:lpstr>
      <vt:lpstr>작업내용별 위험요인 관리 방법</vt:lpstr>
      <vt:lpstr>위험요인 파악 자체점검</vt:lpstr>
      <vt:lpstr>위험요인 파악 자체점검</vt:lpstr>
      <vt:lpstr>위험요인 파악 자체점검</vt:lpstr>
      <vt:lpstr>위험요인 파악 자체점검</vt:lpstr>
      <vt:lpstr>위험요인 파악 자체점검</vt:lpstr>
      <vt:lpstr>위험요인 파악 자체점검</vt:lpstr>
      <vt:lpstr>행정적 통제 방안</vt:lpstr>
      <vt:lpstr>위험요인 확인 관련 중대법 시행령 규정</vt:lpstr>
      <vt:lpstr>산업안전보건법에 따른 위험성평가</vt:lpstr>
      <vt:lpstr>산업안전보건법에 따른 위험성평가</vt:lpstr>
      <vt:lpstr>PowerPoint 프레젠테이션</vt:lpstr>
      <vt:lpstr>위험요인별 위험성을 평가합니다</vt:lpstr>
      <vt:lpstr>위험성평가 실시 흐름도</vt:lpstr>
      <vt:lpstr>위험요인별 제거·대체 및 통제방안을 검토합니다</vt:lpstr>
      <vt:lpstr>PowerPoint 프레젠테이션</vt:lpstr>
      <vt:lpstr>종합적인 대책을 수립하고 이행합니다</vt:lpstr>
      <vt:lpstr>교육훈련을 실시합니다</vt:lpstr>
      <vt:lpstr>교육훈련 방법</vt:lpstr>
      <vt:lpstr>교육훈련 방법</vt:lpstr>
      <vt:lpstr>교육훈련 방법</vt:lpstr>
      <vt:lpstr>위험요인 제거·대체 및 통제 자체점검</vt:lpstr>
      <vt:lpstr>위험요인 제거·대체 및 통제 자체점검</vt:lpstr>
      <vt:lpstr>위험요인 제거·대체 및 통제 자체점검</vt:lpstr>
      <vt:lpstr>위험요인 제거·대체 및 통제 자체점검</vt:lpstr>
      <vt:lpstr>위험기계‧기구‧설비 점검‧정비 참고사항</vt:lpstr>
      <vt:lpstr>위험기계‧기구‧설비 점검‧정비 참고사항</vt:lpstr>
      <vt:lpstr>위험요인 제거·대체 및 통제 자체점검</vt:lpstr>
      <vt:lpstr>변경 관리 참고사항</vt:lpstr>
      <vt:lpstr>변경요구서 예시</vt:lpstr>
      <vt:lpstr>위험요인 제거·대체 및 통제 자체점검</vt:lpstr>
      <vt:lpstr>위험요인 제거·대체 및 통제 자체점검</vt:lpstr>
      <vt:lpstr>위험요인 제거·대체 및 통제 자체점검</vt:lpstr>
      <vt:lpstr>위험요인 제거·대체 및 통제 자체점검</vt:lpstr>
      <vt:lpstr>위험요인 제거·대체 및 통제 중대법 시행령 규정</vt:lpstr>
      <vt:lpstr>PowerPoint 프레젠테이션</vt:lpstr>
      <vt:lpstr>위험요인을 바탕으로 ‘시나리오’를 작성합니다</vt:lpstr>
      <vt:lpstr>‘재해 발생 시나리오’별 조치계획을 수립합니다</vt:lpstr>
      <vt:lpstr>비상조치계획에 따라 주기적으로 훈련합니다</vt:lpstr>
      <vt:lpstr>비상조치 계획 수립 중대법 시행령 규정</vt:lpstr>
      <vt:lpstr>PowerPoint 프레젠테이션</vt:lpstr>
      <vt:lpstr>PowerPoint 프레젠테이션</vt:lpstr>
      <vt:lpstr>산업재해 예방 능력을 갖춘 사업주를 선정합니다</vt:lpstr>
      <vt:lpstr>사업장 내 모든 구성원이 보호받을 수 있도록 합니다</vt:lpstr>
      <vt:lpstr>도급·용역·위탁 시 안전보건 확보 자체점검</vt:lpstr>
      <vt:lpstr>도급·용역·위탁 시 안전보건 확보 자체점검</vt:lpstr>
      <vt:lpstr>도급·용역 업체 안전보건 수준 평가 예시</vt:lpstr>
      <vt:lpstr>도급·용역·위탁 시 안전보건 확보 자체점검</vt:lpstr>
      <vt:lpstr>도급·용역·위탁 시 안전보건 확보 자체점검</vt:lpstr>
      <vt:lpstr>도급·용역·위탁 시 안전보건 확보 자체점검</vt:lpstr>
      <vt:lpstr>도급·용역·위탁시 참고사항</vt:lpstr>
      <vt:lpstr>도급 진행단계별 주요 안전보건 활동 예시</vt:lpstr>
      <vt:lpstr>도급·용역·위탁 시 중대법 시행령 규정</vt:lpstr>
      <vt:lpstr>PowerPoint 프레젠테이션</vt:lpstr>
      <vt:lpstr>PowerPoint 프레젠테이션</vt:lpstr>
      <vt:lpstr>PowerPoint 프레젠테이션</vt:lpstr>
      <vt:lpstr>PowerPoint 프레젠테이션</vt:lpstr>
      <vt:lpstr>안전보건 목표를 설정하고 관리합니다</vt:lpstr>
      <vt:lpstr>‘안전보건관리체계’가 제대로 운영되는지 확인합니다</vt:lpstr>
      <vt:lpstr>발굴된 문제점을 주기적으로 검토하고 개선합니다</vt:lpstr>
      <vt:lpstr>평가 및 개선 자체점검</vt:lpstr>
      <vt:lpstr>평가 및 개선 자체점검</vt:lpstr>
      <vt:lpstr>자체감사 방법 </vt:lpstr>
      <vt:lpstr>중대재해처벌법에 명시된 정기점검의무 </vt:lpstr>
      <vt:lpstr>평가 및 개선 자체점검</vt:lpstr>
      <vt:lpstr>특별점검 방법</vt:lpstr>
      <vt:lpstr>평가 및 개선 자체점검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산업재해 예방을 위한 안전보건관리체계</dc:title>
  <dc:creator>임정옥</dc:creator>
  <cp:lastModifiedBy>KOSHA_User</cp:lastModifiedBy>
  <cp:revision>781</cp:revision>
  <cp:lastPrinted>2022-01-18T04:11:25Z</cp:lastPrinted>
  <dcterms:created xsi:type="dcterms:W3CDTF">2021-08-30T16:34:22Z</dcterms:created>
  <dcterms:modified xsi:type="dcterms:W3CDTF">2022-01-18T07:24:41Z</dcterms:modified>
</cp:coreProperties>
</file>